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257" r:id="rId3"/>
    <p:sldId id="579" r:id="rId4"/>
    <p:sldId id="609" r:id="rId5"/>
    <p:sldId id="610" r:id="rId6"/>
    <p:sldId id="611" r:id="rId7"/>
    <p:sldId id="612" r:id="rId8"/>
    <p:sldId id="613" r:id="rId9"/>
    <p:sldId id="614" r:id="rId10"/>
    <p:sldId id="61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5184" autoAdjust="0"/>
  </p:normalViewPr>
  <p:slideViewPr>
    <p:cSldViewPr>
      <p:cViewPr varScale="1">
        <p:scale>
          <a:sx n="82" d="100"/>
          <a:sy n="82" d="100"/>
        </p:scale>
        <p:origin x="1565"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337731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436707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1185470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2776985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860414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1814617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3931085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2202536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52400" y="685800"/>
            <a:ext cx="8991600" cy="870323"/>
          </a:xfrm>
          <a:noFill/>
        </p:spPr>
        <p:txBody>
          <a:bodyPr/>
          <a:lstStyle/>
          <a:p>
            <a:r>
              <a:rPr lang="en-US" altLang="zh-CN" dirty="0">
                <a:solidFill>
                  <a:schemeClr val="tx1"/>
                </a:solidFill>
              </a:rPr>
              <a:t>AMP Device Channel Occupancy Analysis</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2023-08-08</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a:t>
            </a:r>
            <a:r>
              <a:rPr lang="en-GB" dirty="0"/>
              <a:t>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1093245660"/>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530256">
                  <a:extLst>
                    <a:ext uri="{9D8B030D-6E8A-4147-A177-3AD203B41FA5}">
                      <a16:colId xmlns:a16="http://schemas.microsoft.com/office/drawing/2014/main" val="20000"/>
                    </a:ext>
                  </a:extLst>
                </a:gridCol>
                <a:gridCol w="1647968">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266700" y="1227823"/>
            <a:ext cx="8610600" cy="3062377"/>
          </a:xfrm>
          <a:prstGeom prst="rect">
            <a:avLst/>
          </a:prstGeom>
          <a:noFill/>
          <a:ln w="12700">
            <a:noFill/>
            <a:prstDash val="dash"/>
          </a:ln>
        </p:spPr>
        <p:txBody>
          <a:bodyPr wrap="square" rtlCol="0">
            <a:spAutoFit/>
          </a:bodyPr>
          <a:lstStyle/>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Base on the analysis, only in some extreme case, e.g., low rate and high density smart manufacturing, deployment of AMP devices August affect legacy devices during the peak time. However, such case is normally special case and isolated from other legacy devices.</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For other use cases, the overall channel occupancy time is only up to a few seconds and the overall channel occupancy percentage is less than 0.5%.</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In majority cases, the impact of AMP devices to legacy devices is negligible.</a:t>
            </a:r>
          </a:p>
          <a:p>
            <a:pPr marL="742950" lvl="3" indent="-285750" algn="just" defTabSz="449263">
              <a:spcAft>
                <a:spcPts val="600"/>
              </a:spcAft>
              <a:buClr>
                <a:srgbClr val="000000"/>
              </a:buClr>
              <a:buSzPct val="100000"/>
              <a:buFont typeface="Arial" panose="020B0604020202020204" pitchFamily="34" charset="0"/>
              <a:buChar char="•"/>
            </a:pPr>
            <a:endParaRPr lang="en-GB"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348730103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2023</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purpose of this presentation is to analyse the channel occupancy of AMP devices.</a:t>
            </a:r>
          </a:p>
        </p:txBody>
      </p:sp>
      <p:sp>
        <p:nvSpPr>
          <p:cNvPr id="2" name="Rectangle 1">
            <a:extLst>
              <a:ext uri="{FF2B5EF4-FFF2-40B4-BE49-F238E27FC236}">
                <a16:creationId xmlns:a16="http://schemas.microsoft.com/office/drawing/2014/main" id="{7384BCF0-C779-7631-0293-4301FB85120B}"/>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Assumptions</a:t>
            </a:r>
            <a:endParaRPr lang="zh-CN" altLang="en-US" sz="2700" b="1" dirty="0">
              <a:solidFill>
                <a:schemeClr val="tx2"/>
              </a:solidFill>
              <a:latin typeface="+mj-lt"/>
              <a:ea typeface="+mj-ea"/>
              <a:cs typeface="+mj-cs"/>
            </a:endParaRPr>
          </a:p>
        </p:txBody>
      </p:sp>
      <p:sp>
        <p:nvSpPr>
          <p:cNvPr id="18" name="文本框 17"/>
          <p:cNvSpPr txBox="1"/>
          <p:nvPr/>
        </p:nvSpPr>
        <p:spPr>
          <a:xfrm>
            <a:off x="266700" y="1227823"/>
            <a:ext cx="8610600" cy="5309146"/>
          </a:xfrm>
          <a:prstGeom prst="rect">
            <a:avLst/>
          </a:prstGeom>
          <a:noFill/>
          <a:ln w="12700">
            <a:noFill/>
            <a:prstDash val="dash"/>
          </a:ln>
        </p:spPr>
        <p:txBody>
          <a:bodyPr wrap="square" rtlCol="0">
            <a:spAutoFit/>
          </a:bodyPr>
          <a:lstStyle/>
          <a:p>
            <a:pPr marL="285750" lvl="2" indent="-285750"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Considered typical use cases</a:t>
            </a:r>
          </a:p>
          <a:p>
            <a:pPr marL="742950" lvl="3" indent="-285750" defTabSz="449263">
              <a:spcAft>
                <a:spcPts val="600"/>
              </a:spcAft>
              <a:buClr>
                <a:srgbClr val="000000"/>
              </a:buClr>
              <a:buSzPct val="100000"/>
              <a:buFont typeface="Courier New" panose="02070309020205020404" pitchFamily="49" charset="0"/>
              <a:buChar char="o"/>
            </a:pPr>
            <a:r>
              <a:rPr lang="en-GB" altLang="zh-CN" sz="1800" kern="0" dirty="0">
                <a:solidFill>
                  <a:srgbClr val="000000"/>
                </a:solidFill>
                <a:ea typeface="OPPOSans M" panose="00020600040101010101" pitchFamily="18" charset="-122"/>
              </a:rPr>
              <a:t>Smart manufacturing: inventory and environment/production line sensing and monitoring </a:t>
            </a:r>
          </a:p>
          <a:p>
            <a:pPr marL="742950" lvl="3" indent="-285750" defTabSz="449263">
              <a:spcAft>
                <a:spcPts val="600"/>
              </a:spcAft>
              <a:buClr>
                <a:srgbClr val="000000"/>
              </a:buClr>
              <a:buSzPct val="100000"/>
              <a:buFont typeface="Courier New" panose="02070309020205020404" pitchFamily="49" charset="0"/>
              <a:buChar char="o"/>
            </a:pPr>
            <a:r>
              <a:rPr lang="en-GB" altLang="zh-CN" sz="1800" kern="0" dirty="0">
                <a:solidFill>
                  <a:srgbClr val="000000"/>
                </a:solidFill>
                <a:ea typeface="OPPOSans M" panose="00020600040101010101" pitchFamily="18" charset="-122"/>
              </a:rPr>
              <a:t>Indoor positioning: positioning in giant shopping mall, factories, warehouses, etc. </a:t>
            </a:r>
          </a:p>
          <a:p>
            <a:pPr marL="285750" lvl="2" indent="-285750"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Payload size</a:t>
            </a:r>
          </a:p>
          <a:p>
            <a:pPr marL="742950" lvl="3" indent="-285750" defTabSz="449263">
              <a:spcAft>
                <a:spcPts val="600"/>
              </a:spcAft>
              <a:buClr>
                <a:srgbClr val="000000"/>
              </a:buClr>
              <a:buSzPct val="100000"/>
              <a:buFont typeface="Courier New" panose="02070309020205020404" pitchFamily="49" charset="0"/>
              <a:buChar char="o"/>
            </a:pPr>
            <a:r>
              <a:rPr lang="en-GB" altLang="zh-CN" sz="1800" kern="0" dirty="0">
                <a:solidFill>
                  <a:srgbClr val="000000"/>
                </a:solidFill>
                <a:ea typeface="OPPOSans M" panose="00020600040101010101" pitchFamily="18" charset="-122"/>
              </a:rPr>
              <a:t>Inventory: 128 bits</a:t>
            </a:r>
          </a:p>
          <a:p>
            <a:pPr marL="742950" lvl="3" indent="-285750" defTabSz="449263">
              <a:spcAft>
                <a:spcPts val="600"/>
              </a:spcAft>
              <a:buClr>
                <a:srgbClr val="000000"/>
              </a:buClr>
              <a:buSzPct val="100000"/>
              <a:buFont typeface="Courier New" panose="02070309020205020404" pitchFamily="49" charset="0"/>
              <a:buChar char="o"/>
            </a:pPr>
            <a:r>
              <a:rPr lang="en-GB" altLang="zh-CN" sz="1800" kern="0" dirty="0">
                <a:solidFill>
                  <a:srgbClr val="000000"/>
                </a:solidFill>
                <a:ea typeface="OPPOSans M" panose="00020600040101010101" pitchFamily="18" charset="-122"/>
              </a:rPr>
              <a:t>Sensor: 96 bits</a:t>
            </a:r>
          </a:p>
          <a:p>
            <a:pPr marL="742950" lvl="3" indent="-285750" defTabSz="449263">
              <a:spcAft>
                <a:spcPts val="600"/>
              </a:spcAft>
              <a:buClr>
                <a:srgbClr val="000000"/>
              </a:buClr>
              <a:buSzPct val="100000"/>
              <a:buFont typeface="Courier New" panose="02070309020205020404" pitchFamily="49" charset="0"/>
              <a:buChar char="o"/>
            </a:pPr>
            <a:r>
              <a:rPr lang="en-GB" altLang="zh-CN" sz="1800" kern="0" dirty="0">
                <a:solidFill>
                  <a:srgbClr val="000000"/>
                </a:solidFill>
                <a:ea typeface="OPPOSans M" panose="00020600040101010101" pitchFamily="18" charset="-122"/>
              </a:rPr>
              <a:t>Positioning: 256 bits</a:t>
            </a:r>
          </a:p>
          <a:p>
            <a:pPr marL="285750" lvl="2" indent="-285750"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Signalling overhead: </a:t>
            </a:r>
            <a:r>
              <a:rPr lang="en-GB" altLang="zh-CN" sz="2000" kern="0" dirty="0">
                <a:solidFill>
                  <a:srgbClr val="000000"/>
                </a:solidFill>
                <a:ea typeface="OPPOSans M" panose="00020600040101010101" pitchFamily="18" charset="-122"/>
              </a:rPr>
              <a:t>50%</a:t>
            </a:r>
          </a:p>
          <a:p>
            <a:pPr marL="285750" lvl="2" indent="-285750"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Peak data rate: </a:t>
            </a:r>
            <a:r>
              <a:rPr lang="en-GB" altLang="zh-CN" sz="2000" kern="0" dirty="0">
                <a:solidFill>
                  <a:srgbClr val="000000"/>
                </a:solidFill>
                <a:ea typeface="OPPOSans M" panose="00020600040101010101" pitchFamily="18" charset="-122"/>
              </a:rPr>
              <a:t>51.2 kbps, 250 kbps, 1 Mbps</a:t>
            </a:r>
          </a:p>
          <a:p>
            <a:pPr marL="285750" lvl="2" indent="-285750"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Device density:</a:t>
            </a:r>
            <a:r>
              <a:rPr lang="en-GB" altLang="zh-CN" sz="2000" kern="0" dirty="0">
                <a:solidFill>
                  <a:srgbClr val="000000"/>
                </a:solidFill>
                <a:ea typeface="OPPOSans M" panose="00020600040101010101" pitchFamily="18" charset="-122"/>
              </a:rPr>
              <a:t> 1.5 per m</a:t>
            </a:r>
            <a:r>
              <a:rPr lang="en-GB" altLang="zh-CN" sz="2000" kern="0" baseline="30000" dirty="0">
                <a:solidFill>
                  <a:srgbClr val="000000"/>
                </a:solidFill>
                <a:ea typeface="OPPOSans M" panose="00020600040101010101" pitchFamily="18" charset="-122"/>
              </a:rPr>
              <a:t>2</a:t>
            </a:r>
            <a:r>
              <a:rPr lang="en-GB" altLang="zh-CN" sz="2000" kern="0" dirty="0">
                <a:solidFill>
                  <a:srgbClr val="000000"/>
                </a:solidFill>
                <a:ea typeface="OPPOSans M" panose="00020600040101010101" pitchFamily="18" charset="-122"/>
              </a:rPr>
              <a:t>, 10 per m</a:t>
            </a:r>
            <a:r>
              <a:rPr lang="en-GB" altLang="zh-CN" sz="2000" kern="0" baseline="30000" dirty="0">
                <a:solidFill>
                  <a:srgbClr val="000000"/>
                </a:solidFill>
                <a:ea typeface="OPPOSans M" panose="00020600040101010101" pitchFamily="18" charset="-122"/>
              </a:rPr>
              <a:t>2</a:t>
            </a:r>
          </a:p>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Coverage:</a:t>
            </a:r>
            <a:r>
              <a:rPr lang="en-GB" altLang="zh-CN" sz="1800" kern="0" dirty="0">
                <a:solidFill>
                  <a:srgbClr val="000000"/>
                </a:solidFill>
                <a:ea typeface="OPPOSans M" panose="00020600040101010101" pitchFamily="18" charset="-122"/>
              </a:rPr>
              <a:t> 10m</a:t>
            </a:r>
            <a:endParaRPr lang="en-GB" altLang="zh-CN" sz="1600" b="1" kern="0" baseline="30000" dirty="0">
              <a:solidFill>
                <a:srgbClr val="000000"/>
              </a:solidFill>
              <a:ea typeface="OPPOSans M" panose="00020600040101010101" pitchFamily="18" charset="-122"/>
            </a:endParaRPr>
          </a:p>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Retransmission:</a:t>
            </a:r>
            <a:r>
              <a:rPr lang="en-GB" altLang="zh-CN" sz="1800" kern="0" dirty="0">
                <a:solidFill>
                  <a:srgbClr val="000000"/>
                </a:solidFill>
                <a:ea typeface="OPPOSans M" panose="00020600040101010101" pitchFamily="18" charset="-122"/>
              </a:rPr>
              <a:t> no retransmission, packet is dropped when received incorrectly</a:t>
            </a:r>
            <a:endParaRPr lang="en-GB" altLang="zh-CN" sz="1600" b="1" kern="0" baseline="30000" dirty="0">
              <a:solidFill>
                <a:srgbClr val="000000"/>
              </a:solidFill>
              <a:ea typeface="OPPOSans M" panose="00020600040101010101" pitchFamily="18" charset="-122"/>
            </a:endParaRPr>
          </a:p>
          <a:p>
            <a:pPr marL="285750" lvl="2" indent="-285750" defTabSz="449263">
              <a:spcAft>
                <a:spcPts val="600"/>
              </a:spcAft>
              <a:buClr>
                <a:srgbClr val="000000"/>
              </a:buClr>
              <a:buSzPct val="100000"/>
              <a:buFont typeface="Arial" panose="020B0604020202020204" pitchFamily="34" charset="0"/>
              <a:buChar char="•"/>
            </a:pPr>
            <a:endParaRPr lang="en-GB" altLang="zh-CN" sz="1800" b="1" kern="0" baseline="30000" dirty="0">
              <a:solidFill>
                <a:srgbClr val="000000"/>
              </a:solidFill>
              <a:ea typeface="OPPOSans M" panose="00020600040101010101" pitchFamily="18" charset="-122"/>
            </a:endParaRPr>
          </a:p>
          <a:p>
            <a:pPr marL="742950" lvl="3" indent="-285750" defTabSz="449263">
              <a:spcAft>
                <a:spcPts val="600"/>
              </a:spcAft>
              <a:buClr>
                <a:srgbClr val="000000"/>
              </a:buClr>
              <a:buSzPct val="100000"/>
              <a:buFont typeface="Arial" panose="020B0604020202020204" pitchFamily="34" charset="0"/>
              <a:buChar char="•"/>
            </a:pPr>
            <a:endParaRPr lang="en-GB"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298108834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Smart Manufacturing: Inventory</a:t>
            </a:r>
            <a:endParaRPr lang="zh-CN" altLang="en-US" sz="2700" b="1" dirty="0">
              <a:solidFill>
                <a:schemeClr val="tx2"/>
              </a:solidFill>
              <a:latin typeface="+mj-lt"/>
              <a:ea typeface="+mj-ea"/>
              <a:cs typeface="+mj-cs"/>
            </a:endParaRPr>
          </a:p>
        </p:txBody>
      </p:sp>
      <p:sp>
        <p:nvSpPr>
          <p:cNvPr id="18" name="文本框 17"/>
          <p:cNvSpPr txBox="1"/>
          <p:nvPr/>
        </p:nvSpPr>
        <p:spPr>
          <a:xfrm>
            <a:off x="266700" y="1227823"/>
            <a:ext cx="8610600" cy="5724644"/>
          </a:xfrm>
          <a:prstGeom prst="rect">
            <a:avLst/>
          </a:prstGeom>
          <a:noFill/>
          <a:ln w="12700">
            <a:noFill/>
            <a:prstDash val="dash"/>
          </a:ln>
        </p:spPr>
        <p:txBody>
          <a:bodyPr wrap="square" rtlCol="0">
            <a:spAutoFit/>
          </a:bodyPr>
          <a:lstStyle/>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Number of AMP devices associated with one AMP AP</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Low density: 471</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High density: 3142</a:t>
            </a:r>
          </a:p>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Channel occupancy time for data transmission for one AMP device</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Low rate: 5 </a:t>
            </a:r>
            <a:r>
              <a:rPr lang="en-GB" altLang="zh-CN" sz="1600" kern="0" dirty="0" err="1">
                <a:solidFill>
                  <a:srgbClr val="000000"/>
                </a:solidFill>
                <a:ea typeface="OPPOSans M" panose="00020600040101010101" pitchFamily="18" charset="-122"/>
              </a:rPr>
              <a:t>ms</a:t>
            </a:r>
            <a:endParaRPr lang="en-GB" altLang="zh-CN" sz="1600" kern="0" dirty="0">
              <a:solidFill>
                <a:srgbClr val="000000"/>
              </a:solidFill>
              <a:ea typeface="OPPOSans M" panose="00020600040101010101" pitchFamily="18" charset="-122"/>
            </a:endParaRP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Mid rate: 1 </a:t>
            </a:r>
            <a:r>
              <a:rPr lang="en-GB" altLang="zh-CN" sz="1600" kern="0" dirty="0" err="1">
                <a:solidFill>
                  <a:srgbClr val="000000"/>
                </a:solidFill>
                <a:ea typeface="OPPOSans M" panose="00020600040101010101" pitchFamily="18" charset="-122"/>
              </a:rPr>
              <a:t>ms</a:t>
            </a:r>
            <a:endParaRPr lang="en-GB" altLang="zh-CN" sz="1600" kern="0" dirty="0">
              <a:solidFill>
                <a:srgbClr val="000000"/>
              </a:solidFill>
              <a:ea typeface="OPPOSans M" panose="00020600040101010101" pitchFamily="18" charset="-122"/>
            </a:endParaRP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High rate: 0.256 </a:t>
            </a:r>
            <a:r>
              <a:rPr lang="en-GB" altLang="zh-CN" sz="1600" kern="0" dirty="0" err="1">
                <a:solidFill>
                  <a:srgbClr val="000000"/>
                </a:solidFill>
                <a:ea typeface="OPPOSans M" panose="00020600040101010101" pitchFamily="18" charset="-122"/>
              </a:rPr>
              <a:t>ms</a:t>
            </a:r>
            <a:endParaRPr lang="en-GB" altLang="zh-CN" sz="1600" kern="0" dirty="0">
              <a:solidFill>
                <a:srgbClr val="000000"/>
              </a:solidFill>
              <a:ea typeface="OPPOSans M" panose="00020600040101010101" pitchFamily="18" charset="-122"/>
            </a:endParaRPr>
          </a:p>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Overall channel occupancy time</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Low density</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Low rate: 2.36 s</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Mid rate: 0.47 s</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High rate: 0.12 s</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High density</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Low rate: </a:t>
            </a:r>
            <a:r>
              <a:rPr lang="en-GB" altLang="zh-CN" sz="1600" b="1" kern="0" dirty="0">
                <a:solidFill>
                  <a:srgbClr val="000000"/>
                </a:solidFill>
                <a:ea typeface="OPPOSans M" panose="00020600040101010101" pitchFamily="18" charset="-122"/>
              </a:rPr>
              <a:t>15.6 s</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Mid rate: 3.1 s</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High rate: 0.8 s</a:t>
            </a:r>
            <a:endParaRPr lang="en-GB" altLang="zh-CN" sz="1600" b="1" kern="0" dirty="0">
              <a:solidFill>
                <a:srgbClr val="000000"/>
              </a:solidFill>
              <a:ea typeface="OPPOSans M" panose="00020600040101010101" pitchFamily="18" charset="-122"/>
            </a:endParaRPr>
          </a:p>
          <a:p>
            <a:pPr marL="742950" lvl="3" indent="-285750" defTabSz="449263">
              <a:spcAft>
                <a:spcPts val="600"/>
              </a:spcAft>
              <a:buClr>
                <a:srgbClr val="000000"/>
              </a:buClr>
              <a:buSzPct val="100000"/>
              <a:buFont typeface="Arial" panose="020B0604020202020204" pitchFamily="34" charset="0"/>
              <a:buChar char="•"/>
            </a:pPr>
            <a:endParaRPr lang="en-GB" altLang="zh-CN" sz="16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175494727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Smart Manufacturing: Inventory</a:t>
            </a:r>
            <a:endParaRPr lang="zh-CN" altLang="en-US" sz="2700" b="1" dirty="0">
              <a:solidFill>
                <a:schemeClr val="tx2"/>
              </a:solidFill>
              <a:latin typeface="+mj-lt"/>
              <a:ea typeface="+mj-ea"/>
              <a:cs typeface="+mj-cs"/>
            </a:endParaRPr>
          </a:p>
        </p:txBody>
      </p:sp>
      <p:sp>
        <p:nvSpPr>
          <p:cNvPr id="18" name="文本框 17"/>
          <p:cNvSpPr txBox="1"/>
          <p:nvPr/>
        </p:nvSpPr>
        <p:spPr>
          <a:xfrm>
            <a:off x="266700" y="1227823"/>
            <a:ext cx="8610600" cy="3908762"/>
          </a:xfrm>
          <a:prstGeom prst="rect">
            <a:avLst/>
          </a:prstGeom>
          <a:noFill/>
          <a:ln w="12700">
            <a:noFill/>
            <a:prstDash val="dash"/>
          </a:ln>
        </p:spPr>
        <p:txBody>
          <a:bodyPr wrap="square" rtlCol="0">
            <a:spAutoFit/>
          </a:bodyPr>
          <a:lstStyle/>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Number of Inventory per hour: </a:t>
            </a:r>
            <a:r>
              <a:rPr lang="en-GB" altLang="zh-CN" sz="2000" kern="0" dirty="0">
                <a:solidFill>
                  <a:srgbClr val="000000"/>
                </a:solidFill>
                <a:ea typeface="OPPOSans M" panose="00020600040101010101" pitchFamily="18" charset="-122"/>
              </a:rPr>
              <a:t>1/h, 0.1/h</a:t>
            </a:r>
            <a:r>
              <a:rPr lang="en-GB" altLang="zh-CN" sz="2000" b="1" kern="0" dirty="0">
                <a:solidFill>
                  <a:srgbClr val="000000"/>
                </a:solidFill>
                <a:ea typeface="OPPOSans M" panose="00020600040101010101" pitchFamily="18" charset="-122"/>
              </a:rPr>
              <a:t>  </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Overall channel occupancy percentage  </a:t>
            </a:r>
          </a:p>
          <a:p>
            <a:pPr marL="742950" lvl="3" indent="-285750" algn="just" defTabSz="449263">
              <a:spcAft>
                <a:spcPts val="600"/>
              </a:spcAft>
              <a:buClr>
                <a:srgbClr val="000000"/>
              </a:buClr>
              <a:buSzPct val="100000"/>
              <a:buFont typeface="Courier New" panose="02070309020205020404" pitchFamily="49" charset="0"/>
              <a:buChar char="o"/>
            </a:pPr>
            <a:r>
              <a:rPr lang="en-GB" altLang="zh-CN" sz="2000" kern="0" dirty="0">
                <a:solidFill>
                  <a:srgbClr val="000000"/>
                </a:solidFill>
                <a:ea typeface="OPPOSans M" panose="00020600040101010101" pitchFamily="18" charset="-122"/>
              </a:rPr>
              <a:t>1/hour: 0.0033% - 0.4%</a:t>
            </a:r>
          </a:p>
          <a:p>
            <a:pPr marL="742950" lvl="3" indent="-285750" algn="just" defTabSz="449263">
              <a:spcAft>
                <a:spcPts val="600"/>
              </a:spcAft>
              <a:buClr>
                <a:srgbClr val="000000"/>
              </a:buClr>
              <a:buSzPct val="100000"/>
              <a:buFont typeface="Courier New" panose="02070309020205020404" pitchFamily="49" charset="0"/>
              <a:buChar char="o"/>
            </a:pPr>
            <a:r>
              <a:rPr lang="en-GB" altLang="zh-CN" sz="2000" kern="0" dirty="0">
                <a:solidFill>
                  <a:srgbClr val="000000"/>
                </a:solidFill>
                <a:ea typeface="OPPOSans M" panose="00020600040101010101" pitchFamily="18" charset="-122"/>
              </a:rPr>
              <a:t>0.1/hour: 0.00033% - 0.04%</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Observation 1: Overall channel occupancy time can be up to 15.6 s in a extreme case but the overall channel occupancy percentage is extremely small, e.g., up to 0.4%.</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Observation 2: For majority cases, overall channel occupancy time is expected to be from a few hundred milliseconds to a few seconds and have negligible impact on other legacy devices</a:t>
            </a:r>
          </a:p>
          <a:p>
            <a:pPr marL="457200" lvl="3" algn="just" defTabSz="449263">
              <a:spcAft>
                <a:spcPts val="600"/>
              </a:spcAft>
              <a:buClr>
                <a:srgbClr val="000000"/>
              </a:buClr>
              <a:buSzPct val="100000"/>
            </a:pPr>
            <a:endParaRPr lang="en-GB"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59721737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Smart Manufacturing: Sensor</a:t>
            </a:r>
            <a:endParaRPr lang="zh-CN" altLang="en-US" sz="2700" b="1" dirty="0">
              <a:solidFill>
                <a:schemeClr val="tx2"/>
              </a:solidFill>
              <a:latin typeface="+mj-lt"/>
              <a:ea typeface="+mj-ea"/>
              <a:cs typeface="+mj-cs"/>
            </a:endParaRPr>
          </a:p>
        </p:txBody>
      </p:sp>
      <p:sp>
        <p:nvSpPr>
          <p:cNvPr id="18" name="文本框 17"/>
          <p:cNvSpPr txBox="1"/>
          <p:nvPr/>
        </p:nvSpPr>
        <p:spPr>
          <a:xfrm>
            <a:off x="266700" y="1227823"/>
            <a:ext cx="8610600" cy="3662541"/>
          </a:xfrm>
          <a:prstGeom prst="rect">
            <a:avLst/>
          </a:prstGeom>
          <a:noFill/>
          <a:ln w="12700">
            <a:noFill/>
            <a:prstDash val="dash"/>
          </a:ln>
        </p:spPr>
        <p:txBody>
          <a:bodyPr wrap="square" rtlCol="0">
            <a:spAutoFit/>
          </a:bodyPr>
          <a:lstStyle/>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Number of AMP devices associated with one AMP AP</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Low density: 471</a:t>
            </a:r>
          </a:p>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Channel occupancy time for data transmission for one AMP device</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Low rate: 3.75 </a:t>
            </a:r>
            <a:r>
              <a:rPr lang="en-GB" altLang="zh-CN" sz="1600" kern="0" dirty="0" err="1">
                <a:solidFill>
                  <a:srgbClr val="000000"/>
                </a:solidFill>
                <a:ea typeface="OPPOSans M" panose="00020600040101010101" pitchFamily="18" charset="-122"/>
              </a:rPr>
              <a:t>ms</a:t>
            </a:r>
            <a:endParaRPr lang="en-GB" altLang="zh-CN" sz="1600" kern="0" dirty="0">
              <a:solidFill>
                <a:srgbClr val="000000"/>
              </a:solidFill>
              <a:ea typeface="OPPOSans M" panose="00020600040101010101" pitchFamily="18" charset="-122"/>
            </a:endParaRP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Mid rate: 0.75 </a:t>
            </a:r>
            <a:r>
              <a:rPr lang="en-GB" altLang="zh-CN" sz="1600" kern="0" dirty="0" err="1">
                <a:solidFill>
                  <a:srgbClr val="000000"/>
                </a:solidFill>
                <a:ea typeface="OPPOSans M" panose="00020600040101010101" pitchFamily="18" charset="-122"/>
              </a:rPr>
              <a:t>ms</a:t>
            </a:r>
            <a:endParaRPr lang="en-GB" altLang="zh-CN" sz="1600" kern="0" dirty="0">
              <a:solidFill>
                <a:srgbClr val="000000"/>
              </a:solidFill>
              <a:ea typeface="OPPOSans M" panose="00020600040101010101" pitchFamily="18" charset="-122"/>
            </a:endParaRP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High rate: 0.192 </a:t>
            </a:r>
            <a:r>
              <a:rPr lang="en-GB" altLang="zh-CN" sz="1600" kern="0" dirty="0" err="1">
                <a:solidFill>
                  <a:srgbClr val="000000"/>
                </a:solidFill>
                <a:ea typeface="OPPOSans M" panose="00020600040101010101" pitchFamily="18" charset="-122"/>
              </a:rPr>
              <a:t>ms</a:t>
            </a:r>
            <a:endParaRPr lang="en-GB" altLang="zh-CN" sz="1600" kern="0" dirty="0">
              <a:solidFill>
                <a:srgbClr val="000000"/>
              </a:solidFill>
              <a:ea typeface="OPPOSans M" panose="00020600040101010101" pitchFamily="18" charset="-122"/>
            </a:endParaRPr>
          </a:p>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Overall channel occupancy time</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Low density</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Low rate: </a:t>
            </a:r>
            <a:r>
              <a:rPr lang="en-GB" altLang="zh-CN" sz="1600" b="1" kern="0" dirty="0">
                <a:solidFill>
                  <a:srgbClr val="000000"/>
                </a:solidFill>
                <a:ea typeface="OPPOSans M" panose="00020600040101010101" pitchFamily="18" charset="-122"/>
              </a:rPr>
              <a:t>1.77 s</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Mid rate: 0.35 s</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High rate: 0.09 s</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415697826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Smart Manufacturing: Sensor</a:t>
            </a:r>
            <a:endParaRPr lang="zh-CN" altLang="en-US" sz="2700" b="1" dirty="0">
              <a:solidFill>
                <a:schemeClr val="tx2"/>
              </a:solidFill>
              <a:latin typeface="+mj-lt"/>
              <a:ea typeface="+mj-ea"/>
              <a:cs typeface="+mj-cs"/>
            </a:endParaRPr>
          </a:p>
        </p:txBody>
      </p:sp>
      <p:sp>
        <p:nvSpPr>
          <p:cNvPr id="18" name="文本框 17"/>
          <p:cNvSpPr txBox="1"/>
          <p:nvPr/>
        </p:nvSpPr>
        <p:spPr>
          <a:xfrm>
            <a:off x="266700" y="1227823"/>
            <a:ext cx="8610600" cy="3677930"/>
          </a:xfrm>
          <a:prstGeom prst="rect">
            <a:avLst/>
          </a:prstGeom>
          <a:noFill/>
          <a:ln w="12700">
            <a:noFill/>
            <a:prstDash val="dash"/>
          </a:ln>
        </p:spPr>
        <p:txBody>
          <a:bodyPr wrap="square" rtlCol="0">
            <a:spAutoFit/>
          </a:bodyPr>
          <a:lstStyle/>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Number of sensor data reporting per hour: </a:t>
            </a:r>
            <a:r>
              <a:rPr lang="en-GB" altLang="zh-CN" sz="2000" kern="0" dirty="0">
                <a:solidFill>
                  <a:srgbClr val="000000"/>
                </a:solidFill>
                <a:ea typeface="OPPOSans M" panose="00020600040101010101" pitchFamily="18" charset="-122"/>
              </a:rPr>
              <a:t>10/h, 1/h, 0.1/h</a:t>
            </a:r>
            <a:r>
              <a:rPr lang="en-GB" altLang="zh-CN" sz="2000" b="1" kern="0" dirty="0">
                <a:solidFill>
                  <a:srgbClr val="000000"/>
                </a:solidFill>
                <a:ea typeface="OPPOSans M" panose="00020600040101010101" pitchFamily="18" charset="-122"/>
              </a:rPr>
              <a:t>  </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Overall channel occupancy percentage  </a:t>
            </a:r>
          </a:p>
          <a:p>
            <a:pPr marL="742950" lvl="3" indent="-285750" algn="just" defTabSz="449263">
              <a:spcAft>
                <a:spcPts val="600"/>
              </a:spcAft>
              <a:buClr>
                <a:srgbClr val="000000"/>
              </a:buClr>
              <a:buSzPct val="100000"/>
              <a:buFont typeface="Courier New" panose="02070309020205020404" pitchFamily="49" charset="0"/>
              <a:buChar char="o"/>
            </a:pPr>
            <a:r>
              <a:rPr lang="en-GB" altLang="zh-CN" sz="2000" kern="0" dirty="0">
                <a:solidFill>
                  <a:srgbClr val="000000"/>
                </a:solidFill>
                <a:ea typeface="OPPOSans M" panose="00020600040101010101" pitchFamily="18" charset="-122"/>
              </a:rPr>
              <a:t>10/hour: 0.025% - 0.49%</a:t>
            </a:r>
          </a:p>
          <a:p>
            <a:pPr marL="742950" lvl="3" indent="-285750" algn="just" defTabSz="449263">
              <a:spcAft>
                <a:spcPts val="600"/>
              </a:spcAft>
              <a:buClr>
                <a:srgbClr val="000000"/>
              </a:buClr>
              <a:buSzPct val="100000"/>
              <a:buFont typeface="Courier New" panose="02070309020205020404" pitchFamily="49" charset="0"/>
              <a:buChar char="o"/>
            </a:pPr>
            <a:r>
              <a:rPr lang="en-GB" altLang="zh-CN" sz="2000" kern="0" dirty="0">
                <a:solidFill>
                  <a:srgbClr val="000000"/>
                </a:solidFill>
                <a:ea typeface="OPPOSans M" panose="00020600040101010101" pitchFamily="18" charset="-122"/>
              </a:rPr>
              <a:t>1/hour: 0.0025% - 0.049%</a:t>
            </a:r>
          </a:p>
          <a:p>
            <a:pPr marL="742950" lvl="3" indent="-285750" algn="just" defTabSz="449263">
              <a:spcAft>
                <a:spcPts val="600"/>
              </a:spcAft>
              <a:buClr>
                <a:srgbClr val="000000"/>
              </a:buClr>
              <a:buSzPct val="100000"/>
              <a:buFont typeface="Courier New" panose="02070309020205020404" pitchFamily="49" charset="0"/>
              <a:buChar char="o"/>
            </a:pPr>
            <a:r>
              <a:rPr lang="en-GB" altLang="zh-CN" sz="2000" kern="0" dirty="0">
                <a:solidFill>
                  <a:srgbClr val="000000"/>
                </a:solidFill>
                <a:ea typeface="OPPOSans M" panose="00020600040101010101" pitchFamily="18" charset="-122"/>
              </a:rPr>
              <a:t>0.1/hour: 0.00025% - 0.0049%</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Observation 1: Overall channel occupancy time is up to 1.77 s in a extreme case and has negligible impact on other legacy devices</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Observation 2: The overall channel occupancy percentage is extremely small, e.g., up to 0.49%.</a:t>
            </a:r>
          </a:p>
          <a:p>
            <a:pPr marL="742950" lvl="3" indent="-285750" algn="just" defTabSz="449263">
              <a:spcAft>
                <a:spcPts val="600"/>
              </a:spcAft>
              <a:buClr>
                <a:srgbClr val="000000"/>
              </a:buClr>
              <a:buSzPct val="100000"/>
              <a:buFont typeface="Arial" panose="020B0604020202020204" pitchFamily="34" charset="0"/>
              <a:buChar char="•"/>
            </a:pPr>
            <a:endParaRPr lang="en-GB"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215025383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Indoor Positioning: Positioning </a:t>
            </a:r>
            <a:endParaRPr lang="zh-CN" altLang="en-US" sz="2700" b="1" dirty="0">
              <a:solidFill>
                <a:schemeClr val="tx2"/>
              </a:solidFill>
              <a:latin typeface="+mj-lt"/>
              <a:ea typeface="+mj-ea"/>
              <a:cs typeface="+mj-cs"/>
            </a:endParaRPr>
          </a:p>
        </p:txBody>
      </p:sp>
      <p:sp>
        <p:nvSpPr>
          <p:cNvPr id="18" name="文本框 17"/>
          <p:cNvSpPr txBox="1"/>
          <p:nvPr/>
        </p:nvSpPr>
        <p:spPr>
          <a:xfrm>
            <a:off x="266700" y="1227823"/>
            <a:ext cx="8610600" cy="3662541"/>
          </a:xfrm>
          <a:prstGeom prst="rect">
            <a:avLst/>
          </a:prstGeom>
          <a:noFill/>
          <a:ln w="12700">
            <a:noFill/>
            <a:prstDash val="dash"/>
          </a:ln>
        </p:spPr>
        <p:txBody>
          <a:bodyPr wrap="square" rtlCol="0">
            <a:spAutoFit/>
          </a:bodyPr>
          <a:lstStyle/>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Number of AMP devices associated with one AMP AP</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Low density: 471</a:t>
            </a:r>
          </a:p>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Channel occupancy time for data transmission for one AMP device</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Low rate: 10 </a:t>
            </a:r>
            <a:r>
              <a:rPr lang="en-GB" altLang="zh-CN" sz="1600" kern="0" dirty="0" err="1">
                <a:solidFill>
                  <a:srgbClr val="000000"/>
                </a:solidFill>
                <a:ea typeface="OPPOSans M" panose="00020600040101010101" pitchFamily="18" charset="-122"/>
              </a:rPr>
              <a:t>ms</a:t>
            </a:r>
            <a:endParaRPr lang="en-GB" altLang="zh-CN" sz="1600" kern="0" dirty="0">
              <a:solidFill>
                <a:srgbClr val="000000"/>
              </a:solidFill>
              <a:ea typeface="OPPOSans M" panose="00020600040101010101" pitchFamily="18" charset="-122"/>
            </a:endParaRP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Mid rate: 2 </a:t>
            </a:r>
            <a:r>
              <a:rPr lang="en-GB" altLang="zh-CN" sz="1600" kern="0" dirty="0" err="1">
                <a:solidFill>
                  <a:srgbClr val="000000"/>
                </a:solidFill>
                <a:ea typeface="OPPOSans M" panose="00020600040101010101" pitchFamily="18" charset="-122"/>
              </a:rPr>
              <a:t>ms</a:t>
            </a:r>
            <a:endParaRPr lang="en-GB" altLang="zh-CN" sz="1600" kern="0" dirty="0">
              <a:solidFill>
                <a:srgbClr val="000000"/>
              </a:solidFill>
              <a:ea typeface="OPPOSans M" panose="00020600040101010101" pitchFamily="18" charset="-122"/>
            </a:endParaRP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High rate: 0.512 </a:t>
            </a:r>
            <a:r>
              <a:rPr lang="en-GB" altLang="zh-CN" sz="1600" kern="0" dirty="0" err="1">
                <a:solidFill>
                  <a:srgbClr val="000000"/>
                </a:solidFill>
                <a:ea typeface="OPPOSans M" panose="00020600040101010101" pitchFamily="18" charset="-122"/>
              </a:rPr>
              <a:t>ms</a:t>
            </a:r>
            <a:endParaRPr lang="en-GB" altLang="zh-CN" sz="1600" kern="0" dirty="0">
              <a:solidFill>
                <a:srgbClr val="000000"/>
              </a:solidFill>
              <a:ea typeface="OPPOSans M" panose="00020600040101010101" pitchFamily="18" charset="-122"/>
            </a:endParaRPr>
          </a:p>
          <a:p>
            <a:pPr marL="285750" lvl="2" indent="-285750" defTabSz="449263">
              <a:spcAft>
                <a:spcPts val="600"/>
              </a:spcAft>
              <a:buClr>
                <a:srgbClr val="000000"/>
              </a:buClr>
              <a:buSzPct val="100000"/>
              <a:buFont typeface="Arial" panose="020B0604020202020204" pitchFamily="34" charset="0"/>
              <a:buChar char="•"/>
            </a:pPr>
            <a:r>
              <a:rPr lang="en-GB" altLang="zh-CN" sz="1800" b="1" kern="0" dirty="0">
                <a:solidFill>
                  <a:srgbClr val="000000"/>
                </a:solidFill>
                <a:ea typeface="OPPOSans M" panose="00020600040101010101" pitchFamily="18" charset="-122"/>
              </a:rPr>
              <a:t>Overall channel occupancy time</a:t>
            </a:r>
          </a:p>
          <a:p>
            <a:pPr marL="742950" lvl="3" indent="-285750" defTabSz="449263">
              <a:spcAft>
                <a:spcPts val="600"/>
              </a:spcAft>
              <a:buClr>
                <a:srgbClr val="000000"/>
              </a:buClr>
              <a:buSzPct val="100000"/>
              <a:buFont typeface="Courier New" panose="02070309020205020404" pitchFamily="49" charset="0"/>
              <a:buChar char="o"/>
            </a:pPr>
            <a:r>
              <a:rPr lang="en-GB" altLang="zh-CN" sz="1600" kern="0" dirty="0">
                <a:solidFill>
                  <a:srgbClr val="000000"/>
                </a:solidFill>
                <a:ea typeface="OPPOSans M" panose="00020600040101010101" pitchFamily="18" charset="-122"/>
              </a:rPr>
              <a:t>Low density</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Low rate: </a:t>
            </a:r>
            <a:r>
              <a:rPr lang="en-GB" altLang="zh-CN" sz="1600" b="1" kern="0" dirty="0">
                <a:solidFill>
                  <a:srgbClr val="000000"/>
                </a:solidFill>
                <a:ea typeface="OPPOSans M" panose="00020600040101010101" pitchFamily="18" charset="-122"/>
              </a:rPr>
              <a:t>4.72 s</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Mid rate: 0.94 s</a:t>
            </a:r>
          </a:p>
          <a:p>
            <a:pPr marL="1200150" lvl="4" indent="-285750" defTabSz="449263">
              <a:spcAft>
                <a:spcPts val="600"/>
              </a:spcAft>
              <a:buClr>
                <a:srgbClr val="000000"/>
              </a:buClr>
              <a:buSzPct val="100000"/>
              <a:buFont typeface="Wingdings" panose="05000000000000000000" pitchFamily="2" charset="2"/>
              <a:buChar char="v"/>
            </a:pPr>
            <a:r>
              <a:rPr lang="en-GB" altLang="zh-CN" sz="1600" kern="0" dirty="0">
                <a:solidFill>
                  <a:srgbClr val="000000"/>
                </a:solidFill>
                <a:ea typeface="OPPOSans M" panose="00020600040101010101" pitchFamily="18" charset="-122"/>
              </a:rPr>
              <a:t>High rate: 0.24 s</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414191355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Indoor Positioning: Positioning </a:t>
            </a:r>
            <a:endParaRPr lang="zh-CN" altLang="en-US" sz="2700" b="1" dirty="0">
              <a:solidFill>
                <a:schemeClr val="tx2"/>
              </a:solidFill>
              <a:latin typeface="+mj-lt"/>
              <a:ea typeface="+mj-ea"/>
              <a:cs typeface="+mj-cs"/>
            </a:endParaRPr>
          </a:p>
        </p:txBody>
      </p:sp>
      <p:sp>
        <p:nvSpPr>
          <p:cNvPr id="18" name="文本框 17"/>
          <p:cNvSpPr txBox="1"/>
          <p:nvPr/>
        </p:nvSpPr>
        <p:spPr>
          <a:xfrm>
            <a:off x="266700" y="1227823"/>
            <a:ext cx="8610600" cy="3524042"/>
          </a:xfrm>
          <a:prstGeom prst="rect">
            <a:avLst/>
          </a:prstGeom>
          <a:noFill/>
          <a:ln w="12700">
            <a:noFill/>
            <a:prstDash val="dash"/>
          </a:ln>
        </p:spPr>
        <p:txBody>
          <a:bodyPr wrap="square" rtlCol="0">
            <a:spAutoFit/>
          </a:bodyPr>
          <a:lstStyle/>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Number of Inventory per hour: </a:t>
            </a:r>
            <a:r>
              <a:rPr lang="en-GB" altLang="zh-CN" sz="2000" kern="0" dirty="0">
                <a:solidFill>
                  <a:srgbClr val="000000"/>
                </a:solidFill>
                <a:ea typeface="OPPOSans M" panose="00020600040101010101" pitchFamily="18" charset="-122"/>
              </a:rPr>
              <a:t>0.1/h</a:t>
            </a:r>
            <a:r>
              <a:rPr lang="en-GB" altLang="zh-CN" sz="2000" b="1" kern="0" dirty="0">
                <a:solidFill>
                  <a:srgbClr val="000000"/>
                </a:solidFill>
                <a:ea typeface="OPPOSans M" panose="00020600040101010101" pitchFamily="18" charset="-122"/>
              </a:rPr>
              <a:t>  </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Overall channel occupancy percentage  </a:t>
            </a:r>
          </a:p>
          <a:p>
            <a:pPr marL="742950" lvl="3" indent="-285750" algn="just" defTabSz="449263">
              <a:spcAft>
                <a:spcPts val="600"/>
              </a:spcAft>
              <a:buClr>
                <a:srgbClr val="000000"/>
              </a:buClr>
              <a:buSzPct val="100000"/>
              <a:buFont typeface="Courier New" panose="02070309020205020404" pitchFamily="49" charset="0"/>
              <a:buChar char="o"/>
            </a:pPr>
            <a:r>
              <a:rPr lang="en-GB" altLang="zh-CN" sz="2000" kern="0" dirty="0">
                <a:solidFill>
                  <a:srgbClr val="000000"/>
                </a:solidFill>
                <a:ea typeface="OPPOSans M" panose="00020600040101010101" pitchFamily="18" charset="-122"/>
              </a:rPr>
              <a:t>0.1/hour: 0.00066% - 0.08%</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Observation 1: Overall channel occupancy time is up to 4.72 s in a extreme case but the overall channel occupancy percentage is extremely small, e.g., up to 0.08%.</a:t>
            </a:r>
          </a:p>
          <a:p>
            <a:pPr marL="285750" lvl="2" indent="-285750" algn="just" defTabSz="449263">
              <a:spcAft>
                <a:spcPts val="600"/>
              </a:spcAft>
              <a:buClr>
                <a:srgbClr val="000000"/>
              </a:buClr>
              <a:buSzPct val="100000"/>
              <a:buFont typeface="Arial" panose="020B0604020202020204" pitchFamily="34" charset="0"/>
              <a:buChar char="•"/>
            </a:pPr>
            <a:r>
              <a:rPr lang="en-GB" altLang="zh-CN" sz="2000" b="1" kern="0" dirty="0">
                <a:solidFill>
                  <a:srgbClr val="000000"/>
                </a:solidFill>
                <a:ea typeface="OPPOSans M" panose="00020600040101010101" pitchFamily="18" charset="-122"/>
              </a:rPr>
              <a:t>Observation 2: For majority cases, overall channel occupancy time is expected to be from a few hundred milliseconds to a few seconds and have negligible impact on other legacy devices</a:t>
            </a:r>
          </a:p>
          <a:p>
            <a:pPr marL="742950" lvl="3" indent="-285750" algn="just" defTabSz="449263">
              <a:spcAft>
                <a:spcPts val="600"/>
              </a:spcAft>
              <a:buClr>
                <a:srgbClr val="000000"/>
              </a:buClr>
              <a:buSzPct val="100000"/>
              <a:buFont typeface="Arial" panose="020B0604020202020204" pitchFamily="34" charset="0"/>
              <a:buChar char="•"/>
            </a:pPr>
            <a:endParaRPr lang="en-GB"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1354r0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149403825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6951</TotalTime>
  <Words>908</Words>
  <Application>Microsoft Office PowerPoint</Application>
  <PresentationFormat>全屏显示(4:3)</PresentationFormat>
  <Paragraphs>150</Paragraphs>
  <Slides>10</Slides>
  <Notes>10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vt:lpstr>
      <vt:lpstr>Courier New</vt:lpstr>
      <vt:lpstr>Times New Roman</vt:lpstr>
      <vt:lpstr>Wingdings</vt:lpstr>
      <vt:lpstr>ACcord Submission Template</vt:lpstr>
      <vt:lpstr>AMP Device Channel Occupancy Analysis</vt:lpstr>
      <vt:lpstr>Abstract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Ethan</dc:creator>
  <cp:keywords>CTPClassification=:VisualMarkings=, CTPClassification=CTP_IC:VisualMarkings=, CTPClassification=CTP_IC</cp:keywords>
  <cp:lastModifiedBy>Qi Yinan</cp:lastModifiedBy>
  <cp:revision>1905</cp:revision>
  <cp:lastPrinted>1998-02-10T13:28:00Z</cp:lastPrinted>
  <dcterms:created xsi:type="dcterms:W3CDTF">2009-12-02T19:05:00Z</dcterms:created>
  <dcterms:modified xsi:type="dcterms:W3CDTF">2023-08-07T07:54:30Z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