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6" r:id="rId20"/>
    <p:sldId id="1283" r:id="rId21"/>
    <p:sldId id="1284" r:id="rId22"/>
    <p:sldId id="1295" r:id="rId23"/>
    <p:sldId id="1285" r:id="rId24"/>
    <p:sldId id="1286" r:id="rId25"/>
    <p:sldId id="1287" r:id="rId26"/>
    <p:sldId id="1288" r:id="rId27"/>
    <p:sldId id="1290" r:id="rId28"/>
    <p:sldId id="1289" r:id="rId29"/>
    <p:sldId id="1291" r:id="rId30"/>
    <p:sldId id="1292" r:id="rId31"/>
    <p:sldId id="1293" r:id="rId32"/>
    <p:sldId id="1294"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0" d="100"/>
          <a:sy n="80" d="100"/>
        </p:scale>
        <p:origin x="184"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439-00-0amp-amp-sg-telecon-minutes-august-29th.docx" TargetMode="External"/><Relationship Id="rId2" Type="http://schemas.openxmlformats.org/officeDocument/2006/relationships/hyperlink" Target="https://mentor.ieee.org/802.11/dcn/23/11-23-1312-00-0amp-802-11-amp-sg-meeting-minutes-for-july-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597281801"/>
              </p:ext>
            </p:extLst>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165" name="Document" r:id="rId3" imgW="8335379" imgH="1017693" progId="Word.Document.8">
                  <p:embed/>
                </p:oleObj>
              </mc:Choice>
              <mc:Fallback>
                <p:oleObj name="Document" r:id="rId3" imgW="8335379" imgH="1017693" progId="Word.Document.8">
                  <p:embed/>
                  <p:pic>
                    <p:nvPicPr>
                      <p:cNvPr id="14342"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extLst>
      <p:ext uri="{BB962C8B-B14F-4D97-AF65-F5344CB8AC3E}">
        <p14:creationId xmlns:p14="http://schemas.microsoft.com/office/powerpoint/2010/main" val="495467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4222020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236331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4179445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a:spLocks/>
          </p:cNvSpPr>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592045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a:spLocks/>
          </p:cNvSpPr>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extLst>
      <p:ext uri="{BB962C8B-B14F-4D97-AF65-F5344CB8AC3E}">
        <p14:creationId xmlns:p14="http://schemas.microsoft.com/office/powerpoint/2010/main" val="68159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for the September IEEE 802 wireless interim session</a:t>
            </a:r>
            <a:endParaRPr lang="en-US" sz="3200" kern="0" dirty="0"/>
          </a:p>
        </p:txBody>
      </p:sp>
      <p:sp>
        <p:nvSpPr>
          <p:cNvPr id="6" name="Content Placeholder 2"/>
          <p:cNvSpPr txBox="1">
            <a:spLocks/>
          </p:cNvSpPr>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kern="0" dirty="0" smtClean="0"/>
              <a:t>This meeting is part of the September IEEE 802 wireless interim session</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You must pay the registration fee whether attending in-person or remotely</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have not already done so, you can register here: </a:t>
            </a:r>
            <a:r>
              <a:rPr lang="en-US" sz="2400" kern="0" dirty="0" smtClean="0">
                <a:hlinkClick r:id="rId2"/>
              </a:rPr>
              <a:t>https://web.cvent.com/event/fc97a8df-9809-496b-9a5f-25b524bfd641/summary</a:t>
            </a:r>
            <a:endParaRPr lang="en-US" sz="2400" kern="0" dirty="0" smtClean="0"/>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do not intend to register for this session you must leave this meeting and, if you have logged attendance on IMAT, email the 802.11 chair or vice chairs to have your attendance cancelled</a:t>
            </a:r>
          </a:p>
          <a:p>
            <a:endParaRPr lang="en-US" sz="2400" kern="0" dirty="0"/>
          </a:p>
        </p:txBody>
      </p:sp>
    </p:spTree>
    <p:extLst>
      <p:ext uri="{BB962C8B-B14F-4D97-AF65-F5344CB8AC3E}">
        <p14:creationId xmlns:p14="http://schemas.microsoft.com/office/powerpoint/2010/main" val="25584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2331 855 6532</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altLang="zh-CN" sz="2400" dirty="0">
                <a:solidFill>
                  <a:schemeClr val="tx1"/>
                </a:solidFill>
                <a:sym typeface="+mn-ea"/>
              </a:rPr>
              <a:t>Buckhead Ballroom </a:t>
            </a:r>
            <a:r>
              <a:rPr lang="en-US" altLang="zh-CN" sz="2400" dirty="0" smtClean="0">
                <a:solidFill>
                  <a:schemeClr val="tx1"/>
                </a:solidFill>
                <a:sym typeface="+mn-ea"/>
              </a:rPr>
              <a:t>2</a:t>
            </a:r>
            <a:r>
              <a:rPr lang="en-US" sz="2400" dirty="0" smtClean="0">
                <a:solidFill>
                  <a:schemeClr val="tx1"/>
                </a:solidFill>
              </a:rPr>
              <a:t>; </a:t>
            </a:r>
            <a:r>
              <a:rPr lang="en-US" sz="2400" dirty="0" err="1">
                <a:solidFill>
                  <a:schemeClr val="tx1"/>
                </a:solidFill>
              </a:rPr>
              <a:t>Webex</a:t>
            </a:r>
            <a:r>
              <a:rPr lang="en-US" sz="2400" dirty="0">
                <a:solidFill>
                  <a:schemeClr val="tx1"/>
                </a:solidFill>
              </a:rPr>
              <a:t>: </a:t>
            </a:r>
            <a:r>
              <a:rPr lang="en-US" altLang="zh-CN" sz="2400" dirty="0">
                <a:solidFill>
                  <a:schemeClr val="tx1"/>
                </a:solidFill>
              </a:rPr>
              <a:t>2333 787 5104</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a:t>
            </a:r>
            <a:r>
              <a:rPr lang="en-US" altLang="zh-CN" sz="2800" dirty="0">
                <a:solidFill>
                  <a:schemeClr val="tx1"/>
                </a:solidFill>
                <a:cs typeface="+mn-ea"/>
                <a:sym typeface="+mn-ea"/>
              </a:rPr>
              <a:t>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2333 908 6657</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a:solidFill>
                  <a:schemeClr val="tx1"/>
                </a:solidFill>
                <a:sym typeface="+mn-ea"/>
              </a:rPr>
              <a:t>Buckhead Ballroom 1</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2330 187 8694</a:t>
            </a:r>
            <a:endParaRPr lang="en-US" altLang="zh-CN" sz="2400" dirty="0">
              <a:solidFill>
                <a:schemeClr val="tx1"/>
              </a:solidFill>
              <a:sym typeface="+mn-ea"/>
            </a:endParaRPr>
          </a:p>
        </p:txBody>
      </p:sp>
    </p:spTree>
    <p:extLst>
      <p:ext uri="{BB962C8B-B14F-4D97-AF65-F5344CB8AC3E}">
        <p14:creationId xmlns:p14="http://schemas.microsoft.com/office/powerpoint/2010/main" val="2134719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a:spLocks/>
          </p:cNvSpPr>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113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a:spLocks/>
          </p:cNvSpPr>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chemeClr val="tx1"/>
                </a:solidFill>
                <a:latin typeface="Calibri" panose="020F0502020204030204" pitchFamily="34" charset="0"/>
                <a:cs typeface="Calibri" panose="020F0502020204030204" pitchFamily="34" charset="0"/>
              </a:rPr>
              <a:t>Amichai</a:t>
            </a:r>
            <a:r>
              <a:rPr lang="en-US" altLang="en-US" sz="1800" kern="0" dirty="0" smtClean="0">
                <a:solidFill>
                  <a:schemeClr val="tx1"/>
                </a:solidFill>
                <a:latin typeface="Calibri" panose="020F0502020204030204" pitchFamily="34" charset="0"/>
                <a:cs typeface="Calibri" panose="020F0502020204030204" pitchFamily="34" charset="0"/>
              </a:rPr>
              <a:t> </a:t>
            </a:r>
            <a:r>
              <a:rPr lang="en-US" altLang="en-US" sz="1800" kern="0" dirty="0" err="1" smtClean="0">
                <a:solidFill>
                  <a:schemeClr val="tx1"/>
                </a:solidFill>
                <a:latin typeface="Calibri" panose="020F0502020204030204" pitchFamily="34" charset="0"/>
                <a:cs typeface="Calibri" panose="020F0502020204030204" pitchFamily="34" charset="0"/>
              </a:rPr>
              <a:t>Sanderovich</a:t>
            </a:r>
            <a:r>
              <a:rPr lang="en-US" altLang="en-US" sz="1800" kern="0" dirty="0" smtClean="0">
                <a:solidFill>
                  <a:schemeClr val="tx1"/>
                </a:solidFill>
                <a:latin typeface="Calibri" panose="020F0502020204030204" pitchFamily="34" charset="0"/>
                <a:cs typeface="Calibri" panose="020F0502020204030204" pitchFamily="34" charset="0"/>
              </a:rPr>
              <a:t> (</a:t>
            </a:r>
            <a:r>
              <a:rPr lang="en-US" altLang="en-US" sz="1800" kern="0" dirty="0" err="1" smtClean="0">
                <a:solidFill>
                  <a:schemeClr val="tx1"/>
                </a:solidFill>
                <a:latin typeface="Calibri" panose="020F0502020204030204" pitchFamily="34" charset="0"/>
                <a:cs typeface="Calibri" panose="020F0502020204030204" pitchFamily="34" charset="0"/>
              </a:rPr>
              <a:t>Wiliot</a:t>
            </a:r>
            <a:r>
              <a:rPr lang="en-US" altLang="en-US" sz="1800" kern="0" dirty="0" smtClean="0">
                <a:solidFill>
                  <a:schemeClr val="tx1"/>
                </a:solidFill>
                <a:latin typeface="Calibri" panose="020F0502020204030204" pitchFamily="34" charset="0"/>
                <a:cs typeface="Calibri" panose="020F0502020204030204" pitchFamily="34" charset="0"/>
              </a:rPr>
              <a:t>)</a:t>
            </a:r>
            <a:endParaRPr lang="en-US" altLang="en-US"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137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smtClean="0"/>
              <a:t>Sep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27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386751"/>
            <a:ext cx="5014916" cy="181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2"/>
            <a:ext cx="5014916" cy="205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Wednesday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PAR (11-23/1006)/CSD (11-23/1212) </a:t>
            </a:r>
            <a:r>
              <a:rPr lang="en-US" altLang="en-GB" dirty="0" smtClean="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267178"/>
            <a:ext cx="4864100" cy="205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5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Potential PAR/CSD motion</a:t>
            </a:r>
            <a:endParaRPr lang="en-GB" altLang="en-US" dirty="0"/>
          </a:p>
          <a:p>
            <a:pPr eaLnBrk="0" hangingPunct="0">
              <a:defRPr/>
            </a:pPr>
            <a:r>
              <a:rPr lang="en-US" altLang="en-GB" dirty="0"/>
              <a:t>Contribution discussion</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168264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a:spLocks/>
          </p:cNvSpPr>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extLst>
      <p:ext uri="{BB962C8B-B14F-4D97-AF65-F5344CB8AC3E}">
        <p14:creationId xmlns:p14="http://schemas.microsoft.com/office/powerpoint/2010/main" val="360855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46576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lvl="1" eaLnBrk="0" hangingPunct="0">
              <a:defRPr/>
            </a:pPr>
            <a:r>
              <a:rPr lang="en-US" altLang="en-US" dirty="0">
                <a:solidFill>
                  <a:srgbClr val="00B050"/>
                </a:solidFill>
              </a:rPr>
              <a:t>11-23/1521, AMP Use Case in Smart Photovoltaics, </a:t>
            </a:r>
            <a:r>
              <a:rPr lang="en-US" altLang="en-US" dirty="0" err="1">
                <a:solidFill>
                  <a:srgbClr val="00B050"/>
                </a:solidFill>
              </a:rPr>
              <a:t>Shuqiao</a:t>
            </a:r>
            <a:r>
              <a:rPr lang="en-US" altLang="en-US" dirty="0">
                <a:solidFill>
                  <a:srgbClr val="00B050"/>
                </a:solidFill>
              </a:rPr>
              <a:t> Chen (Huawei)</a:t>
            </a:r>
          </a:p>
          <a:p>
            <a:pPr lvl="1" eaLnBrk="0" hangingPunct="0">
              <a:defRPr/>
            </a:pPr>
            <a:r>
              <a:rPr lang="en-US" altLang="en-US" dirty="0">
                <a:solidFill>
                  <a:srgbClr val="00B050"/>
                </a:solidFill>
              </a:rPr>
              <a:t>11-23/1528, AMP operation @ 2.4 GHz, </a:t>
            </a:r>
            <a:r>
              <a:rPr lang="en-US" altLang="en-US" dirty="0" err="1">
                <a:solidFill>
                  <a:srgbClr val="00B050"/>
                </a:solidFill>
              </a:rPr>
              <a:t>Weijie</a:t>
            </a:r>
            <a:r>
              <a:rPr lang="en-US" altLang="en-US" dirty="0">
                <a:solidFill>
                  <a:srgbClr val="00B050"/>
                </a:solidFill>
              </a:rPr>
              <a:t> Xu (OPPO)</a:t>
            </a:r>
          </a:p>
          <a:p>
            <a:pPr lvl="1" eaLnBrk="0" hangingPunct="0">
              <a:defRPr/>
            </a:pPr>
            <a:r>
              <a:rPr lang="en-US" altLang="en-US" dirty="0"/>
              <a:t>11-23/1529, Summary of AMP SG, </a:t>
            </a:r>
            <a:r>
              <a:rPr lang="en-US" altLang="en-US" dirty="0" err="1"/>
              <a:t>Yinan</a:t>
            </a:r>
            <a:r>
              <a:rPr lang="en-US" altLang="en-US" dirty="0"/>
              <a:t> Qi (OPPO)</a:t>
            </a:r>
          </a:p>
          <a:p>
            <a:pPr lvl="1" eaLnBrk="0" hangingPunct="0">
              <a:defRPr/>
            </a:pPr>
            <a:r>
              <a:rPr lang="en-US" altLang="en-US" dirty="0"/>
              <a:t>11-23/1534, Discussion on AMP </a:t>
            </a:r>
            <a:r>
              <a:rPr lang="en-US" altLang="en-US" dirty="0" err="1"/>
              <a:t>IoT</a:t>
            </a:r>
            <a:r>
              <a:rPr lang="en-US" altLang="en-US" dirty="0"/>
              <a:t> PAR, You-Wei Chen (</a:t>
            </a:r>
            <a:r>
              <a:rPr lang="en-US" altLang="en-US" dirty="0" err="1"/>
              <a:t>MediaTek</a:t>
            </a:r>
            <a:r>
              <a:rPr lang="en-US" altLang="en-US"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extLst>
      <p:ext uri="{BB962C8B-B14F-4D97-AF65-F5344CB8AC3E}">
        <p14:creationId xmlns:p14="http://schemas.microsoft.com/office/powerpoint/2010/main" val="2255301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zh-CN" dirty="0" smtClean="0"/>
              <a:t>Jul plenary </a:t>
            </a:r>
            <a:r>
              <a:rPr lang="en-GB" altLang="en-US" dirty="0" smtClean="0"/>
              <a:t>session and for AMP SG teleconferences after Jul plenary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mentor.ieee.org/802.11/dcn/23/11-23-1312-00-0amp-802-11-amp-sg-meeting-minutes-for-july-2023-plenary.docx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mentor.ieee.org/802.11/dcn/23/11-23-1439-00-0amp-amp-sg-telecon-minutes-august-29th.docx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a:t>
            </a:r>
            <a:endParaRPr lang="en-GB" altLang="en-US" dirty="0"/>
          </a:p>
        </p:txBody>
      </p:sp>
    </p:spTree>
    <p:extLst>
      <p:ext uri="{BB962C8B-B14F-4D97-AF65-F5344CB8AC3E}">
        <p14:creationId xmlns:p14="http://schemas.microsoft.com/office/powerpoint/2010/main" val="9748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23" name="组合 22"/>
          <p:cNvGrpSpPr/>
          <p:nvPr/>
        </p:nvGrpSpPr>
        <p:grpSpPr>
          <a:xfrm>
            <a:off x="914536" y="4876762"/>
            <a:ext cx="10134334" cy="1101873"/>
            <a:chOff x="914536" y="4876762"/>
            <a:chExt cx="10134334" cy="1101873"/>
          </a:xfrm>
        </p:grpSpPr>
        <p:cxnSp>
          <p:nvCxnSpPr>
            <p:cNvPr id="7" name="直接箭头连接符 6"/>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5543005" y="5697167"/>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5001971" y="4894322"/>
              <a:ext cx="1997561" cy="461665"/>
            </a:xfrm>
            <a:prstGeom prst="rect">
              <a:avLst/>
            </a:prstGeom>
            <a:noFill/>
          </p:spPr>
          <p:txBody>
            <a:bodyPr wrap="square" rtlCol="0">
              <a:spAutoFit/>
            </a:bodyPr>
            <a:lstStyle/>
            <a:p>
              <a:r>
                <a:rPr lang="en-US" b="1" dirty="0" smtClean="0">
                  <a:solidFill>
                    <a:srgbClr val="FF0000"/>
                  </a:solidFill>
                </a:rPr>
                <a:t>WG approve PAR/CSD submitted to EC for review </a:t>
              </a:r>
              <a:endParaRPr lang="en-US" b="1" dirty="0">
                <a:solidFill>
                  <a:srgbClr val="FF0000"/>
                </a:solidFill>
              </a:endParaRPr>
            </a:p>
          </p:txBody>
        </p:sp>
        <p:sp>
          <p:nvSpPr>
            <p:cNvPr id="20" name="文本框 19"/>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1" name="文本框 20"/>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2" name="文本框 21"/>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grpSp>
    </p:spTree>
    <p:extLst>
      <p:ext uri="{BB962C8B-B14F-4D97-AF65-F5344CB8AC3E}">
        <p14:creationId xmlns:p14="http://schemas.microsoft.com/office/powerpoint/2010/main" val="2377189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89847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lvl="1" eaLnBrk="0" hangingPunct="0">
              <a:defRPr/>
            </a:pPr>
            <a:r>
              <a:rPr lang="en-US" altLang="en-US" sz="2400" dirty="0"/>
              <a:t>11-23/1529, Summary of AMP SG, </a:t>
            </a:r>
            <a:r>
              <a:rPr lang="en-US" altLang="en-US" sz="2400" dirty="0" err="1"/>
              <a:t>Yinan</a:t>
            </a:r>
            <a:r>
              <a:rPr lang="en-US" altLang="en-US" sz="2400" dirty="0"/>
              <a:t> Qi (OPPO)</a:t>
            </a:r>
          </a:p>
          <a:p>
            <a:pPr lvl="1" eaLnBrk="0" hangingPunct="0">
              <a:defRPr/>
            </a:pPr>
            <a:r>
              <a:rPr lang="en-US" altLang="en-US" sz="2400" dirty="0"/>
              <a:t>11-23/1534, Discussion on AMP </a:t>
            </a:r>
            <a:r>
              <a:rPr lang="en-US" altLang="en-US" sz="2400" dirty="0" err="1"/>
              <a:t>IoT</a:t>
            </a:r>
            <a:r>
              <a:rPr lang="en-US" altLang="en-US" sz="2400" dirty="0"/>
              <a:t> PAR, You-Wei Chen (</a:t>
            </a:r>
            <a:r>
              <a:rPr lang="en-US" altLang="en-US" sz="2400" dirty="0" err="1"/>
              <a:t>MediaTek</a:t>
            </a:r>
            <a:r>
              <a:rPr lang="en-US" altLang="en-US" sz="2400" dirty="0" smtClean="0"/>
              <a:t>)</a:t>
            </a:r>
          </a:p>
          <a:p>
            <a:pPr lvl="1" eaLnBrk="0" hangingPunct="0">
              <a:defRPr/>
            </a:pPr>
            <a:r>
              <a:rPr lang="en-US" altLang="en-US" sz="2400" dirty="0"/>
              <a:t>11-23/1601, AMP Communication Channel Usage Estimation, Sebastian Max (Ericsson</a:t>
            </a:r>
            <a:r>
              <a:rPr lang="en-US" altLang="en-US" sz="2400" dirty="0" smtClean="0"/>
              <a:t>)</a:t>
            </a:r>
            <a:endParaRPr lang="en-US" altLang="en-US" sz="2400"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385158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999568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sz="2100" dirty="0"/>
              <a:t>11-23/1596, PHY considerations for AMP devices, </a:t>
            </a:r>
            <a:r>
              <a:rPr lang="en-US" altLang="en-US" sz="2100" dirty="0" err="1"/>
              <a:t>Amichai</a:t>
            </a:r>
            <a:r>
              <a:rPr lang="en-US" altLang="en-US" sz="2100" dirty="0"/>
              <a:t> </a:t>
            </a:r>
            <a:r>
              <a:rPr lang="en-US" altLang="en-US" sz="2100" dirty="0" err="1"/>
              <a:t>Sanderovich</a:t>
            </a:r>
            <a:r>
              <a:rPr lang="en-US" altLang="en-US" sz="2100" dirty="0"/>
              <a:t> (</a:t>
            </a:r>
            <a:r>
              <a:rPr lang="en-US" altLang="en-US" sz="2100" dirty="0" err="1"/>
              <a:t>Wiliot</a:t>
            </a:r>
            <a:r>
              <a:rPr lang="en-US" altLang="en-US" sz="2100" dirty="0"/>
              <a:t>)</a:t>
            </a:r>
          </a:p>
          <a:p>
            <a:pPr lvl="1" eaLnBrk="0" hangingPunct="0">
              <a:defRPr/>
            </a:pPr>
            <a:r>
              <a:rPr lang="en-US" altLang="en-US" sz="2100" dirty="0" smtClean="0"/>
              <a:t>TBD</a:t>
            </a:r>
            <a:endParaRPr lang="en-US" altLang="en-US" sz="2100" dirty="0"/>
          </a:p>
          <a:p>
            <a:pPr eaLnBrk="0" hangingPunct="0">
              <a:defRPr/>
            </a:pPr>
            <a:r>
              <a:rPr lang="en-US" altLang="en-GB" dirty="0" smtClean="0"/>
              <a:t>PAR (11-23/1006) / CSD (11-23/1212) discussion </a:t>
            </a:r>
            <a:endParaRPr lang="en-US" altLang="en-GB" dirty="0" smtClean="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1626468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1141661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t>
            </a:r>
            <a:r>
              <a:rPr lang="en-US" altLang="zh-CN" dirty="0" err="1" smtClean="0"/>
              <a:t>otential</a:t>
            </a:r>
            <a:r>
              <a:rPr lang="en-US" altLang="zh-CN" dirty="0" smtClean="0"/>
              <a:t> </a:t>
            </a:r>
            <a:r>
              <a:rPr lang="en-GB" altLang="en-US" dirty="0" smtClean="0"/>
              <a:t>PAR and </a:t>
            </a:r>
            <a:r>
              <a:rPr lang="en-GB" altLang="en-US" dirty="0" smtClean="0"/>
              <a:t>CSD </a:t>
            </a:r>
            <a:r>
              <a:rPr lang="en-GB" altLang="en-US" dirty="0" smtClean="0"/>
              <a:t>motion</a:t>
            </a:r>
            <a:endParaRPr lang="en-GB" altLang="en-US" dirty="0"/>
          </a:p>
          <a:p>
            <a:pPr eaLnBrk="0" hangingPunct="0">
              <a:defRPr/>
            </a:pPr>
            <a:r>
              <a:rPr lang="en-US" altLang="en-GB" dirty="0"/>
              <a:t>Contribution discussion</a:t>
            </a:r>
          </a:p>
          <a:p>
            <a:pPr lvl="1" eaLnBrk="0" hangingPunct="0">
              <a:defRPr/>
            </a:pPr>
            <a:r>
              <a:rPr lang="en-US" altLang="en-US" dirty="0" smtClean="0"/>
              <a:t>TBD</a:t>
            </a:r>
            <a:endParaRPr lang="en-US" altLang="zh-CN"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427368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17491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Motion #1: AMP 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AMP PAR document and requesting WG for approval to submit 11-23/1006r2 to 802 EC for review and approval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2747135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Motion #2: AMP 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AMP CSD document and requesting WG for approval to submit 11-23/1006r2 to 802 EC for review and approval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657728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a:spLocks/>
          </p:cNvSpPr>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Sep 802 interim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Oct 10</a:t>
            </a:r>
            <a:r>
              <a:rPr lang="en-US" sz="2400" kern="0" baseline="30000" dirty="0" smtClean="0"/>
              <a:t>th</a:t>
            </a:r>
            <a:r>
              <a:rPr lang="en-US" sz="2400" kern="0" dirty="0" smtClean="0"/>
              <a:t>, 10:00am,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Oct 24</a:t>
            </a:r>
            <a:r>
              <a:rPr lang="en-US" sz="2400" kern="0" baseline="30000" dirty="0" smtClean="0"/>
              <a:t>th</a:t>
            </a:r>
            <a:r>
              <a:rPr lang="en-US" sz="2400" kern="0" dirty="0" smtClean="0"/>
              <a:t>, 10:00am, ET; 2 hours, </a:t>
            </a:r>
            <a:r>
              <a:rPr lang="en-US" sz="2400" kern="0" dirty="0" err="1" smtClean="0"/>
              <a:t>webex</a:t>
            </a:r>
            <a:endParaRPr lang="en-US" sz="2400" kern="0" dirty="0" smtClean="0"/>
          </a:p>
        </p:txBody>
      </p:sp>
    </p:spTree>
    <p:extLst>
      <p:ext uri="{BB962C8B-B14F-4D97-AF65-F5344CB8AC3E}">
        <p14:creationId xmlns:p14="http://schemas.microsoft.com/office/powerpoint/2010/main" val="17597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a:spLocks/>
          </p:cNvSpPr>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36697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519291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09953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58923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271288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03893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159291</TotalTime>
  <Words>3008</Words>
  <Application>Microsoft Office PowerPoint</Application>
  <PresentationFormat>宽屏</PresentationFormat>
  <Paragraphs>458</Paragraphs>
  <Slides>32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44"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0318003590</cp:lastModifiedBy>
  <cp:revision>40</cp:revision>
  <cp:lastPrinted>2014-11-04T15:04:00Z</cp:lastPrinted>
  <dcterms:created xsi:type="dcterms:W3CDTF">2007-04-17T18:10:00Z</dcterms:created>
  <dcterms:modified xsi:type="dcterms:W3CDTF">2023-09-13T04:44:53Z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