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83" r:id="rId20"/>
    <p:sldId id="1284" r:id="rId21"/>
    <p:sldId id="1295" r:id="rId22"/>
    <p:sldId id="1285" r:id="rId23"/>
    <p:sldId id="1286" r:id="rId24"/>
    <p:sldId id="1287" r:id="rId25"/>
    <p:sldId id="1288" r:id="rId26"/>
    <p:sldId id="1290" r:id="rId27"/>
    <p:sldId id="1289" r:id="rId28"/>
    <p:sldId id="1291" r:id="rId29"/>
    <p:sldId id="1292" r:id="rId30"/>
    <p:sldId id="1293" r:id="rId31"/>
    <p:sldId id="1294"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Sep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Sep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/1348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1439-00-0amp-amp-sg-telecon-minutes-august-29th.docx" TargetMode="External"/><Relationship Id="rId2" Type="http://schemas.openxmlformats.org/officeDocument/2006/relationships/hyperlink" Target="https://mentor.ieee.org/802.11/dcn/23/11-23-1312-00-0amp-802-11-amp-sg-meeting-minutes-for-july-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smtClean="0"/>
              <a:t>Sep 2023</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2023-09-01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597281801"/>
              </p:ext>
            </p:extLst>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152" name="Document" r:id="rId3" imgW="8335379" imgH="1017693" progId="Word.Document.8">
                  <p:embed/>
                </p:oleObj>
              </mc:Choice>
              <mc:Fallback>
                <p:oleObj name="Document" r:id="rId3" imgW="8335379" imgH="1017693" progId="Word.Document.8">
                  <p:embed/>
                  <p:pic>
                    <p:nvPicPr>
                      <p:cNvPr id="14342"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extLst>
      <p:ext uri="{BB962C8B-B14F-4D97-AF65-F5344CB8AC3E}">
        <p14:creationId xmlns:p14="http://schemas.microsoft.com/office/powerpoint/2010/main" val="495467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4222020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2363310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4179445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TIG Teleconference/E-meeting</a:t>
            </a:r>
            <a:endParaRPr lang="en-US" altLang="zh-CN" sz="3200" kern="0" dirty="0"/>
          </a:p>
        </p:txBody>
      </p:sp>
      <p:sp>
        <p:nvSpPr>
          <p:cNvPr id="6" name="文本占位符 2"/>
          <p:cNvSpPr txBox="1">
            <a:spLocks/>
          </p:cNvSpPr>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592045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Suggested Best Practices in Mix-mode Meetings</a:t>
            </a:r>
            <a:endParaRPr lang="zh-CN" altLang="en-US" sz="3200" kern="0" dirty="0"/>
          </a:p>
        </p:txBody>
      </p:sp>
      <p:sp>
        <p:nvSpPr>
          <p:cNvPr id="6" name="内容占位符 2"/>
          <p:cNvSpPr txBox="1">
            <a:spLocks/>
          </p:cNvSpPr>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p>
          <a:p>
            <a:pPr lvl="1">
              <a:lnSpc>
                <a:spcPct val="120000"/>
              </a:lnSpc>
              <a:spcBef>
                <a:spcPts val="0"/>
              </a:spcBef>
            </a:pPr>
            <a:r>
              <a:rPr lang="en-US" sz="1800" kern="0" smtClean="0"/>
              <a:t>In Webex choose connect without audio before you join</a:t>
            </a:r>
          </a:p>
          <a:p>
            <a:pPr lvl="1">
              <a:lnSpc>
                <a:spcPct val="120000"/>
              </a:lnSpc>
              <a:spcBef>
                <a:spcPts val="0"/>
              </a:spcBef>
            </a:pPr>
            <a:r>
              <a:rPr lang="en-US" sz="1800" kern="0" smtClean="0"/>
              <a:t>Use the Webex queue to indicate you want to speak</a:t>
            </a:r>
          </a:p>
          <a:p>
            <a:pPr lvl="1">
              <a:lnSpc>
                <a:spcPct val="120000"/>
              </a:lnSpc>
              <a:spcBef>
                <a:spcPts val="0"/>
              </a:spcBef>
            </a:pPr>
            <a:r>
              <a:rPr lang="en-US" sz="1800" kern="0" smtClean="0"/>
              <a:t>Wait to be called on while standing/holding a microphone to make a comment</a:t>
            </a:r>
          </a:p>
          <a:p>
            <a:pPr lvl="1">
              <a:lnSpc>
                <a:spcPct val="120000"/>
              </a:lnSpc>
              <a:spcBef>
                <a:spcPts val="0"/>
              </a:spcBef>
            </a:pPr>
            <a:r>
              <a:rPr lang="en-US" sz="1800" kern="0" smtClean="0"/>
              <a:t>Repeat any questions that are inadvertently asked away from the microphone</a:t>
            </a:r>
          </a:p>
          <a:p>
            <a:pPr>
              <a:lnSpc>
                <a:spcPct val="120000"/>
              </a:lnSpc>
            </a:pPr>
            <a:r>
              <a:rPr lang="en-US" sz="2000" kern="0" smtClean="0"/>
              <a:t>Remote Attendees:</a:t>
            </a:r>
          </a:p>
          <a:p>
            <a:pPr lvl="1">
              <a:lnSpc>
                <a:spcPct val="120000"/>
              </a:lnSpc>
              <a:spcBef>
                <a:spcPts val="0"/>
              </a:spcBef>
            </a:pPr>
            <a:r>
              <a:rPr lang="en-US" sz="1800" kern="0" smtClean="0"/>
              <a:t>Join Webex and set Webex audio as ‘music’</a:t>
            </a:r>
          </a:p>
          <a:p>
            <a:pPr lvl="1">
              <a:lnSpc>
                <a:spcPct val="120000"/>
              </a:lnSpc>
              <a:spcBef>
                <a:spcPts val="0"/>
              </a:spcBef>
            </a:pPr>
            <a:r>
              <a:rPr lang="en-US" sz="1800" kern="0" smtClean="0"/>
              <a:t>Use the Webex chat window to indicate you want to speak (“q”)</a:t>
            </a:r>
          </a:p>
          <a:p>
            <a:pPr lvl="1">
              <a:lnSpc>
                <a:spcPct val="120000"/>
              </a:lnSpc>
              <a:spcBef>
                <a:spcPts val="0"/>
              </a:spcBef>
            </a:pPr>
            <a:r>
              <a:rPr lang="en-US" sz="1800" kern="0" smtClean="0"/>
              <a:t>Wait to be called on to speak</a:t>
            </a:r>
          </a:p>
          <a:p>
            <a:pPr>
              <a:lnSpc>
                <a:spcPct val="120000"/>
              </a:lnSpc>
            </a:pPr>
            <a:r>
              <a:rPr lang="en-US" sz="2000" kern="0" smtClean="0"/>
              <a:t>Host:</a:t>
            </a:r>
          </a:p>
          <a:p>
            <a:pPr lvl="1">
              <a:lnSpc>
                <a:spcPct val="120000"/>
              </a:lnSpc>
              <a:spcBef>
                <a:spcPts val="0"/>
              </a:spcBef>
            </a:pPr>
            <a:r>
              <a:rPr lang="en-US" sz="1800" kern="0" smtClean="0"/>
              <a:t>Disable Video for participants</a:t>
            </a:r>
          </a:p>
          <a:p>
            <a:pPr lvl="1">
              <a:lnSpc>
                <a:spcPct val="120000"/>
              </a:lnSpc>
              <a:spcBef>
                <a:spcPts val="0"/>
              </a:spcBef>
            </a:pPr>
            <a:r>
              <a:rPr lang="en-US" sz="1800" kern="0" smtClean="0"/>
              <a:t>Set up participants to mute on entry</a:t>
            </a:r>
          </a:p>
          <a:p>
            <a:pPr lvl="1">
              <a:lnSpc>
                <a:spcPct val="120000"/>
              </a:lnSpc>
              <a:spcBef>
                <a:spcPts val="0"/>
              </a:spcBef>
            </a:pPr>
            <a:r>
              <a:rPr lang="en-US" sz="1800" kern="0" smtClean="0"/>
              <a:t>Set up Audio Options: </a:t>
            </a:r>
          </a:p>
          <a:p>
            <a:pPr lvl="1">
              <a:lnSpc>
                <a:spcPct val="120000"/>
              </a:lnSpc>
              <a:spcBef>
                <a:spcPts val="0"/>
              </a:spcBef>
            </a:pPr>
            <a:r>
              <a:rPr lang="en-US" sz="1800" kern="0" smtClean="0"/>
              <a:t>	Microphone -&gt; USB,  Speaker -&gt; USB,  Smart Audio -&gt; Music</a:t>
            </a:r>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p>
          <a:p>
            <a:pPr marL="99695" indent="0">
              <a:lnSpc>
                <a:spcPct val="120000"/>
              </a:lnSpc>
            </a:pPr>
            <a:r>
              <a:rPr lang="en-US" altLang="zh-CN" sz="1800" b="0" u="sng" kern="0" smtClean="0">
                <a:hlinkClick r:id="rId2"/>
              </a:rPr>
              <a:t>https://mentor.ieee.org/802-ec/dcn/22/ec-22-0204-00-00EC-2022-nov-ieee-802-mixed-mode-plenary-meeting-av-training.pptx</a:t>
            </a:r>
            <a:r>
              <a:rPr lang="en-US" altLang="zh-CN" sz="1800" b="0" u="sng" kern="0" smtClean="0"/>
              <a:t> </a:t>
            </a:r>
            <a:endParaRPr lang="en-US" altLang="zh-CN" sz="1800" b="0" u="sng" kern="0" dirty="0" smtClean="0"/>
          </a:p>
        </p:txBody>
      </p:sp>
    </p:spTree>
    <p:extLst>
      <p:ext uri="{BB962C8B-B14F-4D97-AF65-F5344CB8AC3E}">
        <p14:creationId xmlns:p14="http://schemas.microsoft.com/office/powerpoint/2010/main" val="681594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for the September IEEE 802 wireless interim session</a:t>
            </a:r>
            <a:endParaRPr lang="en-US" sz="3200" kern="0" dirty="0"/>
          </a:p>
        </p:txBody>
      </p:sp>
      <p:sp>
        <p:nvSpPr>
          <p:cNvPr id="6" name="Content Placeholder 2"/>
          <p:cNvSpPr txBox="1">
            <a:spLocks/>
          </p:cNvSpPr>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kern="0" dirty="0" smtClean="0"/>
              <a:t>This meeting is part of the September IEEE 802 wireless interim session</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You must pay the registration fee whether attending in-person or remotely</a:t>
            </a:r>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have not already done so, you can register here: </a:t>
            </a:r>
            <a:r>
              <a:rPr lang="en-US" sz="2400" kern="0" dirty="0" smtClean="0">
                <a:hlinkClick r:id="rId2"/>
              </a:rPr>
              <a:t>https://web.cvent.com/event/fc97a8df-9809-496b-9a5f-25b524bfd641/summary</a:t>
            </a:r>
            <a:endParaRPr lang="en-US" sz="2400" kern="0" dirty="0" smtClean="0"/>
          </a:p>
          <a:p>
            <a:pPr>
              <a:buFont typeface="Arial" panose="020B0604020202020204" pitchFamily="34" charset="0"/>
              <a:buChar char="•"/>
            </a:pPr>
            <a:endParaRPr lang="en-US" sz="2400" kern="0" dirty="0" smtClean="0"/>
          </a:p>
          <a:p>
            <a:pPr>
              <a:buFont typeface="Arial" panose="020B0604020202020204" pitchFamily="34" charset="0"/>
              <a:buChar char="•"/>
            </a:pPr>
            <a:r>
              <a:rPr lang="en-US" sz="2400" kern="0" dirty="0" smtClean="0"/>
              <a:t>If you do not intend to register for this session you must leave this meeting and, if you have logged attendance on IMAT, email the 802.11 chair or vice chairs to have your attendance cancelled</a:t>
            </a:r>
          </a:p>
          <a:p>
            <a:endParaRPr lang="en-US" sz="2400" kern="0" dirty="0"/>
          </a:p>
        </p:txBody>
      </p:sp>
    </p:spTree>
    <p:extLst>
      <p:ext uri="{BB962C8B-B14F-4D97-AF65-F5344CB8AC3E}">
        <p14:creationId xmlns:p14="http://schemas.microsoft.com/office/powerpoint/2010/main" val="255842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t>AMP SG Meeting Plan during the 802 Sep Interim Session</a:t>
            </a:r>
            <a:endParaRPr lang="zh-CN" altLang="en-US" sz="3200" kern="0" dirty="0"/>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11</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2331 855 6532</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13:30 ~ 15:30,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a:t>
            </a:r>
            <a:r>
              <a:rPr lang="en-US" altLang="zh-CN" sz="2400" dirty="0">
                <a:solidFill>
                  <a:schemeClr val="tx1"/>
                </a:solidFill>
                <a:sym typeface="+mn-ea"/>
              </a:rPr>
              <a:t>Buckhead Ballroom </a:t>
            </a:r>
            <a:r>
              <a:rPr lang="en-US" altLang="zh-CN" sz="2400" dirty="0" smtClean="0">
                <a:solidFill>
                  <a:schemeClr val="tx1"/>
                </a:solidFill>
                <a:sym typeface="+mn-ea"/>
              </a:rPr>
              <a:t>2</a:t>
            </a:r>
            <a:r>
              <a:rPr lang="en-US" sz="2400" dirty="0" smtClean="0">
                <a:solidFill>
                  <a:schemeClr val="tx1"/>
                </a:solidFill>
              </a:rPr>
              <a:t>; </a:t>
            </a:r>
            <a:r>
              <a:rPr lang="en-US" sz="2400" dirty="0" err="1">
                <a:solidFill>
                  <a:schemeClr val="tx1"/>
                </a:solidFill>
              </a:rPr>
              <a:t>Webex</a:t>
            </a:r>
            <a:r>
              <a:rPr lang="en-US" sz="2400" dirty="0">
                <a:solidFill>
                  <a:schemeClr val="tx1"/>
                </a:solidFill>
              </a:rPr>
              <a:t>: </a:t>
            </a:r>
            <a:r>
              <a:rPr lang="en-US" altLang="zh-CN" sz="2400" dirty="0">
                <a:solidFill>
                  <a:schemeClr val="tx1"/>
                </a:solidFill>
              </a:rPr>
              <a:t>2333 787 5104</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a:t>
            </a:r>
            <a:r>
              <a:rPr lang="en-US" altLang="zh-CN" sz="2800" dirty="0">
                <a:solidFill>
                  <a:schemeClr val="tx1"/>
                </a:solidFill>
                <a:cs typeface="+mn-ea"/>
                <a:sym typeface="+mn-ea"/>
              </a:rPr>
              <a:t>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Buckhead Ballroom 1;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2333 908 6657</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Sep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 15:30,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a:t>
            </a:r>
            <a:r>
              <a:rPr lang="en-US" altLang="zh-CN" sz="2400" dirty="0">
                <a:solidFill>
                  <a:schemeClr val="tx1"/>
                </a:solidFill>
                <a:sym typeface="+mn-ea"/>
              </a:rPr>
              <a:t>Buckhead Ballroom 1</a:t>
            </a:r>
            <a:r>
              <a:rPr lang="en-US" altLang="zh-CN" sz="2400" dirty="0" smtClean="0">
                <a:solidFill>
                  <a:schemeClr val="tx1"/>
                </a:solidFill>
                <a:sym typeface="+mn-ea"/>
              </a:rPr>
              <a:t>;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2330 187 8694</a:t>
            </a:r>
            <a:endParaRPr lang="en-US" altLang="zh-CN" sz="2400" dirty="0">
              <a:solidFill>
                <a:schemeClr val="tx1"/>
              </a:solidFill>
              <a:sym typeface="+mn-ea"/>
            </a:endParaRPr>
          </a:p>
        </p:txBody>
      </p:sp>
    </p:spTree>
    <p:extLst>
      <p:ext uri="{BB962C8B-B14F-4D97-AF65-F5344CB8AC3E}">
        <p14:creationId xmlns:p14="http://schemas.microsoft.com/office/powerpoint/2010/main" val="2134719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a:spLocks/>
          </p:cNvSpPr>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1113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a:spLocks/>
          </p:cNvSpPr>
          <p:nvPr/>
        </p:nvSpPr>
        <p:spPr>
          <a:xfrm>
            <a:off x="943946" y="1830388"/>
            <a:ext cx="10210532" cy="4570334"/>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11-23/1529, Summary of AMP SG, </a:t>
            </a:r>
            <a:r>
              <a:rPr lang="en-US" altLang="en-US" sz="1800" kern="0" dirty="0" err="1" smtClean="0">
                <a:solidFill>
                  <a:schemeClr val="tx1"/>
                </a:solidFill>
                <a:latin typeface="Calibri" panose="020F0502020204030204" pitchFamily="34" charset="0"/>
                <a:cs typeface="Calibri" panose="020F0502020204030204" pitchFamily="34" charset="0"/>
              </a:rPr>
              <a:t>Yinan</a:t>
            </a:r>
            <a:r>
              <a:rPr lang="en-US" altLang="en-US" sz="1800" kern="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rPr>
              <a:t>11-23/1534, Discussion on AMP </a:t>
            </a:r>
            <a:r>
              <a:rPr lang="en-US" altLang="en-US" sz="1800" kern="0" dirty="0" err="1" smtClean="0">
                <a:solidFill>
                  <a:schemeClr val="tx1"/>
                </a:solidFill>
                <a:latin typeface="Calibri" panose="020F0502020204030204" pitchFamily="34" charset="0"/>
                <a:cs typeface="Calibri" panose="020F0502020204030204" pitchFamily="34" charset="0"/>
              </a:rPr>
              <a:t>IoT</a:t>
            </a:r>
            <a:r>
              <a:rPr lang="en-US" altLang="en-US" sz="1800" kern="0" dirty="0" smtClean="0">
                <a:solidFill>
                  <a:schemeClr val="tx1"/>
                </a:solidFill>
                <a:latin typeface="Calibri" panose="020F0502020204030204" pitchFamily="34" charset="0"/>
                <a:cs typeface="Calibri" panose="020F0502020204030204" pitchFamily="34" charset="0"/>
              </a:rPr>
              <a:t> PAR, You-Wei Chen (</a:t>
            </a:r>
            <a:r>
              <a:rPr lang="en-US" altLang="en-US" sz="1800" kern="0" dirty="0" err="1" smtClean="0">
                <a:solidFill>
                  <a:schemeClr val="tx1"/>
                </a:solidFill>
                <a:latin typeface="Calibri" panose="020F0502020204030204" pitchFamily="34" charset="0"/>
                <a:cs typeface="Calibri" panose="020F0502020204030204" pitchFamily="34" charset="0"/>
              </a:rPr>
              <a:t>MediaTek</a:t>
            </a:r>
            <a:r>
              <a:rPr lang="en-US" altLang="en-US" sz="18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rPr>
              <a:t>T</a:t>
            </a:r>
            <a:r>
              <a:rPr lang="en-US" altLang="en-US" sz="1800" kern="0" dirty="0" smtClean="0">
                <a:solidFill>
                  <a:schemeClr val="tx1"/>
                </a:solidFill>
                <a:latin typeface="Calibri" panose="020F0502020204030204" pitchFamily="34" charset="0"/>
                <a:cs typeface="Calibri" panose="020F0502020204030204" pitchFamily="34" charset="0"/>
              </a:rPr>
              <a:t>BC (call for submissions)</a:t>
            </a:r>
            <a:endParaRPr lang="en-US" altLang="en-US" sz="1800" kern="0" dirty="0" smtClean="0">
              <a:solidFill>
                <a:schemeClr val="tx1"/>
              </a:solidFill>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137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46576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a:spLocks/>
          </p:cNvSpPr>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Tree>
    <p:extLst>
      <p:ext uri="{BB962C8B-B14F-4D97-AF65-F5344CB8AC3E}">
        <p14:creationId xmlns:p14="http://schemas.microsoft.com/office/powerpoint/2010/main" val="3608556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eaLnBrk="0" hangingPunct="0">
              <a:defRPr/>
            </a:pPr>
            <a:r>
              <a:rPr lang="en-US" altLang="en-GB" dirty="0" smtClean="0"/>
              <a:t>Contribution discussion</a:t>
            </a:r>
          </a:p>
          <a:p>
            <a:pPr lvl="1" eaLnBrk="0" hangingPunct="0">
              <a:defRPr/>
            </a:pPr>
            <a:r>
              <a:rPr lang="en-US" altLang="en-US" dirty="0">
                <a:solidFill>
                  <a:srgbClr val="00B050"/>
                </a:solidFill>
              </a:rPr>
              <a:t>11-23/1521, AMP Use Case in Smart Photovoltaics, </a:t>
            </a:r>
            <a:r>
              <a:rPr lang="en-US" altLang="en-US" dirty="0" err="1">
                <a:solidFill>
                  <a:srgbClr val="00B050"/>
                </a:solidFill>
              </a:rPr>
              <a:t>Shuqiao</a:t>
            </a:r>
            <a:r>
              <a:rPr lang="en-US" altLang="en-US" dirty="0">
                <a:solidFill>
                  <a:srgbClr val="00B050"/>
                </a:solidFill>
              </a:rPr>
              <a:t> Chen (Huawei)</a:t>
            </a:r>
          </a:p>
          <a:p>
            <a:pPr lvl="1" eaLnBrk="0" hangingPunct="0">
              <a:defRPr/>
            </a:pPr>
            <a:r>
              <a:rPr lang="en-US" altLang="en-US" dirty="0">
                <a:solidFill>
                  <a:srgbClr val="00B050"/>
                </a:solidFill>
              </a:rPr>
              <a:t>11-23/1528, AMP operation @ 2.4 GHz, </a:t>
            </a:r>
            <a:r>
              <a:rPr lang="en-US" altLang="en-US" dirty="0" err="1">
                <a:solidFill>
                  <a:srgbClr val="00B050"/>
                </a:solidFill>
              </a:rPr>
              <a:t>Weijie</a:t>
            </a:r>
            <a:r>
              <a:rPr lang="en-US" altLang="en-US" dirty="0">
                <a:solidFill>
                  <a:srgbClr val="00B050"/>
                </a:solidFill>
              </a:rPr>
              <a:t> Xu (OPPO)</a:t>
            </a:r>
          </a:p>
          <a:p>
            <a:pPr lvl="1" eaLnBrk="0" hangingPunct="0">
              <a:defRPr/>
            </a:pPr>
            <a:r>
              <a:rPr lang="en-US" altLang="en-US" dirty="0"/>
              <a:t>11-23/1529, Summary of AMP SG, </a:t>
            </a:r>
            <a:r>
              <a:rPr lang="en-US" altLang="en-US" dirty="0" err="1"/>
              <a:t>Yinan</a:t>
            </a:r>
            <a:r>
              <a:rPr lang="en-US" altLang="en-US" dirty="0"/>
              <a:t> Qi (OPPO)</a:t>
            </a:r>
          </a:p>
          <a:p>
            <a:pPr lvl="1" eaLnBrk="0" hangingPunct="0">
              <a:defRPr/>
            </a:pPr>
            <a:r>
              <a:rPr lang="en-US" altLang="en-US" dirty="0"/>
              <a:t>11-23/1534, Discussion on AMP </a:t>
            </a:r>
            <a:r>
              <a:rPr lang="en-US" altLang="en-US" dirty="0" err="1"/>
              <a:t>IoT</a:t>
            </a:r>
            <a:r>
              <a:rPr lang="en-US" altLang="en-US" dirty="0"/>
              <a:t> PAR, You-Wei Chen (</a:t>
            </a:r>
            <a:r>
              <a:rPr lang="en-US" altLang="en-US" dirty="0" err="1"/>
              <a:t>MediaTek</a:t>
            </a:r>
            <a:r>
              <a:rPr lang="en-US" altLang="en-US" dirty="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Tree>
    <p:extLst>
      <p:ext uri="{BB962C8B-B14F-4D97-AF65-F5344CB8AC3E}">
        <p14:creationId xmlns:p14="http://schemas.microsoft.com/office/powerpoint/2010/main" val="22553015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zh-CN" dirty="0" smtClean="0"/>
              <a:t>Jul plenary </a:t>
            </a:r>
            <a:r>
              <a:rPr lang="en-GB" altLang="en-US" dirty="0" smtClean="0"/>
              <a:t>session and for AMP SG teleconferences after Jul plenary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mentor.ieee.org/802.11/dcn/23/11-23-1312-00-0amp-802-11-amp-sg-meeting-minutes-for-july-2023-plenary.docx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mentor.ieee.org/802.11/dcn/23/11-23-1439-00-0amp-amp-sg-telecon-minutes-august-29th.docx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Weijie</a:t>
            </a:r>
            <a:r>
              <a:rPr lang="en-GB" altLang="en-US" dirty="0" smtClean="0"/>
              <a:t> Xu</a:t>
            </a:r>
          </a:p>
          <a:p>
            <a:pPr marL="0" lvl="0" indent="0" eaLnBrk="0" hangingPunct="0">
              <a:buNone/>
              <a:defRPr/>
            </a:pPr>
            <a:r>
              <a:rPr lang="en-GB" altLang="en-US" dirty="0" smtClean="0"/>
              <a:t>Result: approved</a:t>
            </a:r>
            <a:endParaRPr lang="en-GB" altLang="en-US" dirty="0"/>
          </a:p>
        </p:txBody>
      </p:sp>
    </p:spTree>
    <p:extLst>
      <p:ext uri="{BB962C8B-B14F-4D97-AF65-F5344CB8AC3E}">
        <p14:creationId xmlns:p14="http://schemas.microsoft.com/office/powerpoint/2010/main" val="9748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a:spLocks/>
          </p:cNvSpPr>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23" name="组合 22"/>
          <p:cNvGrpSpPr/>
          <p:nvPr/>
        </p:nvGrpSpPr>
        <p:grpSpPr>
          <a:xfrm>
            <a:off x="914536" y="4876762"/>
            <a:ext cx="10134334" cy="1101873"/>
            <a:chOff x="914536" y="4876762"/>
            <a:chExt cx="10134334" cy="1101873"/>
          </a:xfrm>
        </p:grpSpPr>
        <p:cxnSp>
          <p:nvCxnSpPr>
            <p:cNvPr id="7" name="直接箭头连接符 6"/>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5543005" y="5697167"/>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5001971" y="4894322"/>
              <a:ext cx="1997561" cy="461665"/>
            </a:xfrm>
            <a:prstGeom prst="rect">
              <a:avLst/>
            </a:prstGeom>
            <a:noFill/>
          </p:spPr>
          <p:txBody>
            <a:bodyPr wrap="square" rtlCol="0">
              <a:spAutoFit/>
            </a:bodyPr>
            <a:lstStyle/>
            <a:p>
              <a:r>
                <a:rPr lang="en-US" b="1" dirty="0" smtClean="0">
                  <a:solidFill>
                    <a:srgbClr val="FF0000"/>
                  </a:solidFill>
                </a:rPr>
                <a:t>WG approve PAR/CSD submitted to EC for review </a:t>
              </a:r>
              <a:endParaRPr lang="en-US" b="1" dirty="0">
                <a:solidFill>
                  <a:srgbClr val="FF0000"/>
                </a:solidFill>
              </a:endParaRPr>
            </a:p>
          </p:txBody>
        </p:sp>
        <p:sp>
          <p:nvSpPr>
            <p:cNvPr id="20" name="文本框 19"/>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1" name="文本框 20"/>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2" name="文本框 21"/>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grpSp>
    </p:spTree>
    <p:extLst>
      <p:ext uri="{BB962C8B-B14F-4D97-AF65-F5344CB8AC3E}">
        <p14:creationId xmlns:p14="http://schemas.microsoft.com/office/powerpoint/2010/main" val="2377189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2189847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Approve </a:t>
            </a:r>
            <a:r>
              <a:rPr lang="en-GB" altLang="en-US" dirty="0" smtClean="0"/>
              <a:t>AMP SG meeting minutes</a:t>
            </a:r>
            <a:endParaRPr lang="en-GB" altLang="en-US" dirty="0"/>
          </a:p>
          <a:p>
            <a:pPr eaLnBrk="0" hangingPunct="0">
              <a:defRPr/>
            </a:pPr>
            <a:r>
              <a:rPr lang="en-US" altLang="en-GB" dirty="0" smtClean="0"/>
              <a:t>Contribution </a:t>
            </a:r>
            <a:r>
              <a:rPr lang="en-US" altLang="en-GB" dirty="0"/>
              <a:t>discussion</a:t>
            </a:r>
          </a:p>
          <a:p>
            <a:pPr lvl="1" eaLnBrk="0" hangingPunct="0">
              <a:defRPr/>
            </a:pPr>
            <a:r>
              <a:rPr lang="en-US" altLang="en-US" sz="2400" dirty="0"/>
              <a:t>11-23/1529, Summary of AMP SG, </a:t>
            </a:r>
            <a:r>
              <a:rPr lang="en-US" altLang="en-US" sz="2400" dirty="0" err="1"/>
              <a:t>Yinan</a:t>
            </a:r>
            <a:r>
              <a:rPr lang="en-US" altLang="en-US" sz="2400" dirty="0"/>
              <a:t> Qi (OPPO)</a:t>
            </a:r>
          </a:p>
          <a:p>
            <a:pPr lvl="1" eaLnBrk="0" hangingPunct="0">
              <a:defRPr/>
            </a:pPr>
            <a:r>
              <a:rPr lang="en-US" altLang="en-US" sz="2400" dirty="0"/>
              <a:t>11-23/1534, Discussion on AMP </a:t>
            </a:r>
            <a:r>
              <a:rPr lang="en-US" altLang="en-US" sz="2400" dirty="0" err="1"/>
              <a:t>IoT</a:t>
            </a:r>
            <a:r>
              <a:rPr lang="en-US" altLang="en-US" sz="2400" dirty="0"/>
              <a:t> PAR, You-Wei Chen (</a:t>
            </a:r>
            <a:r>
              <a:rPr lang="en-US" altLang="en-US" sz="2400" dirty="0" err="1"/>
              <a:t>MediaTek</a:t>
            </a:r>
            <a:r>
              <a:rPr lang="en-US" altLang="en-US" sz="2400" dirty="0"/>
              <a:t>)</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3851585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999568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sz="2100" dirty="0"/>
              <a:t>TBD</a:t>
            </a:r>
          </a:p>
          <a:p>
            <a:pPr eaLnBrk="0" hangingPunct="0">
              <a:defRPr/>
            </a:pPr>
            <a:r>
              <a:rPr lang="en-US" altLang="en-GB" dirty="0" smtClean="0"/>
              <a:t>PAR/CSD SPs </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extLst>
      <p:ext uri="{BB962C8B-B14F-4D97-AF65-F5344CB8AC3E}">
        <p14:creationId xmlns:p14="http://schemas.microsoft.com/office/powerpoint/2010/main" val="1626468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a:spLocks/>
          </p:cNvSpPr>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extLst>
      <p:ext uri="{BB962C8B-B14F-4D97-AF65-F5344CB8AC3E}">
        <p14:creationId xmlns:p14="http://schemas.microsoft.com/office/powerpoint/2010/main" val="1141661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PAR motion (11-23/1006)  and CSD motion (11-23/1212)</a:t>
            </a:r>
            <a:endParaRPr lang="en-GB" altLang="en-US" dirty="0"/>
          </a:p>
          <a:p>
            <a:pPr eaLnBrk="0" hangingPunct="0">
              <a:defRPr/>
            </a:pPr>
            <a:r>
              <a:rPr lang="en-US" altLang="en-GB" dirty="0"/>
              <a:t>Contribution discussion</a:t>
            </a:r>
          </a:p>
          <a:p>
            <a:pPr lvl="1" eaLnBrk="0" hangingPunct="0">
              <a:defRPr/>
            </a:pPr>
            <a:r>
              <a:rPr lang="en-US" altLang="en-US" dirty="0" smtClean="0"/>
              <a:t>TBD</a:t>
            </a:r>
            <a:endParaRPr lang="en-US" altLang="zh-CN"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Tree>
    <p:extLst>
      <p:ext uri="{BB962C8B-B14F-4D97-AF65-F5344CB8AC3E}">
        <p14:creationId xmlns:p14="http://schemas.microsoft.com/office/powerpoint/2010/main" val="4273684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Motion #1: AMP PAR</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11-23/1006r2 as the AMP PAR document and requesting WG for approval to submit 11-23/1006r2 to 802 EC for review and approval </a:t>
            </a:r>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extLst>
      <p:ext uri="{BB962C8B-B14F-4D97-AF65-F5344CB8AC3E}">
        <p14:creationId xmlns:p14="http://schemas.microsoft.com/office/powerpoint/2010/main" val="2747135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174917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Motion #2: AMP CSD</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11-23/1212r1 as the AMP CSD document and requesting WG for approval to submit 11-23/1006r2 to 802 EC for review and approval </a:t>
            </a:r>
          </a:p>
          <a:p>
            <a:pPr lvl="0" eaLnBrk="0" hangingPunct="0">
              <a:defRPr/>
            </a:pPr>
            <a:endParaRPr lang="en-GB" altLang="zh-CN" sz="2000" dirty="0">
              <a:ea typeface="SimSun"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extLst>
      <p:ext uri="{BB962C8B-B14F-4D97-AF65-F5344CB8AC3E}">
        <p14:creationId xmlns:p14="http://schemas.microsoft.com/office/powerpoint/2010/main" val="657728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AMP SG Teleconference Plan</a:t>
            </a:r>
            <a:endParaRPr lang="en-US" sz="3200" kern="0" dirty="0"/>
          </a:p>
        </p:txBody>
      </p:sp>
      <p:sp>
        <p:nvSpPr>
          <p:cNvPr id="6" name="内容占位符 2"/>
          <p:cNvSpPr txBox="1">
            <a:spLocks/>
          </p:cNvSpPr>
          <p:nvPr/>
        </p:nvSpPr>
        <p:spPr>
          <a:xfrm>
            <a:off x="914400" y="198120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50000"/>
              </a:lnSpc>
              <a:spcBef>
                <a:spcPts val="600"/>
              </a:spcBef>
              <a:spcAft>
                <a:spcPts val="600"/>
              </a:spcAft>
            </a:pPr>
            <a:r>
              <a:rPr lang="en-US" sz="2400" kern="0" dirty="0" smtClean="0"/>
              <a:t>Proposed AMP SG teleconference plan after Sep 802 interim session:</a:t>
            </a:r>
          </a:p>
          <a:p>
            <a:pPr marL="586105" lvl="1" indent="-285750">
              <a:lnSpc>
                <a:spcPct val="150000"/>
              </a:lnSpc>
              <a:spcBef>
                <a:spcPts val="600"/>
              </a:spcBef>
              <a:spcAft>
                <a:spcPts val="600"/>
              </a:spcAft>
              <a:buFont typeface="Arial" panose="020B0604020202020204" pitchFamily="34" charset="0"/>
              <a:buChar char="•"/>
            </a:pPr>
            <a:r>
              <a:rPr lang="en-US" sz="2400" kern="0" dirty="0" smtClean="0"/>
              <a:t>Oct 10</a:t>
            </a:r>
            <a:r>
              <a:rPr lang="en-US" sz="2400" kern="0" baseline="30000" dirty="0" smtClean="0"/>
              <a:t>th</a:t>
            </a:r>
            <a:r>
              <a:rPr lang="en-US" sz="2400" kern="0" dirty="0" smtClean="0"/>
              <a:t>, 10:00am, ET; 2 hours, </a:t>
            </a:r>
            <a:r>
              <a:rPr lang="en-US" sz="2400" kern="0" dirty="0" err="1" smtClean="0"/>
              <a:t>webex</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Oct 24</a:t>
            </a:r>
            <a:r>
              <a:rPr lang="en-US" sz="2400" kern="0" baseline="30000" dirty="0" smtClean="0"/>
              <a:t>th</a:t>
            </a:r>
            <a:r>
              <a:rPr lang="en-US" sz="2400" kern="0" dirty="0" smtClean="0"/>
              <a:t>, 10:00am, ET; 2 hours, </a:t>
            </a:r>
            <a:r>
              <a:rPr lang="en-US" sz="2400" kern="0" dirty="0" err="1" smtClean="0"/>
              <a:t>webex</a:t>
            </a:r>
            <a:endParaRPr lang="en-US" sz="2400" kern="0" dirty="0" smtClean="0"/>
          </a:p>
        </p:txBody>
      </p:sp>
    </p:spTree>
    <p:extLst>
      <p:ext uri="{BB962C8B-B14F-4D97-AF65-F5344CB8AC3E}">
        <p14:creationId xmlns:p14="http://schemas.microsoft.com/office/powerpoint/2010/main" val="175975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a:spLocks/>
          </p:cNvSpPr>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a:spLocks/>
          </p:cNvSpPr>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3669745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3519291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extLst>
      <p:ext uri="{BB962C8B-B14F-4D97-AF65-F5344CB8AC3E}">
        <p14:creationId xmlns:p14="http://schemas.microsoft.com/office/powerpoint/2010/main" val="1099530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589237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2712886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smtClean="0"/>
              <a:t>Sep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Tree>
    <p:extLst>
      <p:ext uri="{BB962C8B-B14F-4D97-AF65-F5344CB8AC3E}">
        <p14:creationId xmlns:p14="http://schemas.microsoft.com/office/powerpoint/2010/main" val="3038936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158963</TotalTime>
  <Words>2801</Words>
  <Application>Microsoft Office PowerPoint</Application>
  <PresentationFormat>宽屏</PresentationFormat>
  <Paragraphs>418</Paragraphs>
  <Slides>31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3" baseType="lpstr">
      <vt:lpstr>Arial Unicode MS</vt:lpstr>
      <vt:lpstr>Monotype Sorts</vt:lpstr>
      <vt:lpstr>MS Gothic</vt:lpstr>
      <vt:lpstr>MS PGothic</vt:lpstr>
      <vt:lpstr>SimSun</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0318003590</cp:lastModifiedBy>
  <cp:revision>28</cp:revision>
  <cp:lastPrinted>2014-11-04T15:04:00Z</cp:lastPrinted>
  <dcterms:created xsi:type="dcterms:W3CDTF">2007-04-17T18:10:00Z</dcterms:created>
  <dcterms:modified xsi:type="dcterms:W3CDTF">2023-09-12T03:48:27Z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