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6"/>
  </p:notesMasterIdLst>
  <p:handoutMasterIdLst>
    <p:handoutMasterId r:id="rId23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669" r:id="rId42"/>
    <p:sldId id="2331" r:id="rId43"/>
    <p:sldId id="2438" r:id="rId44"/>
    <p:sldId id="2464" r:id="rId45"/>
    <p:sldId id="2483" r:id="rId46"/>
    <p:sldId id="2485" r:id="rId47"/>
    <p:sldId id="2486" r:id="rId48"/>
    <p:sldId id="2611" r:id="rId49"/>
    <p:sldId id="2612" r:id="rId50"/>
    <p:sldId id="2610" r:id="rId51"/>
    <p:sldId id="2648" r:id="rId52"/>
    <p:sldId id="2655" r:id="rId53"/>
    <p:sldId id="2008" r:id="rId54"/>
    <p:sldId id="2291" r:id="rId55"/>
    <p:sldId id="2552" r:id="rId56"/>
    <p:sldId id="1688" r:id="rId57"/>
    <p:sldId id="2664" r:id="rId58"/>
    <p:sldId id="2293" r:id="rId59"/>
    <p:sldId id="1708" r:id="rId60"/>
    <p:sldId id="2524" r:id="rId61"/>
    <p:sldId id="2548" r:id="rId62"/>
    <p:sldId id="1709" r:id="rId63"/>
    <p:sldId id="1710" r:id="rId64"/>
    <p:sldId id="1790" r:id="rId65"/>
    <p:sldId id="2199" r:id="rId66"/>
    <p:sldId id="2319" r:id="rId67"/>
    <p:sldId id="2320" r:id="rId68"/>
    <p:sldId id="2321" r:id="rId69"/>
    <p:sldId id="2635" r:id="rId70"/>
    <p:sldId id="2665" r:id="rId71"/>
    <p:sldId id="2666" r:id="rId72"/>
    <p:sldId id="2667" r:id="rId73"/>
    <p:sldId id="2668" r:id="rId74"/>
    <p:sldId id="2354" r:id="rId75"/>
    <p:sldId id="2628" r:id="rId76"/>
    <p:sldId id="2294" r:id="rId77"/>
    <p:sldId id="2644" r:id="rId78"/>
    <p:sldId id="2559" r:id="rId79"/>
    <p:sldId id="2623" r:id="rId80"/>
    <p:sldId id="2624" r:id="rId81"/>
    <p:sldId id="2625" r:id="rId82"/>
    <p:sldId id="2626" r:id="rId83"/>
    <p:sldId id="2661" r:id="rId84"/>
    <p:sldId id="2570" r:id="rId85"/>
    <p:sldId id="2571" r:id="rId86"/>
    <p:sldId id="2572" r:id="rId87"/>
    <p:sldId id="2560" r:id="rId88"/>
    <p:sldId id="2627" r:id="rId89"/>
    <p:sldId id="2562" r:id="rId90"/>
    <p:sldId id="2561" r:id="rId91"/>
    <p:sldId id="2622" r:id="rId92"/>
    <p:sldId id="2564" r:id="rId93"/>
    <p:sldId id="2466" r:id="rId94"/>
    <p:sldId id="2467" r:id="rId95"/>
    <p:sldId id="2670" r:id="rId96"/>
    <p:sldId id="2672" r:id="rId97"/>
    <p:sldId id="2671" r:id="rId98"/>
    <p:sldId id="2336" r:id="rId99"/>
    <p:sldId id="2605" r:id="rId100"/>
    <p:sldId id="2649" r:id="rId101"/>
    <p:sldId id="2663" r:id="rId102"/>
    <p:sldId id="2324" r:id="rId103"/>
    <p:sldId id="1375" r:id="rId104"/>
    <p:sldId id="1376" r:id="rId105"/>
    <p:sldId id="1400" r:id="rId106"/>
    <p:sldId id="2479" r:id="rId107"/>
    <p:sldId id="2480"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 id="1967" r:id="rId193"/>
    <p:sldId id="2167" r:id="rId194"/>
    <p:sldId id="2351" r:id="rId195"/>
    <p:sldId id="2333" r:id="rId196"/>
    <p:sldId id="2335" r:id="rId197"/>
    <p:sldId id="2334" r:id="rId198"/>
    <p:sldId id="2352" r:id="rId199"/>
    <p:sldId id="2218" r:id="rId200"/>
    <p:sldId id="1945" r:id="rId201"/>
    <p:sldId id="2071" r:id="rId202"/>
    <p:sldId id="2036" r:id="rId203"/>
    <p:sldId id="2323" r:id="rId204"/>
    <p:sldId id="2353" r:id="rId205"/>
    <p:sldId id="2332" r:id="rId206"/>
    <p:sldId id="2437" r:id="rId207"/>
    <p:sldId id="2426" r:id="rId208"/>
    <p:sldId id="2427" r:id="rId209"/>
    <p:sldId id="2328" r:id="rId210"/>
    <p:sldId id="2563" r:id="rId211"/>
    <p:sldId id="2355" r:id="rId212"/>
    <p:sldId id="2461" r:id="rId213"/>
    <p:sldId id="2460" r:id="rId214"/>
    <p:sldId id="2463" r:id="rId215"/>
    <p:sldId id="2609" r:id="rId216"/>
    <p:sldId id="2481" r:id="rId217"/>
    <p:sldId id="2482" r:id="rId218"/>
    <p:sldId id="2651" r:id="rId219"/>
    <p:sldId id="2489" r:id="rId220"/>
    <p:sldId id="2556" r:id="rId221"/>
    <p:sldId id="2653" r:id="rId222"/>
    <p:sldId id="2647" r:id="rId223"/>
    <p:sldId id="2657" r:id="rId224"/>
    <p:sldId id="2658" r:id="rId225"/>
    <p:sldId id="2660" r:id="rId226"/>
    <p:sldId id="2659" r:id="rId227"/>
    <p:sldId id="2621" r:id="rId228"/>
    <p:sldId id="2637" r:id="rId229"/>
    <p:sldId id="2638" r:id="rId230"/>
    <p:sldId id="2639" r:id="rId231"/>
    <p:sldId id="2640" r:id="rId232"/>
    <p:sldId id="2641" r:id="rId233"/>
    <p:sldId id="2642" r:id="rId234"/>
    <p:sldId id="2643" r:id="rId2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60" autoAdjust="0"/>
  </p:normalViewPr>
  <p:slideViewPr>
    <p:cSldViewPr>
      <p:cViewPr varScale="1">
        <p:scale>
          <a:sx n="124" d="100"/>
          <a:sy n="124" d="100"/>
        </p:scale>
        <p:origin x="238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802.11-23/1344r02</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802.11-23/1344r02</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endParaRPr lang="en-US" dirty="0">
              <a:latin typeface="Arial" pitchFamily="34" charset="0"/>
            </a:endParaRP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802.11-23/1344r02</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802.11-23/1344r02</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802.11-23/1344r02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1"/>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https://ieeesa.webex.com/ieeesa/j.php?MTID=m5c9991c56d1cfaddc54914f16dc5f4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290-01-0jtc-minutes-of-mixed-mode-meeting-in-july-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September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12 September 2023 in the PM2 slot in </a:t>
            </a:r>
            <a:r>
              <a:rPr lang="en-US" sz="2400" b="1" dirty="0">
                <a:latin typeface="+mj-lt"/>
              </a:rPr>
              <a:t>Atlanta</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12 September 2023</a:t>
            </a:r>
            <a:br>
              <a:rPr lang="en-US" sz="1600" b="1" dirty="0">
                <a:latin typeface="+mj-lt"/>
              </a:rPr>
            </a:br>
            <a:r>
              <a:rPr lang="en-US" sz="1600" b="1" dirty="0">
                <a:latin typeface="+mj-lt"/>
              </a:rPr>
              <a:t>@ 4:00 pm (Atlanta)</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https://ieeesa.webex.com/ieeesa/j.php?MTID=m5c9991c56d1cfaddc54914f16dc5f433</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2338 270 6080</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a:t>Slide </a:t>
            </a:r>
            <a:fld id="{FCE5288C-F87B-4810-A6B2-740CE13BD34D}" type="slidenum">
              <a:rPr lang="en-US" smtClean="0"/>
              <a:pPr>
                <a:defRPr/>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73541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It’s not clear if Mr. </a:t>
            </a:r>
            <a:r>
              <a:rPr lang="en-US" b="0" dirty="0" err="1"/>
              <a:t>Zhenhai</a:t>
            </a:r>
            <a:r>
              <a:rPr lang="en-US" b="0" dirty="0"/>
              <a:t> Huang no longer wishes to continue in the role or if this is purely a periodic call for convenor</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Needless to say, IEEE experts are not qualified to hold this position unless they are also members of a National Body. </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1317042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43204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99575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35631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July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September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July 2023, as documented in </a:t>
            </a:r>
            <a:r>
              <a:rPr lang="en-AU" i="1" dirty="0">
                <a:solidFill>
                  <a:srgbClr val="FF0000"/>
                </a:solidFill>
                <a:hlinkClick r:id="rId3"/>
              </a:rPr>
              <a:t>11-23/1290r01</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EC Secretary notified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903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7352956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0194864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643447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057189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49821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222481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629271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29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September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003847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547344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909609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999634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9243832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525274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1100134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42973167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8333893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16926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42499454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39449517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574700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8468746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835767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24812210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134313464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218</a:t>
            </a:fld>
            <a:endParaRPr lang="en-US"/>
          </a:p>
        </p:txBody>
      </p:sp>
    </p:spTree>
    <p:extLst>
      <p:ext uri="{BB962C8B-B14F-4D97-AF65-F5344CB8AC3E}">
        <p14:creationId xmlns:p14="http://schemas.microsoft.com/office/powerpoint/2010/main" val="416592176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221</a:t>
            </a:fld>
            <a:endParaRPr lang="en-US"/>
          </a:p>
        </p:txBody>
      </p:sp>
    </p:spTree>
    <p:extLst>
      <p:ext uri="{BB962C8B-B14F-4D97-AF65-F5344CB8AC3E}">
        <p14:creationId xmlns:p14="http://schemas.microsoft.com/office/powerpoint/2010/main" val="91690267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61132028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221712824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224319498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31847529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317247213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4615577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353490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9199051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341449231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15748549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116221553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138697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September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5083466"/>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8802-1AC:2018 – </a:t>
            </a:r>
            <a:r>
              <a:rPr lang="en-US" dirty="0"/>
              <a:t>closed </a:t>
            </a:r>
            <a:r>
              <a:rPr lang="it-IT" dirty="0"/>
              <a:t>3 </a:t>
            </a:r>
            <a:r>
              <a:rPr lang="it-IT" dirty="0" err="1"/>
              <a:t>September</a:t>
            </a:r>
            <a:r>
              <a:rPr lang="it-IT" dirty="0"/>
              <a:t> 2023</a:t>
            </a:r>
          </a:p>
          <a:p>
            <a:pPr lvl="2"/>
            <a:r>
              <a:rPr lang="it-IT" dirty="0"/>
              <a:t>Vote 6/0/1/1/11/0 </a:t>
            </a:r>
            <a:r>
              <a:rPr lang="en-US" dirty="0"/>
              <a:t>(Confirm/Revise/Withdraw/Abst1/Abst2/Stabilize)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3680008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(August 2023) submitted for approval as it was published on 5 June 2023</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August 2023</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19526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73841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471756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4976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05222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i="0" u="none" strike="noStrike" dirty="0">
                <a:solidFill>
                  <a:srgbClr val="000000"/>
                </a:solidFill>
                <a:effectLst/>
                <a:latin typeface="Calibri" panose="020F0502020204030204" pitchFamily="34" charset="0"/>
              </a:rPr>
              <a:t>Adoption of IEEE 802.3 standards halted </a:t>
            </a:r>
            <a:r>
              <a:rPr lang="en-US" b="1" i="0" u="none" strike="noStrike" dirty="0">
                <a:solidFill>
                  <a:srgbClr val="000000"/>
                </a:solidFill>
                <a:effectLst/>
                <a:latin typeface="Calibri" panose="020F0502020204030204" pitchFamily="34" charset="0"/>
              </a:rPr>
              <a:t>until IPR related issues are resolved</a:t>
            </a:r>
            <a:endParaRPr lang="en-US" b="0" i="0" u="none" strike="noStrike" dirty="0">
              <a:solidFill>
                <a:srgbClr val="000000"/>
              </a:solidFill>
              <a:effectLst/>
              <a:latin typeface="Calibri" panose="020F050202020403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2272483"/>
              </p:ext>
            </p:extLst>
          </p:nvPr>
        </p:nvGraphicFramePr>
        <p:xfrm>
          <a:off x="152399" y="2161466"/>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6159965"/>
              </p:ext>
            </p:extLst>
          </p:nvPr>
        </p:nvGraphicFramePr>
        <p:xfrm>
          <a:off x="152399" y="2161466"/>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26422183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822184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8505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4207806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25978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4506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112261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073429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75214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86109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990663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459942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770377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33357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666122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836664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 [formally submitted for consideration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58087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50598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183686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488786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448691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888551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69546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560637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3710365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465262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843948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275111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p>
          <a:p>
            <a:pPr marL="184150" lvl="2" indent="0">
              <a:buNone/>
            </a:pPr>
            <a:r>
              <a:rPr lang="en-AU" dirty="0"/>
              <a:t>- Formally submitted 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2301126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935655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56755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806824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6142137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2230226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8802-21:2018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(N18110)</a:t>
            </a:r>
            <a:endParaRPr lang="en-AU" dirty="0"/>
          </a:p>
          <a:p>
            <a:pPr lvl="1"/>
            <a:r>
              <a:rPr lang="it-IT" dirty="0"/>
              <a:t>ISO/IEC/IEEE 8802-21-1:2018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237171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29155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0150213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25284</Words>
  <Application>Microsoft Macintosh PowerPoint</Application>
  <PresentationFormat>On-screen Show (4:3)</PresentationFormat>
  <Paragraphs>3536</Paragraphs>
  <Slides>234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234</vt:i4>
      </vt:variant>
    </vt:vector>
  </HeadingPairs>
  <TitlesOfParts>
    <vt:vector size="239" baseType="lpstr">
      <vt:lpstr>Arial</vt:lpstr>
      <vt:lpstr>Calibri</vt:lpstr>
      <vt:lpstr>Times New Roman</vt:lpstr>
      <vt:lpstr>802-11-Submission</vt:lpstr>
      <vt:lpstr>Acrobat Document</vt:lpstr>
      <vt:lpstr>IEEE 802 JTC1 Standing Committee July 2023 agenda (mixed mode)</vt:lpstr>
      <vt:lpstr>This document will be used to provide information for any IEEE 802 JTC1 SC meetings in September 2023</vt:lpstr>
      <vt:lpstr>Registration is not required for the IEEE 802 JTC1 SC session in September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September 2023 in the PM2 slot in Atlanta</vt:lpstr>
      <vt:lpstr>The IEEE 802 JTC1 SC regular meeting has a high-level list of agenda items to be considered</vt:lpstr>
      <vt:lpstr>The IEEE 802 JTC1 SC will consider approving its agenda</vt:lpstr>
      <vt:lpstr>The IEEE 802 JTC1 SC will consider approval of the minutes of its May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46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The ISO version of one IEEE 802.1 standard completed systematic review</vt:lpstr>
      <vt:lpstr>Bridges &amp; Bridged Networks IEEE 802.1Q-REV-2022 passed 60-day pre-ballot </vt:lpstr>
      <vt:lpstr>Bridges &amp; Bridged Networks: Congestion Isolation IEEE 802.1Qcz was liaised for information in Aug 2020</vt:lpstr>
      <vt:lpstr>MAC Connectivity Discovery: YANG Data Model IEEE 802.1ABcu passed FDIS ballot in June 2023</vt:lpstr>
      <vt:lpstr>Support for Multi-frame Protocol Data Units IEEE 802.1ABdh passed FDIS ballot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IEEE 802.11 has 13 standards in the pipeline for adoption under the PSDO</vt:lpstr>
      <vt:lpstr>IEEE 802.11 has 13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 of one IEEE 802.15 standard completed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The ISO versions of two IEEE 802.21 standards completed systematic review</vt:lpstr>
      <vt:lpstr>IEEE 802.22 has no standard  in the pipeline for adoption under the PSDO</vt:lpstr>
      <vt:lpstr>IEEE 802.22 WG had a number of regular participants in IEEE 802 JTC1 SC activities</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names have been added as IEEE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2023-09-12T17:32:30Z</dcterms:modified>
</cp:coreProperties>
</file>