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850" r:id="rId2"/>
    <p:sldId id="851" r:id="rId3"/>
    <p:sldId id="2367" r:id="rId4"/>
    <p:sldId id="423" r:id="rId5"/>
    <p:sldId id="2369" r:id="rId6"/>
    <p:sldId id="2368" r:id="rId7"/>
    <p:sldId id="2370" r:id="rId8"/>
    <p:sldId id="863" r:id="rId9"/>
    <p:sldId id="848" r:id="rId10"/>
    <p:sldId id="2373" r:id="rId11"/>
    <p:sldId id="754" r:id="rId12"/>
    <p:sldId id="755" r:id="rId13"/>
    <p:sldId id="458" r:id="rId14"/>
    <p:sldId id="489" r:id="rId15"/>
    <p:sldId id="814" r:id="rId16"/>
    <p:sldId id="815" r:id="rId17"/>
    <p:sldId id="749" r:id="rId18"/>
    <p:sldId id="767" r:id="rId19"/>
    <p:sldId id="768" r:id="rId20"/>
    <p:sldId id="746" r:id="rId2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68"/>
            <p14:sldId id="2370"/>
            <p14:sldId id="863"/>
            <p14:sldId id="848"/>
            <p14:sldId id="2373"/>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p:scale>
          <a:sx n="92" d="100"/>
          <a:sy n="92" d="100"/>
        </p:scale>
        <p:origin x="-430" y="-20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D9960002-84CE-4590-BB6C-6682A049EB78}"/>
    <pc:docChg chg="modSld modMainMaster">
      <pc:chgData name="Mike Montemurro" userId="40c20c913ca7511e" providerId="LiveId" clId="{D9960002-84CE-4590-BB6C-6682A049EB78}" dt="2023-09-11T13:09:32.934" v="6" actId="20577"/>
      <pc:docMkLst>
        <pc:docMk/>
      </pc:docMkLst>
      <pc:sldChg chg="modSp mod">
        <pc:chgData name="Mike Montemurro" userId="40c20c913ca7511e" providerId="LiveId" clId="{D9960002-84CE-4590-BB6C-6682A049EB78}" dt="2023-09-11T13:09:32.934" v="6" actId="20577"/>
        <pc:sldMkLst>
          <pc:docMk/>
          <pc:sldMk cId="2822743645" sldId="850"/>
        </pc:sldMkLst>
        <pc:spChg chg="mod">
          <ac:chgData name="Mike Montemurro" userId="40c20c913ca7511e" providerId="LiveId" clId="{D9960002-84CE-4590-BB6C-6682A049EB78}" dt="2023-09-11T13:09:32.934" v="6" actId="20577"/>
          <ac:spMkLst>
            <pc:docMk/>
            <pc:sldMk cId="2822743645" sldId="850"/>
            <ac:spMk id="5" creationId="{5C289E12-1085-4168-A398-0F7249308ABA}"/>
          </ac:spMkLst>
        </pc:spChg>
      </pc:sldChg>
      <pc:sldChg chg="modSp mod">
        <pc:chgData name="Mike Montemurro" userId="40c20c913ca7511e" providerId="LiveId" clId="{D9960002-84CE-4590-BB6C-6682A049EB78}" dt="2023-09-07T13:31:31.270" v="2" actId="20577"/>
        <pc:sldMkLst>
          <pc:docMk/>
          <pc:sldMk cId="3028779059" sldId="2368"/>
        </pc:sldMkLst>
        <pc:spChg chg="mod">
          <ac:chgData name="Mike Montemurro" userId="40c20c913ca7511e" providerId="LiveId" clId="{D9960002-84CE-4590-BB6C-6682A049EB78}" dt="2023-09-07T13:31:31.270" v="2" actId="20577"/>
          <ac:spMkLst>
            <pc:docMk/>
            <pc:sldMk cId="3028779059" sldId="2368"/>
            <ac:spMk id="3" creationId="{5B8DD137-6145-B9BE-7DF1-F35ABF1216E8}"/>
          </ac:spMkLst>
        </pc:spChg>
      </pc:sldChg>
      <pc:sldMasterChg chg="modSp mod">
        <pc:chgData name="Mike Montemurro" userId="40c20c913ca7511e" providerId="LiveId" clId="{D9960002-84CE-4590-BB6C-6682A049EB78}" dt="2023-09-07T13:29:53.741" v="1" actId="20577"/>
        <pc:sldMasterMkLst>
          <pc:docMk/>
          <pc:sldMasterMk cId="0" sldId="2147483648"/>
        </pc:sldMasterMkLst>
        <pc:spChg chg="mod">
          <ac:chgData name="Mike Montemurro" userId="40c20c913ca7511e" providerId="LiveId" clId="{D9960002-84CE-4590-BB6C-6682A049EB78}" dt="2023-09-07T13:29:53.741"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802.11-23/1343r1</a:t>
            </a:r>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810034" y="304800"/>
            <a:ext cx="163730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September 2023</a:t>
            </a:r>
            <a:endParaRPr lang="en-US" altLang="en-US" sz="1800" b="1" dirty="0"/>
          </a:p>
        </p:txBody>
      </p:sp>
      <p:sp>
        <p:nvSpPr>
          <p:cNvPr id="4" name="Line 10">
            <a:extLst>
              <a:ext uri="{FF2B5EF4-FFF2-40B4-BE49-F238E27FC236}">
                <a16:creationId xmlns:a16="http://schemas.microsoft.com/office/drawing/2014/main" id="{ECD59C23-7D48-0029-0129-5474E5469AF5}"/>
              </a:ext>
            </a:extLst>
          </p:cNvPr>
          <p:cNvSpPr>
            <a:spLocks noChangeShapeType="1"/>
          </p:cNvSpPr>
          <p:nvPr userDrawn="1"/>
        </p:nvSpPr>
        <p:spPr bwMode="auto">
          <a:xfrm>
            <a:off x="762000" y="6096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fc97a8df-9809-496b-9a5f-25b524bfd641/summary"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23/11-23-1208-01-000m-minutes-for-revme-2023-july-802-plenary-berlin.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September 2023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2023-09-11</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1465331796"/>
              </p:ext>
            </p:extLst>
          </p:nvPr>
        </p:nvGraphicFramePr>
        <p:xfrm>
          <a:off x="2123281" y="2320925"/>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123281" y="2320925"/>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p:txBody>
          <a:bodyPr/>
          <a:lstStyle/>
          <a:p>
            <a:pPr marL="0" lvl="0" indent="0">
              <a:buNone/>
              <a:tabLst>
                <a:tab pos="457200" algn="l"/>
              </a:tabLst>
            </a:pPr>
            <a:r>
              <a:rPr lang="en-GB" sz="1800" b="1" dirty="0">
                <a:effectLst/>
                <a:latin typeface="Times New Roman" panose="02020603050405020304" pitchFamily="18" charset="0"/>
                <a:ea typeface="Times New Roman" panose="02020603050405020304" pitchFamily="18" charset="0"/>
              </a:rPr>
              <a:t>Authorize </a:t>
            </a:r>
            <a:r>
              <a:rPr lang="en-GB" sz="1800" b="1" dirty="0" err="1">
                <a:effectLst/>
                <a:latin typeface="Times New Roman" panose="02020603050405020304" pitchFamily="18" charset="0"/>
                <a:ea typeface="Times New Roman" panose="02020603050405020304" pitchFamily="18" charset="0"/>
              </a:rPr>
              <a:t>TGme</a:t>
            </a:r>
            <a:r>
              <a:rPr lang="en-GB" sz="1800" b="1" dirty="0">
                <a:effectLst/>
                <a:latin typeface="Times New Roman" panose="02020603050405020304" pitchFamily="18" charset="0"/>
                <a:ea typeface="Times New Roman" panose="02020603050405020304" pitchFamily="18" charset="0"/>
              </a:rPr>
              <a:t> to hold an ad-hoc meeting on </a:t>
            </a:r>
            <a:r>
              <a:rPr lang="en-GB" sz="1800" dirty="0">
                <a:latin typeface="Times New Roman" panose="02020603050405020304" pitchFamily="18" charset="0"/>
                <a:ea typeface="Times New Roman" panose="02020603050405020304" pitchFamily="18" charset="0"/>
              </a:rPr>
              <a:t>&lt;&gt; </a:t>
            </a:r>
            <a:r>
              <a:rPr lang="en-GB" sz="1800" b="1" dirty="0">
                <a:effectLst/>
                <a:latin typeface="Times New Roman" panose="02020603050405020304" pitchFamily="18" charset="0"/>
                <a:ea typeface="Times New Roman" panose="02020603050405020304" pitchFamily="18" charset="0"/>
              </a:rPr>
              <a:t>with the preferred venue being &lt;&gt;, for the purpose of SA Ballot comment resolution.</a:t>
            </a:r>
            <a:endParaRPr lang="en-CA" sz="1800" dirty="0">
              <a:effectLst/>
              <a:latin typeface="Times New Roman" panose="02020603050405020304" pitchFamily="18" charset="0"/>
              <a:ea typeface="Times New Roman" panose="02020603050405020304" pitchFamily="18" charset="0"/>
            </a:endParaRPr>
          </a:p>
          <a:p>
            <a:pPr marL="0" indent="0">
              <a:buNone/>
            </a:pPr>
            <a:r>
              <a:rPr lang="en-GB" sz="1800" b="1"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 &lt;&gt;</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 &lt;&gt;</a:t>
            </a: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&lt;&gt;. &lt;&gt;.</a:t>
            </a: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dirty="0" err="1"/>
              <a:t>Adhoc</a:t>
            </a:r>
            <a:r>
              <a:rPr lang="en-CA" dirty="0"/>
              <a:t> Motion</a:t>
            </a:r>
          </a:p>
        </p:txBody>
      </p:sp>
      <p:sp>
        <p:nvSpPr>
          <p:cNvPr id="4" name="Footer Placeholder 3">
            <a:extLst>
              <a:ext uri="{FF2B5EF4-FFF2-40B4-BE49-F238E27FC236}">
                <a16:creationId xmlns:a16="http://schemas.microsoft.com/office/drawing/2014/main" id="{4E50F649-032A-E1A9-364C-8F6B2E6DA4DA}"/>
              </a:ext>
            </a:extLst>
          </p:cNvPr>
          <p:cNvSpPr>
            <a:spLocks noGrp="1"/>
          </p:cNvSpPr>
          <p:nvPr>
            <p:ph type="ftr" sz="quarter" idx="11"/>
          </p:nvPr>
        </p:nvSpPr>
        <p:spPr/>
        <p:txBody>
          <a:bodyPr/>
          <a:lstStyle/>
          <a:p>
            <a:pPr>
              <a:defRPr/>
            </a:pPr>
            <a:r>
              <a:rPr lang="en-US"/>
              <a:t>Michael Montemurro, Huawei</a:t>
            </a:r>
          </a:p>
        </p:txBody>
      </p:sp>
      <p:sp>
        <p:nvSpPr>
          <p:cNvPr id="5" name="Slide Number Placeholder 4">
            <a:extLst>
              <a:ext uri="{FF2B5EF4-FFF2-40B4-BE49-F238E27FC236}">
                <a16:creationId xmlns:a16="http://schemas.microsoft.com/office/drawing/2014/main" id="{01B05D33-56E0-2A76-59F9-EE27B81822FA}"/>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10</a:t>
            </a:fld>
            <a:endParaRPr lang="en-US"/>
          </a:p>
        </p:txBody>
      </p:sp>
    </p:spTree>
    <p:extLst>
      <p:ext uri="{BB962C8B-B14F-4D97-AF65-F5344CB8AC3E}">
        <p14:creationId xmlns:p14="http://schemas.microsoft.com/office/powerpoint/2010/main" val="3766763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11</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12</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13</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14</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18</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19</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September 2023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20</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September 802 plenary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September IEEE 802 wireless interim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a:t>
            </a:r>
          </a:p>
          <a:p>
            <a:pPr>
              <a:buFont typeface="Arial" panose="020B0604020202020204" pitchFamily="34" charset="0"/>
              <a:buChar char="•"/>
            </a:pPr>
            <a:r>
              <a:rPr lang="en-US" sz="1800" dirty="0">
                <a:hlinkClick r:id="rId3"/>
              </a:rPr>
              <a:t>https://web.cvent.com/event/fc97a8df-9809-496b-9a5f-25b524bfd641/summary</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11-20</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457200" y="1266702"/>
            <a:ext cx="6210807"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Monday September 11 10, 4pm  ET</a:t>
            </a:r>
          </a:p>
          <a:p>
            <a:pPr lvl="1"/>
            <a:r>
              <a:rPr lang="en-US" altLang="en-US" sz="1400" dirty="0"/>
              <a:t>Chair’s Welcome, Policy &amp; patent reminder</a:t>
            </a:r>
          </a:p>
          <a:p>
            <a:pPr lvl="1"/>
            <a:r>
              <a:rPr lang="en-US" altLang="en-US" sz="1400" dirty="0"/>
              <a:t>Approve agenda</a:t>
            </a:r>
          </a:p>
          <a:p>
            <a:pPr lvl="1"/>
            <a:r>
              <a:rPr lang="en-GB" sz="1400" dirty="0"/>
              <a:t>Motions </a:t>
            </a:r>
          </a:p>
          <a:p>
            <a:pPr lvl="2"/>
            <a:r>
              <a:rPr lang="en-GB" sz="1400" dirty="0"/>
              <a:t>July Plenary minutes (Slide 7)</a:t>
            </a:r>
          </a:p>
          <a:p>
            <a:pPr lvl="1"/>
            <a:r>
              <a:rPr lang="en-GB" sz="1400" dirty="0"/>
              <a:t>Reminder – </a:t>
            </a:r>
            <a:r>
              <a:rPr lang="en-GB" sz="1400" dirty="0" err="1"/>
              <a:t>TGme</a:t>
            </a:r>
            <a:r>
              <a:rPr lang="en-GB" sz="1400" dirty="0"/>
              <a:t> </a:t>
            </a:r>
            <a:r>
              <a:rPr lang="en-GB" sz="1400" dirty="0" err="1"/>
              <a:t>adhoc</a:t>
            </a:r>
            <a:r>
              <a:rPr lang="en-GB" sz="1400" dirty="0"/>
              <a:t> – Oct 12-14 - Toronto</a:t>
            </a:r>
          </a:p>
          <a:p>
            <a:pPr lvl="1"/>
            <a:r>
              <a:rPr lang="en-GB" sz="1400" dirty="0"/>
              <a:t>Editor Report</a:t>
            </a:r>
          </a:p>
          <a:p>
            <a:pPr lvl="1"/>
            <a:r>
              <a:rPr lang="en-GB" sz="1400" dirty="0"/>
              <a:t>Presentations</a:t>
            </a:r>
          </a:p>
          <a:p>
            <a:pPr lvl="2"/>
            <a:r>
              <a:rPr lang="en-CA" altLang="en-US" sz="1400" dirty="0"/>
              <a:t>Comment feedback – Rison (Samsung)</a:t>
            </a:r>
          </a:p>
          <a:p>
            <a:pPr lvl="1"/>
            <a:r>
              <a:rPr lang="es-ES" sz="1400" dirty="0" err="1"/>
              <a:t>Recess</a:t>
            </a:r>
            <a:endParaRPr lang="en-GB" sz="1400" dirty="0"/>
          </a:p>
          <a:p>
            <a:pPr lvl="2"/>
            <a:endParaRPr lang="en-GB" sz="1800" dirty="0"/>
          </a:p>
          <a:p>
            <a:pPr lvl="2"/>
            <a:br>
              <a:rPr lang="en-GB" sz="300" dirty="0"/>
            </a:br>
            <a:endParaRPr lang="en-GB" sz="3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5562600" y="1232694"/>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September 12, 10:30am ET</a:t>
            </a:r>
          </a:p>
          <a:p>
            <a:pPr lvl="1"/>
            <a:r>
              <a:rPr lang="en-CA" altLang="en-US" sz="1400" dirty="0"/>
              <a:t>Presentations</a:t>
            </a:r>
          </a:p>
          <a:p>
            <a:pPr lvl="2"/>
            <a:r>
              <a:rPr lang="en-CA" altLang="en-US" sz="1400" dirty="0"/>
              <a:t>Comment feedback – Rison (Samsung)</a:t>
            </a:r>
          </a:p>
          <a:p>
            <a:pPr lvl="1"/>
            <a:r>
              <a:rPr lang="en-CA" altLang="en-US" sz="1400" dirty="0"/>
              <a:t>Recess</a:t>
            </a:r>
          </a:p>
          <a:p>
            <a:pPr marL="914400" lvl="2" indent="0">
              <a:buNone/>
            </a:pPr>
            <a:endParaRPr lang="en-CA" altLang="en-US" sz="11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3" name="Rectangle 19">
            <a:extLst>
              <a:ext uri="{FF2B5EF4-FFF2-40B4-BE49-F238E27FC236}">
                <a16:creationId xmlns:a16="http://schemas.microsoft.com/office/drawing/2014/main" id="{5B8DD137-6145-B9BE-7DF1-F35ABF1216E8}"/>
              </a:ext>
            </a:extLst>
          </p:cNvPr>
          <p:cNvSpPr>
            <a:spLocks noChangeArrowheads="1"/>
          </p:cNvSpPr>
          <p:nvPr/>
        </p:nvSpPr>
        <p:spPr bwMode="auto">
          <a:xfrm>
            <a:off x="1371600" y="1477488"/>
            <a:ext cx="5562599"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September 13, 4pm ET</a:t>
            </a:r>
            <a:endParaRPr lang="en-US" altLang="en-US" sz="1800" dirty="0"/>
          </a:p>
          <a:p>
            <a:pPr lvl="1"/>
            <a:r>
              <a:rPr lang="en-CA" altLang="en-US" sz="1400" dirty="0"/>
              <a:t>Presentations</a:t>
            </a:r>
          </a:p>
          <a:p>
            <a:pPr lvl="2"/>
            <a:r>
              <a:rPr lang="en-CA" altLang="en-US" sz="1400" dirty="0"/>
              <a:t>SAE password identifiers follow-up – Harkins (HPE)</a:t>
            </a:r>
          </a:p>
          <a:p>
            <a:pPr lvl="2"/>
            <a:r>
              <a:rPr lang="en-CA" altLang="en-US" sz="1400" dirty="0"/>
              <a:t>Comment feedback – Rison (Samsung)</a:t>
            </a:r>
          </a:p>
          <a:p>
            <a:pPr lvl="1"/>
            <a:r>
              <a:rPr lang="en-CA" altLang="en-US" sz="1400" dirty="0"/>
              <a:t>Motions</a:t>
            </a:r>
            <a:endParaRPr lang="en-CA" sz="1400" dirty="0"/>
          </a:p>
          <a:p>
            <a:pPr lvl="1"/>
            <a:r>
              <a:rPr lang="en-CA" altLang="en-US" sz="1400" dirty="0"/>
              <a:t>Teleconferences, </a:t>
            </a:r>
            <a:r>
              <a:rPr lang="en-CA" altLang="en-US" sz="1400" dirty="0" err="1"/>
              <a:t>Adhoc</a:t>
            </a:r>
            <a:r>
              <a:rPr lang="en-CA" altLang="en-US" sz="1400" dirty="0"/>
              <a:t>, Plans for November</a:t>
            </a:r>
          </a:p>
          <a:p>
            <a:pPr lvl="1"/>
            <a:r>
              <a:rPr lang="en-CA" altLang="en-US" sz="1400" dirty="0" err="1"/>
              <a:t>AoB</a:t>
            </a:r>
            <a:endParaRPr lang="en-CA" altLang="en-US" sz="1400" dirty="0"/>
          </a:p>
        </p:txBody>
      </p:sp>
    </p:spTree>
    <p:extLst>
      <p:ext uri="{BB962C8B-B14F-4D97-AF65-F5344CB8AC3E}">
        <p14:creationId xmlns:p14="http://schemas.microsoft.com/office/powerpoint/2010/main" val="302877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2000" dirty="0"/>
              <a:t>July Plenary: </a:t>
            </a:r>
          </a:p>
          <a:p>
            <a:pPr marL="0" indent="0">
              <a:lnSpc>
                <a:spcPct val="80000"/>
              </a:lnSpc>
              <a:buNone/>
            </a:pPr>
            <a:r>
              <a:rPr lang="en-US" altLang="en-US" sz="2000" dirty="0"/>
              <a:t>	</a:t>
            </a:r>
            <a:r>
              <a:rPr lang="en-US" altLang="en-US" sz="2000" b="0" dirty="0">
                <a:hlinkClick r:id="rId2"/>
              </a:rPr>
              <a:t>https://mentor.ieee.org/802.11/dcn/23/11-23-1208-01-000m-minutes-for-revme-2023-july-802-plenary-berlin.docx</a:t>
            </a:r>
            <a:r>
              <a:rPr lang="en-US" altLang="en-US" sz="2000" b="0" dirty="0"/>
              <a:t> </a:t>
            </a:r>
          </a:p>
          <a:p>
            <a:pPr>
              <a:lnSpc>
                <a:spcPct val="80000"/>
              </a:lnSpc>
            </a:pPr>
            <a:r>
              <a:rPr lang="en-US" altLang="en-US" sz="2000" dirty="0"/>
              <a:t>Teleconferences:</a:t>
            </a:r>
          </a:p>
          <a:p>
            <a:pPr marL="457200" lvl="1" indent="0">
              <a:lnSpc>
                <a:spcPct val="80000"/>
              </a:lnSpc>
              <a:buNone/>
            </a:pPr>
            <a:r>
              <a:rPr lang="en-US" sz="1600" dirty="0"/>
              <a:t>	</a:t>
            </a:r>
            <a:r>
              <a:rPr lang="en-US" dirty="0"/>
              <a:t>&lt;Sept 6 link&gt;</a:t>
            </a:r>
            <a:endParaRPr lang="en-CA" dirty="0"/>
          </a:p>
          <a:p>
            <a:pPr marL="0" indent="0">
              <a:lnSpc>
                <a:spcPct val="80000"/>
              </a:lnSpc>
              <a:buNone/>
            </a:pPr>
            <a:r>
              <a:rPr lang="en-CA" dirty="0"/>
              <a:t>Moved: &lt;&gt;</a:t>
            </a:r>
          </a:p>
          <a:p>
            <a:pPr marL="0" indent="0">
              <a:buNone/>
            </a:pPr>
            <a:r>
              <a:rPr lang="en-CA" dirty="0"/>
              <a:t>Seconded: &lt;&gt;</a:t>
            </a:r>
          </a:p>
          <a:p>
            <a:pPr marL="0" indent="0">
              <a:buNone/>
            </a:pPr>
            <a:r>
              <a:rPr lang="en-CA" dirty="0"/>
              <a:t>Results: &lt;&gt;. &lt;&gt;</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638405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p:txBody>
          <a:bodyPr/>
          <a:lstStyle/>
          <a:p>
            <a:pPr>
              <a:lnSpc>
                <a:spcPct val="80000"/>
              </a:lnSpc>
            </a:pPr>
            <a:r>
              <a:rPr lang="en-US" altLang="en-US" sz="1800" dirty="0">
                <a:solidFill>
                  <a:srgbClr val="00B050"/>
                </a:solidFill>
              </a:rPr>
              <a:t>Feb 2021 – PAR Approval</a:t>
            </a:r>
          </a:p>
          <a:p>
            <a:pPr>
              <a:lnSpc>
                <a:spcPct val="80000"/>
              </a:lnSpc>
            </a:pPr>
            <a:r>
              <a:rPr lang="en-US" altLang="en-US" sz="1800" dirty="0">
                <a:solidFill>
                  <a:srgbClr val="00B050"/>
                </a:solidFill>
              </a:rPr>
              <a:t>March 2021– Initial meeting, issue comment collection on IEEE Std 802.11-2020 (if published)</a:t>
            </a:r>
          </a:p>
          <a:p>
            <a:pPr>
              <a:lnSpc>
                <a:spcPct val="80000"/>
              </a:lnSpc>
            </a:pPr>
            <a:r>
              <a:rPr lang="en-US" altLang="en-US" sz="1800" dirty="0">
                <a:solidFill>
                  <a:srgbClr val="00B050"/>
                </a:solidFill>
              </a:rPr>
              <a:t>March 2021 – Draft 0.00 available</a:t>
            </a:r>
          </a:p>
          <a:p>
            <a:pPr>
              <a:lnSpc>
                <a:spcPct val="80000"/>
              </a:lnSpc>
            </a:pPr>
            <a:r>
              <a:rPr lang="en-US" altLang="en-US" sz="1800" dirty="0">
                <a:solidFill>
                  <a:srgbClr val="00B050"/>
                </a:solidFill>
              </a:rPr>
              <a:t>May 2021 – Process CC input, 11ax, 11ay, 11ba integration begins</a:t>
            </a:r>
          </a:p>
          <a:p>
            <a:pPr>
              <a:lnSpc>
                <a:spcPct val="80000"/>
              </a:lnSpc>
            </a:pPr>
            <a:r>
              <a:rPr lang="en-US" altLang="en-US" sz="1800" dirty="0">
                <a:solidFill>
                  <a:srgbClr val="00B050"/>
                </a:solidFill>
              </a:rPr>
              <a:t>Nov 2021 – Initial D1.0 WG Letter ballot </a:t>
            </a:r>
          </a:p>
          <a:p>
            <a:pPr>
              <a:lnSpc>
                <a:spcPct val="80000"/>
              </a:lnSpc>
            </a:pPr>
            <a:r>
              <a:rPr lang="en-US" altLang="en-US" sz="1800" dirty="0">
                <a:solidFill>
                  <a:srgbClr val="00B050"/>
                </a:solidFill>
              </a:rPr>
              <a:t>Sep 2022 – D2.0 Recirculation LB </a:t>
            </a:r>
          </a:p>
          <a:p>
            <a:pPr>
              <a:lnSpc>
                <a:spcPct val="80000"/>
              </a:lnSpc>
            </a:pPr>
            <a:r>
              <a:rPr lang="en-US" altLang="en-US" sz="1800" dirty="0">
                <a:solidFill>
                  <a:srgbClr val="00B050"/>
                </a:solidFill>
              </a:rPr>
              <a:t>Mar 2023 – D3.0 Recirculation LB </a:t>
            </a:r>
            <a:endParaRPr lang="en-US" altLang="en-US" sz="1800" dirty="0">
              <a:solidFill>
                <a:srgbClr val="00B0F0"/>
              </a:solidFill>
            </a:endParaRPr>
          </a:p>
          <a:p>
            <a:pPr>
              <a:lnSpc>
                <a:spcPct val="80000"/>
              </a:lnSpc>
            </a:pPr>
            <a:r>
              <a:rPr lang="en-US" altLang="en-US" sz="1800" dirty="0">
                <a:solidFill>
                  <a:srgbClr val="00B050"/>
                </a:solidFill>
              </a:rPr>
              <a:t>July 2023 – D4.0 Recirculation </a:t>
            </a:r>
          </a:p>
          <a:p>
            <a:pPr>
              <a:lnSpc>
                <a:spcPct val="80000"/>
              </a:lnSpc>
            </a:pPr>
            <a:r>
              <a:rPr lang="en-US" altLang="en-US" sz="1800" dirty="0">
                <a:solidFill>
                  <a:srgbClr val="00B050"/>
                </a:solidFill>
              </a:rPr>
              <a:t>Sep 2023 – D4.0 Initial SA Ballot </a:t>
            </a:r>
          </a:p>
          <a:p>
            <a:pPr>
              <a:lnSpc>
                <a:spcPct val="80000"/>
              </a:lnSpc>
            </a:pPr>
            <a:r>
              <a:rPr lang="en-US" altLang="en-US" sz="1800" dirty="0">
                <a:solidFill>
                  <a:srgbClr val="00B0F0"/>
                </a:solidFill>
              </a:rPr>
              <a:t>Feb 2024 – D5.0 Recirculation SA Ballot (roll-in of published amendment 11az, 11bd, 11bc, 11bb)</a:t>
            </a:r>
          </a:p>
          <a:p>
            <a:pPr>
              <a:lnSpc>
                <a:spcPct val="80000"/>
              </a:lnSpc>
            </a:pPr>
            <a:r>
              <a:rPr lang="en-US" altLang="en-US" sz="1800" dirty="0">
                <a:solidFill>
                  <a:srgbClr val="00B0F0"/>
                </a:solidFill>
              </a:rPr>
              <a:t>May 2024 – D6.0 Recirculation SA Ballot</a:t>
            </a:r>
          </a:p>
          <a:p>
            <a:pPr>
              <a:lnSpc>
                <a:spcPct val="80000"/>
              </a:lnSpc>
            </a:pPr>
            <a:r>
              <a:rPr lang="en-US" altLang="en-US" sz="1800" dirty="0">
                <a:solidFill>
                  <a:srgbClr val="00B0F0"/>
                </a:solidFill>
              </a:rPr>
              <a:t>Jul 2024 – D7.0 Recirculation SA Ballot (clean recirculation)</a:t>
            </a:r>
          </a:p>
          <a:p>
            <a:pPr>
              <a:lnSpc>
                <a:spcPct val="80000"/>
              </a:lnSpc>
            </a:pPr>
            <a:r>
              <a:rPr lang="en-US" altLang="en-US" sz="1800" dirty="0">
                <a:solidFill>
                  <a:srgbClr val="00B0F0"/>
                </a:solidFill>
              </a:rPr>
              <a:t>Sep 2024 – </a:t>
            </a:r>
            <a:r>
              <a:rPr lang="en-US" altLang="en-US" sz="1800" dirty="0" err="1">
                <a:solidFill>
                  <a:srgbClr val="00B0F0"/>
                </a:solidFill>
              </a:rPr>
              <a:t>RevCom</a:t>
            </a:r>
            <a:r>
              <a:rPr lang="en-US" altLang="en-US" sz="1800" dirty="0">
                <a:solidFill>
                  <a:srgbClr val="00B0F0"/>
                </a:solidFill>
              </a:rPr>
              <a:t>/SASB Approval</a:t>
            </a:r>
          </a:p>
        </p:txBody>
      </p:sp>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err="1"/>
              <a:t>TGme</a:t>
            </a:r>
            <a:r>
              <a:rPr lang="en-CA" dirty="0"/>
              <a:t> Timeline</a:t>
            </a:r>
          </a:p>
        </p:txBody>
      </p:sp>
      <p:sp>
        <p:nvSpPr>
          <p:cNvPr id="4" name="Date Placeholder 3">
            <a:extLst>
              <a:ext uri="{FF2B5EF4-FFF2-40B4-BE49-F238E27FC236}">
                <a16:creationId xmlns:a16="http://schemas.microsoft.com/office/drawing/2014/main" id="{25A70A58-D5AD-74D1-22BA-E43E9F5ED6FE}"/>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1"/>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November 6, 20</a:t>
            </a:r>
          </a:p>
          <a:p>
            <a:pPr>
              <a:lnSpc>
                <a:spcPct val="80000"/>
              </a:lnSpc>
            </a:pPr>
            <a:r>
              <a:rPr lang="en-US" altLang="en-US" sz="2000" dirty="0" err="1"/>
              <a:t>Adhoc</a:t>
            </a:r>
            <a:r>
              <a:rPr lang="en-US" altLang="en-US" sz="2000" dirty="0"/>
              <a:t>: </a:t>
            </a:r>
          </a:p>
          <a:p>
            <a:pPr lvl="1">
              <a:lnSpc>
                <a:spcPct val="80000"/>
              </a:lnSpc>
            </a:pPr>
            <a:r>
              <a:rPr lang="en-US" altLang="en-US" sz="1600" dirty="0"/>
              <a:t>Reminder: Toronto </a:t>
            </a:r>
            <a:r>
              <a:rPr lang="en-US" altLang="en-US" sz="1600" dirty="0" err="1"/>
              <a:t>adhoc</a:t>
            </a:r>
            <a:r>
              <a:rPr lang="en-US" altLang="en-US" sz="1600" dirty="0"/>
              <a:t> – Oct 12-14</a:t>
            </a:r>
          </a:p>
          <a:p>
            <a:pPr lvl="1">
              <a:lnSpc>
                <a:spcPct val="80000"/>
              </a:lnSpc>
            </a:pPr>
            <a:r>
              <a:rPr lang="en-US" altLang="en-US" sz="1600" dirty="0"/>
              <a:t>Authorize an </a:t>
            </a:r>
            <a:r>
              <a:rPr lang="en-US" altLang="en-US" sz="1600" dirty="0" err="1"/>
              <a:t>adhoc</a:t>
            </a:r>
            <a:r>
              <a:rPr lang="en-US" altLang="en-US" sz="1600" dirty="0"/>
              <a:t> for December?</a:t>
            </a:r>
          </a:p>
          <a:p>
            <a:pPr>
              <a:lnSpc>
                <a:spcPct val="80000"/>
              </a:lnSpc>
            </a:pPr>
            <a:r>
              <a:rPr lang="en-US" altLang="en-US" sz="2000" dirty="0"/>
              <a:t>For the November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305617894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111652</TotalTime>
  <Words>2111</Words>
  <Application>Microsoft Office PowerPoint</Application>
  <PresentationFormat>Widescreen</PresentationFormat>
  <Paragraphs>234</Paragraphs>
  <Slides>20</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September 802 plenary session</vt:lpstr>
      <vt:lpstr>Chair’s welcome and Patent Reminder</vt:lpstr>
      <vt:lpstr>REVme Agenda</vt:lpstr>
      <vt:lpstr>REVme Agenda</vt:lpstr>
      <vt:lpstr>REVme minutes approval</vt:lpstr>
      <vt:lpstr>TGme Timeline</vt:lpstr>
      <vt:lpstr>Teleconference/Meeting plan</vt:lpstr>
      <vt:lpstr>Adhoc Motion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11-22/1696</dc:title>
  <dc:subject>Task Group AY November 2015 Meeting Agenda</dc:subject>
  <dc:creator>montemurro.michael@gmail.com</dc:creator>
  <cp:keywords>November 2022</cp:keywords>
  <dc:description/>
  <cp:lastModifiedBy>Mike Montemurro</cp:lastModifiedBy>
  <cp:revision>4620</cp:revision>
  <cp:lastPrinted>2014-11-04T15:04:57Z</cp:lastPrinted>
  <dcterms:created xsi:type="dcterms:W3CDTF">2007-04-17T18:10:23Z</dcterms:created>
  <dcterms:modified xsi:type="dcterms:W3CDTF">2023-09-11T13:09:40Z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