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0"/>
  </p:notesMasterIdLst>
  <p:handoutMasterIdLst>
    <p:handoutMasterId r:id="rId31"/>
  </p:handoutMasterIdLst>
  <p:sldIdLst>
    <p:sldId id="256" r:id="rId2"/>
    <p:sldId id="257" r:id="rId3"/>
    <p:sldId id="268" r:id="rId4"/>
    <p:sldId id="2386" r:id="rId5"/>
    <p:sldId id="294" r:id="rId6"/>
    <p:sldId id="269" r:id="rId7"/>
    <p:sldId id="260" r:id="rId8"/>
    <p:sldId id="261" r:id="rId9"/>
    <p:sldId id="262" r:id="rId10"/>
    <p:sldId id="263" r:id="rId11"/>
    <p:sldId id="283" r:id="rId12"/>
    <p:sldId id="284" r:id="rId13"/>
    <p:sldId id="287" r:id="rId14"/>
    <p:sldId id="288" r:id="rId15"/>
    <p:sldId id="289" r:id="rId16"/>
    <p:sldId id="270" r:id="rId17"/>
    <p:sldId id="301" r:id="rId18"/>
    <p:sldId id="312" r:id="rId19"/>
    <p:sldId id="2395" r:id="rId20"/>
    <p:sldId id="2383" r:id="rId21"/>
    <p:sldId id="2394" r:id="rId22"/>
    <p:sldId id="2398" r:id="rId23"/>
    <p:sldId id="2397" r:id="rId24"/>
    <p:sldId id="314" r:id="rId25"/>
    <p:sldId id="2367" r:id="rId26"/>
    <p:sldId id="2393" r:id="rId27"/>
    <p:sldId id="310" r:id="rId28"/>
    <p:sldId id="311" r:id="rId2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614" autoAdjust="0"/>
    <p:restoredTop sz="94660"/>
  </p:normalViewPr>
  <p:slideViewPr>
    <p:cSldViewPr>
      <p:cViewPr varScale="1">
        <p:scale>
          <a:sx n="76" d="100"/>
          <a:sy n="76" d="100"/>
        </p:scale>
        <p:origin x="360" y="90"/>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8/3/2023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496375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646987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5910750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34409703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2664726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3013446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23993818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69093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18</a:t>
            </a:fld>
            <a:endParaRPr lang="en-US"/>
          </a:p>
        </p:txBody>
      </p:sp>
    </p:spTree>
    <p:extLst>
      <p:ext uri="{BB962C8B-B14F-4D97-AF65-F5344CB8AC3E}">
        <p14:creationId xmlns:p14="http://schemas.microsoft.com/office/powerpoint/2010/main" val="19341311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19</a:t>
            </a:fld>
            <a:endParaRPr lang="en-US"/>
          </a:p>
        </p:txBody>
      </p:sp>
    </p:spTree>
    <p:extLst>
      <p:ext uri="{BB962C8B-B14F-4D97-AF65-F5344CB8AC3E}">
        <p14:creationId xmlns:p14="http://schemas.microsoft.com/office/powerpoint/2010/main" val="16976389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802.11-23/1341r0</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September 2023</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hyperlink" Target="https://mentor.ieee.org/802.11/dcn/22/11-22-0653-00-0000-2022-march-wba-whitepaper-re-device-identification.pdf" TargetMode="External"/><Relationship Id="rId3" Type="http://schemas.openxmlformats.org/officeDocument/2006/relationships/hyperlink" Target="https://mentor.ieee.org/802.11/dcn/22/11-22-0651-21-00bh-tgbh-motions-list.pptx" TargetMode="External"/><Relationship Id="rId7" Type="http://schemas.openxmlformats.org/officeDocument/2006/relationships/hyperlink" Target="https://mentor.ieee.org/802.11/dcn/22/11-22-0668-00-0000-liaison-statement-from-wba-re-wi-fi-devices-identification-group.pdf"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mentor.ieee.org/802.11/dcn/21/11-21-1141-00-00bh-excerpts-of-wba-document-wi-fi-id-scope.pptx" TargetMode="External"/><Relationship Id="rId5" Type="http://schemas.openxmlformats.org/officeDocument/2006/relationships/hyperlink" Target="https://mentor.ieee.org/802.11/dcn/21/11-21-0703-00-0000-2021-april-liaison-from-wba.docx" TargetMode="External"/><Relationship Id="rId4" Type="http://schemas.openxmlformats.org/officeDocument/2006/relationships/hyperlink" Target="https://mentor.ieee.org/802.11/dcn/23/11-23-1152-13-00bh-ieee-802-11bh-lb274-comments.xlsx" TargetMode="External"/><Relationship Id="rId9" Type="http://schemas.openxmlformats.org/officeDocument/2006/relationships/hyperlink" Target="https://mentor.ieee.org/802.11/dcn/23/11-23-0888-00-00bh-wba-liaison-discussion.pptx"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3/11-23-0888-00-00bh-wba-liaison-discussion.pptx" TargetMode="External"/><Relationship Id="rId3" Type="http://schemas.openxmlformats.org/officeDocument/2006/relationships/hyperlink" Target="https://mentor.ieee.org/802.11/dcn/22/11-22-0651-21-00bh-tgbh-motions-list.pptx" TargetMode="External"/><Relationship Id="rId7" Type="http://schemas.openxmlformats.org/officeDocument/2006/relationships/hyperlink" Target="https://mentor.ieee.org/802.11/dcn/22/11-22-0653-00-0000-2022-march-wba-whitepaper-re-device-identification.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mentor.ieee.org/802.11/dcn/22/11-22-0668-00-0000-liaison-statement-from-wba-re-wi-fi-devices-identification-group.pdf" TargetMode="External"/><Relationship Id="rId5" Type="http://schemas.openxmlformats.org/officeDocument/2006/relationships/hyperlink" Target="https://mentor.ieee.org/802.11/dcn/21/11-21-1141-00-00bh-excerpts-of-wba-document-wi-fi-id-scope.pptx" TargetMode="External"/><Relationship Id="rId4" Type="http://schemas.openxmlformats.org/officeDocument/2006/relationships/hyperlink" Target="https://mentor.ieee.org/802.11/dcn/21/11-21-0703-00-0000-2021-april-liaison-from-wba.doc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3/11-23-0888-00-00bh-wba-liaison-discussion.pptx" TargetMode="External"/><Relationship Id="rId3" Type="http://schemas.openxmlformats.org/officeDocument/2006/relationships/hyperlink" Target="https://mentor.ieee.org/802.11/dcn/22/11-22-0651-21-00bh-tgbh-motions-list.pptx" TargetMode="External"/><Relationship Id="rId7" Type="http://schemas.openxmlformats.org/officeDocument/2006/relationships/hyperlink" Target="https://mentor.ieee.org/802.11/dcn/22/11-22-0653-00-0000-2022-march-wba-whitepaper-re-device-identification.pdf"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mentor.ieee.org/802.11/dcn/22/11-22-0668-00-0000-liaison-statement-from-wba-re-wi-fi-devices-identification-group.pdf" TargetMode="External"/><Relationship Id="rId5" Type="http://schemas.openxmlformats.org/officeDocument/2006/relationships/hyperlink" Target="https://mentor.ieee.org/802.11/dcn/21/11-21-1141-00-00bh-excerpts-of-wba-document-wi-fi-id-scope.pptx" TargetMode="External"/><Relationship Id="rId4" Type="http://schemas.openxmlformats.org/officeDocument/2006/relationships/hyperlink" Target="https://mentor.ieee.org/802.11/dcn/21/11-21-0703-00-0000-2021-april-liaison-from-wba.docx"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2/11-22-0653-00-0000-2022-march-wba-whitepaper-re-device-identification.pdf" TargetMode="External"/><Relationship Id="rId3" Type="http://schemas.openxmlformats.org/officeDocument/2006/relationships/hyperlink" Target="https://mentor.ieee.org/802.11/dcn/22/11-22-0651-21-00bh-tgbh-motions-list.pptx" TargetMode="External"/><Relationship Id="rId7" Type="http://schemas.openxmlformats.org/officeDocument/2006/relationships/hyperlink" Target="https://mentor.ieee.org/802.11/dcn/22/11-22-0668-00-0000-liaison-statement-from-wba-re-wi-fi-devices-identification-group.pdf"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s://mentor.ieee.org/802.11/dcn/21/11-21-1141-00-00bh-excerpts-of-wba-document-wi-fi-id-scope.pptx" TargetMode="External"/><Relationship Id="rId5" Type="http://schemas.openxmlformats.org/officeDocument/2006/relationships/hyperlink" Target="https://mentor.ieee.org/802.11/dcn/21/11-21-0703-00-0000-2021-april-liaison-from-wba.docx" TargetMode="External"/><Relationship Id="rId4" Type="http://schemas.openxmlformats.org/officeDocument/2006/relationships/hyperlink" Target="https://mentor.ieee.org/802.11/dcn/22/11-22-0651-20-00bh-tgbh-motions-list.pptx" TargetMode="External"/><Relationship Id="rId9" Type="http://schemas.openxmlformats.org/officeDocument/2006/relationships/hyperlink" Target="https://mentor.ieee.org/802.11/dcn/23/11-23-0888-00-00bh-wba-liaison-discussion.pptx"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3/11-23-1231-00-00bh-introduction-to-ieee-802c-slap.ppt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23/11-23-1152-13-00bh-ieee-802-11bh-lb274-comments.xlsx"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web.cvent.com/event/fc97a8df-9809-496b-9a5f-25b524bfd641/summary"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TGbh-agenda-2023-Sept-Interim</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2023-08-07</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11483410"/>
              </p:ext>
            </p:extLst>
          </p:nvPr>
        </p:nvGraphicFramePr>
        <p:xfrm>
          <a:off x="985838" y="2416175"/>
          <a:ext cx="10290175" cy="2481263"/>
        </p:xfrm>
        <a:graphic>
          <a:graphicData uri="http://schemas.openxmlformats.org/presentationml/2006/ole">
            <mc:AlternateContent xmlns:mc="http://schemas.openxmlformats.org/markup-compatibility/2006">
              <mc:Choice xmlns:v="urn:schemas-microsoft-com:vml" Requires="v">
                <p:oleObj name="Document" r:id="rId3" imgW="10457640" imgH="2537948" progId="Word.Document.8">
                  <p:embed/>
                </p:oleObj>
              </mc:Choice>
              <mc:Fallback>
                <p:oleObj name="Document" r:id="rId3" imgW="10457640" imgH="2537948" progId="Word.Document.8">
                  <p:embed/>
                  <p:pic>
                    <p:nvPicPr>
                      <p:cNvPr id="0" name="Picture 3"/>
                      <p:cNvPicPr>
                        <a:picLocks noChangeAspect="1" noChangeArrowheads="1"/>
                      </p:cNvPicPr>
                      <p:nvPr/>
                    </p:nvPicPr>
                    <p:blipFill>
                      <a:blip r:embed="rId4"/>
                      <a:srcRect/>
                      <a:stretch>
                        <a:fillRect/>
                      </a:stretch>
                    </p:blipFill>
                    <p:spPr bwMode="auto">
                      <a:xfrm>
                        <a:off x="985838" y="2416175"/>
                        <a:ext cx="10290175"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11 Sept 2023, 13:30-15:30 ET </a:t>
            </a:r>
            <a:endParaRPr lang="en-GB" dirty="0"/>
          </a:p>
        </p:txBody>
      </p:sp>
      <p:sp>
        <p:nvSpPr>
          <p:cNvPr id="4098" name="Rectangle 2"/>
          <p:cNvSpPr>
            <a:spLocks noGrp="1" noChangeArrowheads="1"/>
          </p:cNvSpPr>
          <p:nvPr>
            <p:ph idx="1"/>
          </p:nvPr>
        </p:nvSpPr>
        <p:spPr>
          <a:xfrm>
            <a:off x="685800" y="1219200"/>
            <a:ext cx="11049000" cy="5178428"/>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2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2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2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2400" dirty="0"/>
              <a:t>September Interim meetings: Monday, 13:30-15:30; Tuesday, 13:30-15:30; Wednesday 10:30-12:30; Thursday 8:00-10:00</a:t>
            </a:r>
            <a:endParaRPr lang="en-US" altLang="en-US" sz="2400" u="sng" dirty="0"/>
          </a:p>
          <a:p>
            <a:pPr marL="857250" lvl="1" indent="-457200">
              <a:lnSpc>
                <a:spcPct val="90000"/>
              </a:lnSpc>
              <a:spcBef>
                <a:spcPts val="0"/>
              </a:spcBef>
              <a:spcAft>
                <a:spcPts val="600"/>
              </a:spcAft>
              <a:buFont typeface="Arial" panose="020B0604020202020204" pitchFamily="34" charset="0"/>
              <a:buChar char="•"/>
              <a:defRPr/>
            </a:pPr>
            <a:r>
              <a:rPr lang="en-US" sz="2200" dirty="0"/>
              <a:t>Approve July plenary and teleconference minutes (next slide)</a:t>
            </a:r>
          </a:p>
          <a:p>
            <a:pPr marL="857250" lvl="1" indent="-457200">
              <a:lnSpc>
                <a:spcPct val="90000"/>
              </a:lnSpc>
              <a:spcBef>
                <a:spcPts val="0"/>
              </a:spcBef>
              <a:spcAft>
                <a:spcPts val="600"/>
              </a:spcAft>
              <a:buFont typeface="Arial" panose="020B0604020202020204" pitchFamily="34" charset="0"/>
              <a:buChar char="•"/>
              <a:defRPr/>
            </a:pPr>
            <a:r>
              <a:rPr lang="en-US" sz="2200" dirty="0"/>
              <a:t>Timeline review (slide 18)</a:t>
            </a:r>
          </a:p>
          <a:p>
            <a:pPr marL="457200" indent="-457200">
              <a:lnSpc>
                <a:spcPct val="70000"/>
              </a:lnSpc>
              <a:spcBef>
                <a:spcPts val="300"/>
              </a:spcBef>
              <a:spcAft>
                <a:spcPts val="600"/>
              </a:spcAft>
              <a:buFont typeface="Arial" panose="020B0604020202020204" pitchFamily="34" charset="0"/>
              <a:buChar char="•"/>
              <a:defRPr/>
            </a:pPr>
            <a:r>
              <a:rPr lang="en-US" sz="2200" dirty="0"/>
              <a:t>Motions record:</a:t>
            </a:r>
            <a:r>
              <a:rPr lang="en-US" sz="2200" b="0" dirty="0"/>
              <a:t> </a:t>
            </a:r>
            <a:r>
              <a:rPr lang="en-US" sz="2200" b="0" dirty="0">
                <a:hlinkClick r:id="rId3"/>
              </a:rPr>
              <a:t>11-22/0651r21</a:t>
            </a:r>
            <a:endParaRPr lang="en-US" sz="2200" b="0" dirty="0"/>
          </a:p>
          <a:p>
            <a:pPr marL="457200" indent="-457200">
              <a:lnSpc>
                <a:spcPct val="70000"/>
              </a:lnSpc>
              <a:spcBef>
                <a:spcPts val="300"/>
              </a:spcBef>
              <a:spcAft>
                <a:spcPts val="600"/>
              </a:spcAft>
              <a:buFont typeface="Arial" panose="020B0604020202020204" pitchFamily="34" charset="0"/>
              <a:buChar char="•"/>
              <a:defRPr/>
            </a:pPr>
            <a:r>
              <a:rPr lang="en-US" sz="2200" dirty="0"/>
              <a:t>Results of Initial WG LB (on D1.0):</a:t>
            </a:r>
            <a:r>
              <a:rPr lang="en-US" sz="2200" b="0" dirty="0"/>
              <a:t> (slide 19), </a:t>
            </a:r>
            <a:r>
              <a:rPr lang="en-US" sz="2200" b="0" dirty="0">
                <a:hlinkClick r:id="rId4"/>
              </a:rPr>
              <a:t>11-23/1152r13</a:t>
            </a:r>
            <a:r>
              <a:rPr lang="en-US" sz="2200" b="0" dirty="0"/>
              <a:t> </a:t>
            </a:r>
          </a:p>
          <a:p>
            <a:pPr marL="457200" indent="-457200">
              <a:lnSpc>
                <a:spcPct val="70000"/>
              </a:lnSpc>
              <a:spcBef>
                <a:spcPts val="300"/>
              </a:spcBef>
              <a:spcAft>
                <a:spcPts val="600"/>
              </a:spcAft>
              <a:buFont typeface="Arial" panose="020B0604020202020204" pitchFamily="34" charset="0"/>
              <a:buChar char="•"/>
              <a:defRPr/>
            </a:pPr>
            <a:r>
              <a:rPr lang="en-US" sz="2200" dirty="0"/>
              <a:t>Comment Resolution</a:t>
            </a:r>
          </a:p>
          <a:p>
            <a:pPr marL="457200" indent="-457200">
              <a:lnSpc>
                <a:spcPct val="70000"/>
              </a:lnSpc>
              <a:spcBef>
                <a:spcPts val="300"/>
              </a:spcBef>
              <a:spcAft>
                <a:spcPts val="600"/>
              </a:spcAft>
              <a:buFont typeface="Arial" panose="020B0604020202020204" pitchFamily="34" charset="0"/>
              <a:buChar char="•"/>
              <a:defRPr/>
            </a:pPr>
            <a:r>
              <a:rPr lang="en-US" sz="2200" dirty="0"/>
              <a:t>Discussion on response to WBA liaisons: </a:t>
            </a:r>
            <a:r>
              <a:rPr lang="en-US" sz="2200" b="0" u="sng" dirty="0">
                <a:hlinkClick r:id="rId5"/>
              </a:rPr>
              <a:t>11-21/0703r0</a:t>
            </a:r>
            <a:r>
              <a:rPr lang="en-US" sz="2200" b="0" dirty="0"/>
              <a:t>, </a:t>
            </a:r>
            <a:r>
              <a:rPr lang="en-US" sz="2200" b="0" dirty="0">
                <a:hlinkClick r:id="rId6"/>
              </a:rPr>
              <a:t>11-21/1141r0</a:t>
            </a:r>
            <a:r>
              <a:rPr lang="en-US" sz="2200" b="0" dirty="0"/>
              <a:t>, </a:t>
            </a:r>
            <a:r>
              <a:rPr lang="en-US" sz="2200" b="0" dirty="0">
                <a:hlinkClick r:id="rId7"/>
              </a:rPr>
              <a:t>11-22/0668r0</a:t>
            </a:r>
            <a:r>
              <a:rPr lang="en-US" sz="2200" b="0" dirty="0"/>
              <a:t>, </a:t>
            </a:r>
            <a:r>
              <a:rPr lang="en-US" sz="2200" b="0" dirty="0">
                <a:hlinkClick r:id="rId8"/>
              </a:rPr>
              <a:t>11-22/0653r0</a:t>
            </a:r>
            <a:r>
              <a:rPr lang="en-US" sz="2200" b="0" dirty="0"/>
              <a:t> </a:t>
            </a:r>
          </a:p>
          <a:p>
            <a:pPr marL="857250" lvl="1" indent="-457200">
              <a:lnSpc>
                <a:spcPct val="70000"/>
              </a:lnSpc>
              <a:spcBef>
                <a:spcPts val="300"/>
              </a:spcBef>
              <a:spcAft>
                <a:spcPts val="600"/>
              </a:spcAft>
              <a:buFont typeface="Arial" panose="020B0604020202020204" pitchFamily="34" charset="0"/>
              <a:buChar char="•"/>
              <a:defRPr/>
            </a:pPr>
            <a:r>
              <a:rPr lang="en-US" sz="2200" dirty="0">
                <a:hlinkClick r:id="rId9"/>
              </a:rPr>
              <a:t>11-23/0888r0</a:t>
            </a:r>
            <a:r>
              <a:rPr lang="en-US" sz="2200" b="0" dirty="0"/>
              <a:t> Stephen Orr</a:t>
            </a:r>
            <a:endParaRPr lang="en-US" sz="22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095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Approve prior TGbh minutes</a:t>
            </a:r>
            <a:endParaRPr lang="en-GB" dirty="0"/>
          </a:p>
        </p:txBody>
      </p:sp>
      <p:sp>
        <p:nvSpPr>
          <p:cNvPr id="4098" name="Rectangle 2"/>
          <p:cNvSpPr>
            <a:spLocks noGrp="1" noChangeArrowheads="1"/>
          </p:cNvSpPr>
          <p:nvPr>
            <p:ph idx="1"/>
          </p:nvPr>
        </p:nvSpPr>
        <p:spPr>
          <a:xfrm>
            <a:off x="905257" y="1295400"/>
            <a:ext cx="10361084" cy="51800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3200" dirty="0"/>
              <a:t>Approve the minutes of</a:t>
            </a:r>
          </a:p>
          <a:p>
            <a:pPr marL="857250" lvl="1" indent="-457200">
              <a:lnSpc>
                <a:spcPct val="90000"/>
              </a:lnSpc>
              <a:spcBef>
                <a:spcPts val="0"/>
              </a:spcBef>
              <a:spcAft>
                <a:spcPts val="600"/>
              </a:spcAft>
              <a:buFont typeface="Arial" panose="020B0604020202020204" pitchFamily="34" charset="0"/>
              <a:buChar char="•"/>
              <a:defRPr/>
            </a:pPr>
            <a:r>
              <a:rPr lang="en-US" sz="2800" dirty="0"/>
              <a:t>July plenary session: 11-23/1269</a:t>
            </a:r>
          </a:p>
          <a:p>
            <a:pPr marL="857250" lvl="1" indent="-457200">
              <a:lnSpc>
                <a:spcPct val="90000"/>
              </a:lnSpc>
              <a:spcBef>
                <a:spcPts val="0"/>
              </a:spcBef>
              <a:spcAft>
                <a:spcPts val="600"/>
              </a:spcAft>
              <a:buFont typeface="Arial" panose="020B0604020202020204" pitchFamily="34" charset="0"/>
              <a:buChar char="•"/>
              <a:defRPr/>
            </a:pPr>
            <a:r>
              <a:rPr lang="en-US" sz="2800" dirty="0"/>
              <a:t>Teleconference minutes:</a:t>
            </a:r>
          </a:p>
          <a:p>
            <a:pPr marL="1257300" lvl="2" indent="-457200">
              <a:lnSpc>
                <a:spcPct val="90000"/>
              </a:lnSpc>
              <a:spcBef>
                <a:spcPts val="0"/>
              </a:spcBef>
              <a:spcAft>
                <a:spcPts val="600"/>
              </a:spcAft>
              <a:buFont typeface="Arial" panose="020B0604020202020204" pitchFamily="34" charset="0"/>
              <a:buChar char="•"/>
              <a:defRPr/>
            </a:pPr>
            <a:r>
              <a:rPr lang="en-US" sz="2800" dirty="0"/>
              <a:t>July 25</a:t>
            </a:r>
          </a:p>
          <a:p>
            <a:pPr marL="1257300" lvl="2" indent="-457200">
              <a:lnSpc>
                <a:spcPct val="90000"/>
              </a:lnSpc>
              <a:spcBef>
                <a:spcPts val="0"/>
              </a:spcBef>
              <a:spcAft>
                <a:spcPts val="600"/>
              </a:spcAft>
              <a:buFont typeface="Arial" panose="020B0604020202020204" pitchFamily="34" charset="0"/>
              <a:buChar char="•"/>
              <a:defRPr/>
            </a:pPr>
            <a:r>
              <a:rPr lang="en-US" sz="2800" dirty="0"/>
              <a:t>Aug 1</a:t>
            </a:r>
          </a:p>
          <a:p>
            <a:pPr marL="1257300" lvl="2" indent="-457200">
              <a:lnSpc>
                <a:spcPct val="90000"/>
              </a:lnSpc>
              <a:spcBef>
                <a:spcPts val="0"/>
              </a:spcBef>
              <a:spcAft>
                <a:spcPts val="600"/>
              </a:spcAft>
              <a:buFont typeface="Arial" panose="020B0604020202020204" pitchFamily="34" charset="0"/>
              <a:buChar char="•"/>
              <a:defRPr/>
            </a:pPr>
            <a:r>
              <a:rPr lang="en-US" sz="2800" dirty="0"/>
              <a:t>Aug 8</a:t>
            </a:r>
          </a:p>
          <a:p>
            <a:pPr marL="1257300" lvl="2" indent="-457200">
              <a:lnSpc>
                <a:spcPct val="90000"/>
              </a:lnSpc>
              <a:spcBef>
                <a:spcPts val="0"/>
              </a:spcBef>
              <a:spcAft>
                <a:spcPts val="600"/>
              </a:spcAft>
              <a:buFont typeface="Arial" panose="020B0604020202020204" pitchFamily="34" charset="0"/>
              <a:buChar char="•"/>
              <a:defRPr/>
            </a:pPr>
            <a:r>
              <a:rPr lang="en-US" sz="2800" dirty="0"/>
              <a:t>Aug 22</a:t>
            </a:r>
          </a:p>
          <a:p>
            <a:pPr marL="1257300" lvl="2" indent="-457200">
              <a:lnSpc>
                <a:spcPct val="90000"/>
              </a:lnSpc>
              <a:spcBef>
                <a:spcPts val="0"/>
              </a:spcBef>
              <a:spcAft>
                <a:spcPts val="600"/>
              </a:spcAft>
              <a:buFont typeface="Arial" panose="020B0604020202020204" pitchFamily="34" charset="0"/>
              <a:buChar char="•"/>
              <a:defRPr/>
            </a:pPr>
            <a:r>
              <a:rPr lang="en-US" sz="2800" dirty="0"/>
              <a:t>Aug 29</a:t>
            </a:r>
          </a:p>
          <a:p>
            <a:pPr marL="1257300" lvl="2" indent="-457200">
              <a:lnSpc>
                <a:spcPct val="90000"/>
              </a:lnSpc>
              <a:spcBef>
                <a:spcPts val="0"/>
              </a:spcBef>
              <a:spcAft>
                <a:spcPts val="600"/>
              </a:spcAft>
              <a:buFont typeface="Arial" panose="020B0604020202020204" pitchFamily="34" charset="0"/>
              <a:buChar char="•"/>
              <a:defRPr/>
            </a:pPr>
            <a:r>
              <a:rPr lang="en-US" sz="2800" dirty="0"/>
              <a:t>Sept 5</a:t>
            </a:r>
          </a:p>
          <a:p>
            <a:pPr marL="457200" indent="-457200">
              <a:lnSpc>
                <a:spcPct val="90000"/>
              </a:lnSpc>
              <a:spcBef>
                <a:spcPts val="0"/>
              </a:spcBef>
              <a:spcAft>
                <a:spcPts val="600"/>
              </a:spcAft>
              <a:buFont typeface="Arial" panose="020B0604020202020204" pitchFamily="34" charset="0"/>
              <a:buChar char="•"/>
              <a:defRPr/>
            </a:pPr>
            <a:r>
              <a:rPr lang="en-US" sz="2800" dirty="0"/>
              <a:t>Moved:</a:t>
            </a:r>
          </a:p>
          <a:p>
            <a:pPr marL="457200" indent="-457200">
              <a:lnSpc>
                <a:spcPct val="90000"/>
              </a:lnSpc>
              <a:spcBef>
                <a:spcPts val="0"/>
              </a:spcBef>
              <a:spcAft>
                <a:spcPts val="600"/>
              </a:spcAft>
              <a:buFont typeface="Arial" panose="020B0604020202020204" pitchFamily="34" charset="0"/>
              <a:buChar char="•"/>
              <a:defRPr/>
            </a:pPr>
            <a:r>
              <a:rPr lang="en-US" sz="2800" dirty="0"/>
              <a:t>Seconded:</a:t>
            </a:r>
          </a:p>
          <a:p>
            <a:pPr marL="457200" indent="-457200">
              <a:lnSpc>
                <a:spcPct val="90000"/>
              </a:lnSpc>
              <a:spcBef>
                <a:spcPts val="0"/>
              </a:spcBef>
              <a:spcAft>
                <a:spcPts val="600"/>
              </a:spcAft>
              <a:buFont typeface="Arial" panose="020B0604020202020204" pitchFamily="34" charset="0"/>
              <a:buChar char="•"/>
              <a:defRPr/>
            </a:pPr>
            <a:r>
              <a:rPr lang="en-US" sz="2800" dirty="0"/>
              <a:t>Result:</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121975050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a:t>
            </a:r>
          </a:p>
        </p:txBody>
      </p:sp>
      <p:sp>
        <p:nvSpPr>
          <p:cNvPr id="15366" name="Rectangle 3"/>
          <p:cNvSpPr>
            <a:spLocks noGrp="1" noChangeArrowheads="1"/>
          </p:cNvSpPr>
          <p:nvPr>
            <p:ph type="body" idx="1"/>
          </p:nvPr>
        </p:nvSpPr>
        <p:spPr>
          <a:xfrm>
            <a:off x="1905000" y="1295400"/>
            <a:ext cx="8382000" cy="4876800"/>
          </a:xfrm>
        </p:spPr>
        <p:txBody>
          <a:bodyPr/>
          <a:lstStyle/>
          <a:p>
            <a:pPr lvl="1">
              <a:spcBef>
                <a:spcPts val="0"/>
              </a:spcBef>
            </a:pPr>
            <a:endParaRPr lang="en-US" sz="1800" b="1" dirty="0"/>
          </a:p>
          <a:p>
            <a:pPr lvl="1" algn="just">
              <a:spcBef>
                <a:spcPts val="0"/>
              </a:spcBef>
              <a:defRPr/>
            </a:pPr>
            <a:r>
              <a:rPr lang="en-US" altLang="zh-CN" sz="2400" dirty="0">
                <a:latin typeface="Times New Roman"/>
                <a:ea typeface="MS Gothic"/>
              </a:rPr>
              <a:t>PAR approved					</a:t>
            </a:r>
            <a:r>
              <a:rPr lang="en-US" altLang="zh-CN" sz="2400" dirty="0">
                <a:highlight>
                  <a:srgbClr val="00FF00"/>
                </a:highlight>
                <a:latin typeface="Times New Roman"/>
                <a:ea typeface="MS Gothic"/>
              </a:rPr>
              <a:t>Feb 2021</a:t>
            </a:r>
          </a:p>
          <a:p>
            <a:pPr lvl="1" algn="just">
              <a:spcBef>
                <a:spcPts val="0"/>
              </a:spcBef>
              <a:defRPr/>
            </a:pPr>
            <a:r>
              <a:rPr lang="en-US" altLang="zh-CN" sz="2400" dirty="0">
                <a:latin typeface="Times New Roman"/>
                <a:ea typeface="MS Gothic"/>
              </a:rPr>
              <a:t>First TG meeting					</a:t>
            </a:r>
            <a:r>
              <a:rPr lang="en-US" altLang="zh-CN" sz="2400" dirty="0">
                <a:highlight>
                  <a:srgbClr val="00FF00"/>
                </a:highlight>
                <a:latin typeface="Times New Roman"/>
                <a:ea typeface="MS Gothic"/>
              </a:rPr>
              <a:t>Mar 2021</a:t>
            </a:r>
          </a:p>
          <a:p>
            <a:pPr lvl="1" algn="just">
              <a:spcBef>
                <a:spcPts val="0"/>
              </a:spcBef>
              <a:defRPr/>
            </a:pPr>
            <a:r>
              <a:rPr lang="en-US" altLang="zh-CN" sz="2400" dirty="0">
                <a:latin typeface="Times New Roman"/>
                <a:ea typeface="MS Gothic"/>
              </a:rPr>
              <a:t>D0.2 CC							</a:t>
            </a:r>
            <a:r>
              <a:rPr lang="en-US" altLang="zh-CN" sz="2400" dirty="0">
                <a:highlight>
                  <a:srgbClr val="00FF00"/>
                </a:highlight>
                <a:latin typeface="Times New Roman"/>
                <a:ea typeface="MS Gothic"/>
                <a:sym typeface="Wingdings" panose="05000000000000000000" pitchFamily="2" charset="2"/>
              </a:rPr>
              <a:t>May 2022</a:t>
            </a:r>
            <a:endParaRPr lang="en-US" altLang="zh-CN" sz="2400" dirty="0">
              <a:latin typeface="Times New Roman"/>
              <a:ea typeface="MS Gothic"/>
            </a:endParaRPr>
          </a:p>
          <a:p>
            <a:pPr lvl="1" algn="just">
              <a:spcBef>
                <a:spcPts val="0"/>
              </a:spcBef>
              <a:defRPr/>
            </a:pPr>
            <a:r>
              <a:rPr lang="en-US" altLang="zh-CN" sz="2400" dirty="0">
                <a:latin typeface="Times New Roman"/>
                <a:ea typeface="MS Gothic"/>
              </a:rPr>
              <a:t>Initial WG Letter Ballot (D1.0)	</a:t>
            </a:r>
            <a:r>
              <a:rPr lang="en-US" altLang="zh-CN" sz="2400" dirty="0">
                <a:highlight>
                  <a:srgbClr val="00FF00"/>
                </a:highlight>
                <a:latin typeface="Times New Roman"/>
                <a:ea typeface="MS Gothic"/>
              </a:rPr>
              <a:t>May 2023</a:t>
            </a:r>
          </a:p>
          <a:p>
            <a:pPr lvl="1" algn="just">
              <a:spcBef>
                <a:spcPts val="0"/>
              </a:spcBef>
              <a:defRPr/>
            </a:pPr>
            <a:r>
              <a:rPr lang="en-US" altLang="zh-CN" sz="2400" dirty="0">
                <a:latin typeface="Times New Roman"/>
                <a:ea typeface="MS Gothic"/>
              </a:rPr>
              <a:t>Recirculation LB (D2.0)			Nov 2023</a:t>
            </a:r>
          </a:p>
          <a:p>
            <a:pPr lvl="1" algn="just">
              <a:spcBef>
                <a:spcPts val="0"/>
              </a:spcBef>
              <a:defRPr/>
            </a:pPr>
            <a:r>
              <a:rPr lang="en-US" altLang="zh-CN" sz="2400" dirty="0">
                <a:latin typeface="Times New Roman"/>
                <a:ea typeface="MS Gothic"/>
              </a:rPr>
              <a:t>Initial SA Ballot (D3.0)			Mar 2024</a:t>
            </a:r>
          </a:p>
          <a:p>
            <a:pPr lvl="1" algn="just">
              <a:spcBef>
                <a:spcPts val="0"/>
              </a:spcBef>
              <a:defRPr/>
            </a:pPr>
            <a:r>
              <a:rPr lang="en-US" altLang="zh-CN" sz="2400" dirty="0">
                <a:latin typeface="Times New Roman"/>
                <a:ea typeface="MS Gothic"/>
              </a:rPr>
              <a:t>Final 802.11 WG approval		Jul 2024</a:t>
            </a:r>
          </a:p>
          <a:p>
            <a:pPr lvl="1" algn="just">
              <a:spcBef>
                <a:spcPts val="0"/>
              </a:spcBef>
              <a:defRPr/>
            </a:pPr>
            <a:r>
              <a:rPr lang="en-US" altLang="zh-CN" sz="2400" dirty="0">
                <a:latin typeface="Times New Roman"/>
                <a:ea typeface="MS Gothic"/>
              </a:rPr>
              <a:t>802 EC approval					Jul 2024</a:t>
            </a:r>
          </a:p>
          <a:p>
            <a:pPr lvl="1">
              <a:spcBef>
                <a:spcPts val="0"/>
              </a:spcBef>
              <a:defRPr/>
            </a:pPr>
            <a:r>
              <a:rPr lang="en-US" altLang="zh-CN" sz="2400" dirty="0" err="1">
                <a:latin typeface="Times New Roman"/>
                <a:ea typeface="MS Gothic"/>
              </a:rPr>
              <a:t>RevCom</a:t>
            </a:r>
            <a:r>
              <a:rPr lang="en-US" altLang="zh-CN" sz="2400" dirty="0">
                <a:latin typeface="Times New Roman"/>
                <a:ea typeface="MS Gothic"/>
              </a:rPr>
              <a:t> and SASB approval		Sep 2024</a:t>
            </a:r>
          </a:p>
          <a:p>
            <a:pPr>
              <a:spcBef>
                <a:spcPts val="0"/>
              </a:spcBef>
            </a:pPr>
            <a:endParaRPr lang="en-US" dirty="0"/>
          </a:p>
          <a:p>
            <a:pPr marL="457200" lvl="1" indent="0">
              <a:spcBef>
                <a:spcPts val="0"/>
              </a:spcBef>
            </a:pPr>
            <a:endParaRPr lang="en-US" dirty="0"/>
          </a:p>
          <a:p>
            <a:pPr marL="457200" lvl="1" indent="0">
              <a:spcBef>
                <a:spcPts val="0"/>
              </a:spcBef>
            </a:pPr>
            <a:endParaRPr lang="en-US" dirty="0"/>
          </a:p>
          <a:p>
            <a:pPr>
              <a:spcBef>
                <a:spcPts val="0"/>
              </a:spcBef>
            </a:pPr>
            <a:endParaRPr lang="en-US" u="sng" dirty="0"/>
          </a:p>
        </p:txBody>
      </p:sp>
    </p:spTree>
    <p:extLst>
      <p:ext uri="{BB962C8B-B14F-4D97-AF65-F5344CB8AC3E}">
        <p14:creationId xmlns:p14="http://schemas.microsoft.com/office/powerpoint/2010/main" val="36442910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TGbh D1.0 WG Letter Ballot results</a:t>
            </a:r>
          </a:p>
        </p:txBody>
      </p:sp>
      <p:graphicFrame>
        <p:nvGraphicFramePr>
          <p:cNvPr id="4" name="Table 3">
            <a:extLst>
              <a:ext uri="{FF2B5EF4-FFF2-40B4-BE49-F238E27FC236}">
                <a16:creationId xmlns:a16="http://schemas.microsoft.com/office/drawing/2014/main" id="{AB21B499-DD00-06B0-035A-7973C73D077E}"/>
              </a:ext>
            </a:extLst>
          </p:cNvPr>
          <p:cNvGraphicFramePr>
            <a:graphicFrameLocks noGrp="1"/>
          </p:cNvGraphicFramePr>
          <p:nvPr>
            <p:extLst>
              <p:ext uri="{D42A27DB-BD31-4B8C-83A1-F6EECF244321}">
                <p14:modId xmlns:p14="http://schemas.microsoft.com/office/powerpoint/2010/main" val="3008173672"/>
              </p:ext>
            </p:extLst>
          </p:nvPr>
        </p:nvGraphicFramePr>
        <p:xfrm>
          <a:off x="990600" y="1219200"/>
          <a:ext cx="10287000" cy="5222482"/>
        </p:xfrm>
        <a:graphic>
          <a:graphicData uri="http://schemas.openxmlformats.org/drawingml/2006/table">
            <a:tbl>
              <a:tblPr firstRow="1" firstCol="1" bandRow="1"/>
              <a:tblGrid>
                <a:gridCol w="5087286">
                  <a:extLst>
                    <a:ext uri="{9D8B030D-6E8A-4147-A177-3AD203B41FA5}">
                      <a16:colId xmlns:a16="http://schemas.microsoft.com/office/drawing/2014/main" val="1567718637"/>
                    </a:ext>
                  </a:extLst>
                </a:gridCol>
                <a:gridCol w="1911246">
                  <a:extLst>
                    <a:ext uri="{9D8B030D-6E8A-4147-A177-3AD203B41FA5}">
                      <a16:colId xmlns:a16="http://schemas.microsoft.com/office/drawing/2014/main" val="2699401728"/>
                    </a:ext>
                  </a:extLst>
                </a:gridCol>
                <a:gridCol w="1658287">
                  <a:extLst>
                    <a:ext uri="{9D8B030D-6E8A-4147-A177-3AD203B41FA5}">
                      <a16:colId xmlns:a16="http://schemas.microsoft.com/office/drawing/2014/main" val="2248300921"/>
                    </a:ext>
                  </a:extLst>
                </a:gridCol>
                <a:gridCol w="1630181">
                  <a:extLst>
                    <a:ext uri="{9D8B030D-6E8A-4147-A177-3AD203B41FA5}">
                      <a16:colId xmlns:a16="http://schemas.microsoft.com/office/drawing/2014/main" val="2994292620"/>
                    </a:ext>
                  </a:extLst>
                </a:gridCol>
              </a:tblGrid>
              <a:tr h="684864">
                <a:tc>
                  <a:txBody>
                    <a:bodyPr/>
                    <a:lstStyle/>
                    <a:p>
                      <a:pPr marL="0" marR="0" algn="ctr">
                        <a:spcBef>
                          <a:spcPts val="0"/>
                        </a:spcBef>
                        <a:spcAft>
                          <a:spcPts val="0"/>
                        </a:spcAft>
                      </a:pPr>
                      <a:r>
                        <a:rPr lang="en-US" sz="1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P802.11bh Ballot Series</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ctr">
                    <a:lnL>
                      <a:noFill/>
                    </a:lnL>
                    <a:lnR>
                      <a:noFill/>
                    </a:lnR>
                    <a:lnT>
                      <a:noFill/>
                    </a:lnT>
                    <a:lnB>
                      <a:noFill/>
                    </a:lnB>
                  </a:tcPr>
                </a:tc>
                <a:tc>
                  <a:txBody>
                    <a:bodyPr/>
                    <a:lstStyle/>
                    <a:p>
                      <a:pPr marL="0" marR="0" algn="ctr">
                        <a:spcBef>
                          <a:spcPts val="0"/>
                        </a:spcBef>
                        <a:spcAft>
                          <a:spcPts val="0"/>
                        </a:spcAft>
                      </a:pPr>
                      <a:r>
                        <a:rPr lang="en-US" sz="1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LB274</a:t>
                      </a:r>
                      <a:br>
                        <a:rPr lang="en-US" sz="1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br>
                      <a:r>
                        <a:rPr lang="en-US" sz="1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(D1.0)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ctr">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ctr">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ctr">
                    <a:lnL>
                      <a:noFill/>
                    </a:lnL>
                    <a:lnR>
                      <a:noFill/>
                    </a:lnR>
                    <a:lnT>
                      <a:noFill/>
                    </a:lnT>
                    <a:lnB>
                      <a:noFill/>
                    </a:lnB>
                  </a:tcPr>
                </a:tc>
                <a:extLst>
                  <a:ext uri="{0D108BD9-81ED-4DB2-BD59-A6C34878D82A}">
                    <a16:rowId xmlns:a16="http://schemas.microsoft.com/office/drawing/2014/main" val="4184929466"/>
                  </a:ext>
                </a:extLst>
              </a:tr>
              <a:tr h="328164">
                <a:tc>
                  <a:txBody>
                    <a:bodyPr/>
                    <a:lstStyle/>
                    <a:p>
                      <a:pPr marL="0" marR="0">
                        <a:spcBef>
                          <a:spcPts val="0"/>
                        </a:spcBef>
                        <a:spcAft>
                          <a:spcPts val="0"/>
                        </a:spcAft>
                      </a:pPr>
                      <a:r>
                        <a:rPr lang="en-US" sz="1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Approve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pPr marL="0" marR="0" algn="r">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247</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extLst>
                  <a:ext uri="{0D108BD9-81ED-4DB2-BD59-A6C34878D82A}">
                    <a16:rowId xmlns:a16="http://schemas.microsoft.com/office/drawing/2014/main" val="1440671010"/>
                  </a:ext>
                </a:extLst>
              </a:tr>
              <a:tr h="328164">
                <a:tc>
                  <a:txBody>
                    <a:bodyPr/>
                    <a:lstStyle/>
                    <a:p>
                      <a:pPr marL="0" marR="0">
                        <a:spcBef>
                          <a:spcPts val="0"/>
                        </a:spcBef>
                        <a:spcAft>
                          <a:spcPts val="0"/>
                        </a:spcAft>
                      </a:pPr>
                      <a:r>
                        <a:rPr lang="en-US" sz="1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Disapprove</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pPr marL="0" marR="0" algn="r">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22</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extLst>
                  <a:ext uri="{0D108BD9-81ED-4DB2-BD59-A6C34878D82A}">
                    <a16:rowId xmlns:a16="http://schemas.microsoft.com/office/drawing/2014/main" val="443734011"/>
                  </a:ext>
                </a:extLst>
              </a:tr>
              <a:tr h="273945">
                <a:tc>
                  <a:txBody>
                    <a:bodyPr/>
                    <a:lstStyle/>
                    <a:p>
                      <a:pPr marL="0" marR="0">
                        <a:spcBef>
                          <a:spcPts val="0"/>
                        </a:spcBef>
                        <a:spcAft>
                          <a:spcPts val="0"/>
                        </a:spcAft>
                      </a:pPr>
                      <a:r>
                        <a:rPr lang="en-US" sz="1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Abstain - Lack of expertise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pPr marL="0" marR="0" algn="r">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52</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extLst>
                  <a:ext uri="{0D108BD9-81ED-4DB2-BD59-A6C34878D82A}">
                    <a16:rowId xmlns:a16="http://schemas.microsoft.com/office/drawing/2014/main" val="3478145059"/>
                  </a:ext>
                </a:extLst>
              </a:tr>
              <a:tr h="516501">
                <a:tc>
                  <a:txBody>
                    <a:bodyPr/>
                    <a:lstStyle/>
                    <a:p>
                      <a:pPr marL="0" marR="0">
                        <a:spcBef>
                          <a:spcPts val="0"/>
                        </a:spcBef>
                        <a:spcAft>
                          <a:spcPts val="0"/>
                        </a:spcAft>
                      </a:pPr>
                      <a:r>
                        <a:rPr lang="en-US" sz="1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Invalid</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pPr marL="0" marR="0" algn="r">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pPr marL="0" marR="0">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Invalid - disapprove w/o comment</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extLst>
                  <a:ext uri="{0D108BD9-81ED-4DB2-BD59-A6C34878D82A}">
                    <a16:rowId xmlns:a16="http://schemas.microsoft.com/office/drawing/2014/main" val="790135557"/>
                  </a:ext>
                </a:extLst>
              </a:tr>
              <a:tr h="342432">
                <a:tc>
                  <a:txBody>
                    <a:bodyPr/>
                    <a:lstStyle/>
                    <a:p>
                      <a:pPr marL="0" marR="0">
                        <a:spcBef>
                          <a:spcPts val="0"/>
                        </a:spcBef>
                        <a:spcAft>
                          <a:spcPts val="0"/>
                        </a:spcAft>
                      </a:pPr>
                      <a:r>
                        <a:rPr lang="en-US" sz="1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Abstain - Lack of time</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pPr marL="0" marR="0" algn="r">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5</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pPr marL="0" marR="0">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Invalid abstain</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extLst>
                  <a:ext uri="{0D108BD9-81ED-4DB2-BD59-A6C34878D82A}">
                    <a16:rowId xmlns:a16="http://schemas.microsoft.com/office/drawing/2014/main" val="1810488332"/>
                  </a:ext>
                </a:extLst>
              </a:tr>
              <a:tr h="313895">
                <a:tc>
                  <a:txBody>
                    <a:bodyPr/>
                    <a:lstStyle/>
                    <a:p>
                      <a:pPr marL="0" marR="0">
                        <a:spcBef>
                          <a:spcPts val="0"/>
                        </a:spcBef>
                        <a:spcAft>
                          <a:spcPts val="0"/>
                        </a:spcAft>
                      </a:pPr>
                      <a:r>
                        <a:rPr lang="en-US" sz="1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Abstain - Other</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pPr marL="0" marR="0" algn="r">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3</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pPr marL="0" marR="0">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Invalid abstain</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extLst>
                  <a:ext uri="{0D108BD9-81ED-4DB2-BD59-A6C34878D82A}">
                    <a16:rowId xmlns:a16="http://schemas.microsoft.com/office/drawing/2014/main" val="2981532699"/>
                  </a:ext>
                </a:extLst>
              </a:tr>
              <a:tr h="313895">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extLst>
                  <a:ext uri="{0D108BD9-81ED-4DB2-BD59-A6C34878D82A}">
                    <a16:rowId xmlns:a16="http://schemas.microsoft.com/office/drawing/2014/main" val="3800136876"/>
                  </a:ext>
                </a:extLst>
              </a:tr>
              <a:tr h="273945">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extLst>
                  <a:ext uri="{0D108BD9-81ED-4DB2-BD59-A6C34878D82A}">
                    <a16:rowId xmlns:a16="http://schemas.microsoft.com/office/drawing/2014/main" val="1436951010"/>
                  </a:ext>
                </a:extLst>
              </a:tr>
              <a:tr h="285360">
                <a:tc>
                  <a:txBody>
                    <a:bodyPr/>
                    <a:lstStyle/>
                    <a:p>
                      <a:pPr marL="0" marR="0">
                        <a:spcBef>
                          <a:spcPts val="0"/>
                        </a:spcBef>
                        <a:spcAft>
                          <a:spcPts val="0"/>
                        </a:spcAft>
                      </a:pPr>
                      <a:r>
                        <a:rPr lang="en-US" sz="1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Approval percentage (&gt;75%)</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pPr marL="0" marR="0" algn="r">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91.82%</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solidFill>
                      <a:srgbClr val="A9D08E"/>
                    </a:solidFill>
                  </a:tcPr>
                </a:tc>
                <a:tc>
                  <a:txBody>
                    <a:bodyPr/>
                    <a:lstStyle/>
                    <a:p>
                      <a:pPr marL="0" marR="0">
                        <a:spcBef>
                          <a:spcPts val="0"/>
                        </a:spcBef>
                        <a:spcAft>
                          <a:spcPts val="0"/>
                        </a:spcAft>
                      </a:pPr>
                      <a:r>
                        <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solidFill>
                      <a:srgbClr val="A9D08E"/>
                    </a:solidFill>
                  </a:tcPr>
                </a:tc>
                <a:tc>
                  <a:txBody>
                    <a:bodyPr/>
                    <a:lstStyle/>
                    <a:p>
                      <a:pPr marL="0" marR="0">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solidFill>
                      <a:srgbClr val="A9D08E"/>
                    </a:solidFill>
                  </a:tcPr>
                </a:tc>
                <a:extLst>
                  <a:ext uri="{0D108BD9-81ED-4DB2-BD59-A6C34878D82A}">
                    <a16:rowId xmlns:a16="http://schemas.microsoft.com/office/drawing/2014/main" val="208568736"/>
                  </a:ext>
                </a:extLst>
              </a:tr>
              <a:tr h="285360">
                <a:tc>
                  <a:txBody>
                    <a:bodyPr/>
                    <a:lstStyle/>
                    <a:p>
                      <a:pPr marL="0" marR="0">
                        <a:spcBef>
                          <a:spcPts val="0"/>
                        </a:spcBef>
                        <a:spcAft>
                          <a:spcPts val="0"/>
                        </a:spcAft>
                      </a:pPr>
                      <a:r>
                        <a:rPr lang="en-US" sz="1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Disapproval percentage</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pPr marL="0" marR="0" algn="r">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8.18%</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extLst>
                  <a:ext uri="{0D108BD9-81ED-4DB2-BD59-A6C34878D82A}">
                    <a16:rowId xmlns:a16="http://schemas.microsoft.com/office/drawing/2014/main" val="3416067291"/>
                  </a:ext>
                </a:extLst>
              </a:tr>
              <a:tr h="299628">
                <a:tc>
                  <a:txBody>
                    <a:bodyPr/>
                    <a:lstStyle/>
                    <a:p>
                      <a:pPr marL="0" marR="0">
                        <a:spcBef>
                          <a:spcPts val="0"/>
                        </a:spcBef>
                        <a:spcAft>
                          <a:spcPts val="0"/>
                        </a:spcAft>
                      </a:pPr>
                      <a:r>
                        <a:rPr lang="en-US" sz="1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Abstain percentage (&lt;30%)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pPr marL="0" marR="0" algn="r">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9.87%</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solidFill>
                      <a:srgbClr val="E2EFDA"/>
                    </a:solidFill>
                  </a:tcPr>
                </a:tc>
                <a:tc>
                  <a:txBody>
                    <a:bodyPr/>
                    <a:lstStyle/>
                    <a:p>
                      <a:pPr marL="0" marR="0">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solidFill>
                      <a:srgbClr val="E2EFDA"/>
                    </a:solidFill>
                  </a:tcPr>
                </a:tc>
                <a:tc>
                  <a:txBody>
                    <a:bodyPr/>
                    <a:lstStyle/>
                    <a:p>
                      <a:pPr marL="0" marR="0">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solidFill>
                      <a:srgbClr val="E2EFDA"/>
                    </a:solidFill>
                  </a:tcPr>
                </a:tc>
                <a:extLst>
                  <a:ext uri="{0D108BD9-81ED-4DB2-BD59-A6C34878D82A}">
                    <a16:rowId xmlns:a16="http://schemas.microsoft.com/office/drawing/2014/main" val="1986261673"/>
                  </a:ext>
                </a:extLst>
              </a:tr>
              <a:tr h="273945">
                <a:tc>
                  <a:txBody>
                    <a:bodyPr/>
                    <a:lstStyle/>
                    <a:p>
                      <a:pPr marL="0" marR="0">
                        <a:spcBef>
                          <a:spcPts val="0"/>
                        </a:spcBef>
                        <a:spcAft>
                          <a:spcPts val="0"/>
                        </a:spcAft>
                      </a:pPr>
                      <a:r>
                        <a:rPr lang="en-US" sz="1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Pool = Voters - Ex-officio</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pPr marL="0" marR="0" algn="r">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527</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extLst>
                  <a:ext uri="{0D108BD9-81ED-4DB2-BD59-A6C34878D82A}">
                    <a16:rowId xmlns:a16="http://schemas.microsoft.com/office/drawing/2014/main" val="4225604002"/>
                  </a:ext>
                </a:extLst>
              </a:tr>
              <a:tr h="356700">
                <a:tc>
                  <a:txBody>
                    <a:bodyPr/>
                    <a:lstStyle/>
                    <a:p>
                      <a:pPr marL="0" marR="0">
                        <a:spcBef>
                          <a:spcPts val="0"/>
                        </a:spcBef>
                        <a:spcAft>
                          <a:spcPts val="0"/>
                        </a:spcAft>
                      </a:pPr>
                      <a:r>
                        <a:rPr lang="en-US" sz="1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Return rate (&gt;50%)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pPr marL="0" marR="0" algn="r">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62.43%</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solidFill>
                      <a:srgbClr val="E2EFDA"/>
                    </a:solidFill>
                  </a:tcPr>
                </a:tc>
                <a:tc>
                  <a:txBody>
                    <a:bodyPr/>
                    <a:lstStyle/>
                    <a:p>
                      <a:pPr marL="0" marR="0">
                        <a:spcBef>
                          <a:spcPts val="0"/>
                        </a:spcBef>
                        <a:spcAft>
                          <a:spcPts val="0"/>
                        </a:spcAft>
                      </a:pPr>
                      <a:r>
                        <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solidFill>
                      <a:srgbClr val="E2EFDA"/>
                    </a:solidFill>
                  </a:tcPr>
                </a:tc>
                <a:tc>
                  <a:txBody>
                    <a:bodyPr/>
                    <a:lstStyle/>
                    <a:p>
                      <a:pPr marL="0" marR="0">
                        <a:spcBef>
                          <a:spcPts val="0"/>
                        </a:spcBef>
                        <a:spcAft>
                          <a:spcPts val="0"/>
                        </a:spcAft>
                      </a:pPr>
                      <a:r>
                        <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solidFill>
                      <a:srgbClr val="E2EFDA"/>
                    </a:solidFill>
                  </a:tcPr>
                </a:tc>
                <a:extLst>
                  <a:ext uri="{0D108BD9-81ED-4DB2-BD59-A6C34878D82A}">
                    <a16:rowId xmlns:a16="http://schemas.microsoft.com/office/drawing/2014/main" val="2778985695"/>
                  </a:ext>
                </a:extLst>
              </a:tr>
            </a:tbl>
          </a:graphicData>
        </a:graphic>
      </p:graphicFrame>
      <p:sp>
        <p:nvSpPr>
          <p:cNvPr id="5" name="Rectangle 2">
            <a:extLst>
              <a:ext uri="{FF2B5EF4-FFF2-40B4-BE49-F238E27FC236}">
                <a16:creationId xmlns:a16="http://schemas.microsoft.com/office/drawing/2014/main" id="{7ABF6EE4-4612-8EFA-1D2B-16E5583D0DDB}"/>
              </a:ext>
            </a:extLst>
          </p:cNvPr>
          <p:cNvSpPr>
            <a:spLocks noChangeArrowheads="1"/>
          </p:cNvSpPr>
          <p:nvPr/>
        </p:nvSpPr>
        <p:spPr bwMode="auto">
          <a:xfrm>
            <a:off x="3770313" y="2116138"/>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9114153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TGbh, September 2023 Interim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2"/>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12 Sept 2023, 13:30-15:30 ET</a:t>
            </a:r>
            <a:endParaRPr lang="en-GB" dirty="0"/>
          </a:p>
        </p:txBody>
      </p:sp>
      <p:sp>
        <p:nvSpPr>
          <p:cNvPr id="4098" name="Rectangle 2"/>
          <p:cNvSpPr>
            <a:spLocks noGrp="1" noChangeArrowheads="1"/>
          </p:cNvSpPr>
          <p:nvPr>
            <p:ph idx="1"/>
          </p:nvPr>
        </p:nvSpPr>
        <p:spPr>
          <a:xfrm>
            <a:off x="685800" y="1295400"/>
            <a:ext cx="11049000" cy="51800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2000" dirty="0"/>
              <a:t>September Interim meetings: Monday, 13:30-15:30; Tuesday, 13:30-15:30; Wednesday 10:30-</a:t>
            </a:r>
            <a:r>
              <a:rPr lang="en-US" altLang="en-US" dirty="0"/>
              <a:t>12:30; Thursday 8:00-10:00</a:t>
            </a:r>
          </a:p>
          <a:p>
            <a:pPr marL="857250" lvl="1" indent="-457200">
              <a:lnSpc>
                <a:spcPct val="70000"/>
              </a:lnSpc>
              <a:spcBef>
                <a:spcPts val="300"/>
              </a:spcBef>
              <a:spcAft>
                <a:spcPts val="600"/>
              </a:spcAft>
              <a:buFont typeface="Arial" panose="020B0604020202020204" pitchFamily="34" charset="0"/>
              <a:buChar char="•"/>
              <a:defRPr/>
            </a:pPr>
            <a:r>
              <a:rPr lang="en-US" dirty="0"/>
              <a:t>Motions record:</a:t>
            </a:r>
            <a:r>
              <a:rPr lang="en-US" b="0" dirty="0"/>
              <a:t> </a:t>
            </a:r>
            <a:r>
              <a:rPr lang="en-US" b="0" dirty="0">
                <a:hlinkClick r:id="rId3"/>
              </a:rPr>
              <a:t>11-22/0651r21</a:t>
            </a:r>
            <a:endParaRPr lang="en-US" b="0" dirty="0"/>
          </a:p>
          <a:p>
            <a:pPr marL="457200" indent="-457200">
              <a:lnSpc>
                <a:spcPct val="70000"/>
              </a:lnSpc>
              <a:spcBef>
                <a:spcPts val="300"/>
              </a:spcBef>
              <a:spcAft>
                <a:spcPts val="600"/>
              </a:spcAft>
              <a:buFont typeface="Arial" panose="020B0604020202020204" pitchFamily="34" charset="0"/>
              <a:buChar char="•"/>
              <a:defRPr/>
            </a:pPr>
            <a:r>
              <a:rPr lang="en-US" sz="2800" dirty="0"/>
              <a:t>Discussion on response to WBA liaisons: </a:t>
            </a:r>
          </a:p>
          <a:p>
            <a:pPr marL="857250" lvl="1" indent="-457200">
              <a:lnSpc>
                <a:spcPct val="70000"/>
              </a:lnSpc>
              <a:spcBef>
                <a:spcPts val="300"/>
              </a:spcBef>
              <a:spcAft>
                <a:spcPts val="600"/>
              </a:spcAft>
              <a:buFont typeface="Arial" panose="020B0604020202020204" pitchFamily="34" charset="0"/>
              <a:buChar char="•"/>
              <a:defRPr/>
            </a:pPr>
            <a:r>
              <a:rPr lang="en-US" b="0" u="sng" dirty="0">
                <a:hlinkClick r:id="rId4"/>
              </a:rPr>
              <a:t>11-21/0703r0</a:t>
            </a:r>
            <a:r>
              <a:rPr lang="en-US" b="0" dirty="0"/>
              <a:t>, </a:t>
            </a:r>
            <a:r>
              <a:rPr lang="en-US" b="0" dirty="0">
                <a:hlinkClick r:id="rId5"/>
              </a:rPr>
              <a:t>11-21/1141r0</a:t>
            </a:r>
            <a:r>
              <a:rPr lang="en-US" b="0" dirty="0"/>
              <a:t>, </a:t>
            </a:r>
            <a:r>
              <a:rPr lang="en-US" b="0" dirty="0">
                <a:hlinkClick r:id="rId6"/>
              </a:rPr>
              <a:t>11-22/0668r0</a:t>
            </a:r>
            <a:r>
              <a:rPr lang="en-US" b="0" dirty="0"/>
              <a:t>, </a:t>
            </a:r>
            <a:r>
              <a:rPr lang="en-US" b="0" dirty="0">
                <a:hlinkClick r:id="rId7"/>
              </a:rPr>
              <a:t>11-22/0653r0</a:t>
            </a:r>
            <a:r>
              <a:rPr lang="en-US" b="0" dirty="0"/>
              <a:t> </a:t>
            </a:r>
          </a:p>
          <a:p>
            <a:pPr marL="857250" lvl="1" indent="-457200">
              <a:lnSpc>
                <a:spcPct val="70000"/>
              </a:lnSpc>
              <a:spcBef>
                <a:spcPts val="300"/>
              </a:spcBef>
              <a:spcAft>
                <a:spcPts val="600"/>
              </a:spcAft>
              <a:buFont typeface="Arial" panose="020B0604020202020204" pitchFamily="34" charset="0"/>
              <a:buChar char="•"/>
              <a:defRPr/>
            </a:pPr>
            <a:r>
              <a:rPr lang="en-US" dirty="0">
                <a:hlinkClick r:id="rId8"/>
              </a:rPr>
              <a:t>11-23/0888r0</a:t>
            </a:r>
            <a:r>
              <a:rPr lang="en-US" b="0" dirty="0"/>
              <a:t> Stephen Orr</a:t>
            </a:r>
            <a:endParaRPr lang="en-US" dirty="0"/>
          </a:p>
          <a:p>
            <a:pPr marL="457200" indent="-457200">
              <a:lnSpc>
                <a:spcPct val="70000"/>
              </a:lnSpc>
              <a:spcBef>
                <a:spcPts val="300"/>
              </a:spcBef>
              <a:spcAft>
                <a:spcPts val="600"/>
              </a:spcAft>
              <a:buFont typeface="Arial" panose="020B0604020202020204" pitchFamily="34" charset="0"/>
              <a:buChar char="•"/>
              <a:defRPr/>
            </a:pPr>
            <a:r>
              <a:rPr lang="en-US" sz="2800" dirty="0"/>
              <a:t>Comment Resolution</a:t>
            </a:r>
            <a:endParaRPr lang="en-US" sz="2000" dirty="0"/>
          </a:p>
          <a:p>
            <a:pPr marL="457200" indent="-457200">
              <a:lnSpc>
                <a:spcPct val="70000"/>
              </a:lnSpc>
              <a:spcBef>
                <a:spcPts val="300"/>
              </a:spcBef>
              <a:spcAft>
                <a:spcPts val="600"/>
              </a:spcAft>
              <a:buFont typeface="Arial" panose="020B0604020202020204" pitchFamily="34" charset="0"/>
              <a:buChar char="•"/>
              <a:defRPr/>
            </a:pPr>
            <a:endParaRPr lang="en-US" dirty="0"/>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20</a:t>
            </a:fld>
            <a:endParaRPr lang="en-GB" dirty="0"/>
          </a:p>
        </p:txBody>
      </p:sp>
    </p:spTree>
    <p:extLst>
      <p:ext uri="{BB962C8B-B14F-4D97-AF65-F5344CB8AC3E}">
        <p14:creationId xmlns:p14="http://schemas.microsoft.com/office/powerpoint/2010/main" val="123699926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2"/>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13 Sept 2023, 10:30-12:30 ET</a:t>
            </a:r>
            <a:endParaRPr lang="en-GB" dirty="0"/>
          </a:p>
        </p:txBody>
      </p:sp>
      <p:sp>
        <p:nvSpPr>
          <p:cNvPr id="4098" name="Rectangle 2"/>
          <p:cNvSpPr>
            <a:spLocks noGrp="1" noChangeArrowheads="1"/>
          </p:cNvSpPr>
          <p:nvPr>
            <p:ph idx="1"/>
          </p:nvPr>
        </p:nvSpPr>
        <p:spPr>
          <a:xfrm>
            <a:off x="685800" y="1295400"/>
            <a:ext cx="11049000" cy="51800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2000" dirty="0"/>
              <a:t>September Interim meetings: Monday, 13:30-15:30; Tuesday, 13:30-15:30; Wednesday 10:30-</a:t>
            </a:r>
            <a:r>
              <a:rPr lang="en-US" altLang="en-US" dirty="0"/>
              <a:t>12:30; Thursday 8:00-10:00</a:t>
            </a:r>
          </a:p>
          <a:p>
            <a:pPr marL="857250" lvl="1" indent="-457200">
              <a:lnSpc>
                <a:spcPct val="70000"/>
              </a:lnSpc>
              <a:spcBef>
                <a:spcPts val="300"/>
              </a:spcBef>
              <a:spcAft>
                <a:spcPts val="600"/>
              </a:spcAft>
              <a:buFont typeface="Arial" panose="020B0604020202020204" pitchFamily="34" charset="0"/>
              <a:buChar char="•"/>
              <a:defRPr/>
            </a:pPr>
            <a:r>
              <a:rPr lang="en-US" dirty="0"/>
              <a:t>Motions record:</a:t>
            </a:r>
            <a:r>
              <a:rPr lang="en-US" b="0" dirty="0"/>
              <a:t> </a:t>
            </a:r>
            <a:r>
              <a:rPr lang="en-US" b="0" dirty="0">
                <a:hlinkClick r:id="rId3"/>
              </a:rPr>
              <a:t>11-22/0651r21</a:t>
            </a:r>
            <a:endParaRPr lang="en-US" b="0" dirty="0"/>
          </a:p>
          <a:p>
            <a:pPr marL="457200" indent="-457200">
              <a:lnSpc>
                <a:spcPct val="70000"/>
              </a:lnSpc>
              <a:spcBef>
                <a:spcPts val="300"/>
              </a:spcBef>
              <a:spcAft>
                <a:spcPts val="600"/>
              </a:spcAft>
              <a:buFont typeface="Arial" panose="020B0604020202020204" pitchFamily="34" charset="0"/>
              <a:buChar char="•"/>
              <a:defRPr/>
            </a:pPr>
            <a:r>
              <a:rPr lang="en-US" sz="2800" dirty="0"/>
              <a:t>Discussion on response to WBA liaisons: </a:t>
            </a:r>
          </a:p>
          <a:p>
            <a:pPr marL="857250" lvl="1" indent="-457200">
              <a:lnSpc>
                <a:spcPct val="70000"/>
              </a:lnSpc>
              <a:spcBef>
                <a:spcPts val="300"/>
              </a:spcBef>
              <a:spcAft>
                <a:spcPts val="600"/>
              </a:spcAft>
              <a:buFont typeface="Arial" panose="020B0604020202020204" pitchFamily="34" charset="0"/>
              <a:buChar char="•"/>
              <a:defRPr/>
            </a:pPr>
            <a:r>
              <a:rPr lang="en-US" b="0" u="sng" dirty="0">
                <a:hlinkClick r:id="rId4"/>
              </a:rPr>
              <a:t>11-21/0703r0</a:t>
            </a:r>
            <a:r>
              <a:rPr lang="en-US" b="0" dirty="0"/>
              <a:t>, </a:t>
            </a:r>
            <a:r>
              <a:rPr lang="en-US" b="0" dirty="0">
                <a:hlinkClick r:id="rId5"/>
              </a:rPr>
              <a:t>11-21/1141r0</a:t>
            </a:r>
            <a:r>
              <a:rPr lang="en-US" b="0" dirty="0"/>
              <a:t>, </a:t>
            </a:r>
            <a:r>
              <a:rPr lang="en-US" b="0" dirty="0">
                <a:hlinkClick r:id="rId6"/>
              </a:rPr>
              <a:t>11-22/0668r0</a:t>
            </a:r>
            <a:r>
              <a:rPr lang="en-US" b="0" dirty="0"/>
              <a:t>, </a:t>
            </a:r>
            <a:r>
              <a:rPr lang="en-US" b="0" dirty="0">
                <a:hlinkClick r:id="rId7"/>
              </a:rPr>
              <a:t>11-22/0653r0</a:t>
            </a:r>
            <a:r>
              <a:rPr lang="en-US" b="0" dirty="0"/>
              <a:t> </a:t>
            </a:r>
          </a:p>
          <a:p>
            <a:pPr marL="857250" lvl="1" indent="-457200">
              <a:lnSpc>
                <a:spcPct val="70000"/>
              </a:lnSpc>
              <a:spcBef>
                <a:spcPts val="300"/>
              </a:spcBef>
              <a:spcAft>
                <a:spcPts val="600"/>
              </a:spcAft>
              <a:buFont typeface="Arial" panose="020B0604020202020204" pitchFamily="34" charset="0"/>
              <a:buChar char="•"/>
              <a:defRPr/>
            </a:pPr>
            <a:r>
              <a:rPr lang="en-US" dirty="0">
                <a:hlinkClick r:id="rId8"/>
              </a:rPr>
              <a:t>11-23/0888r0</a:t>
            </a:r>
            <a:r>
              <a:rPr lang="en-US" b="0" dirty="0"/>
              <a:t> Stephen Orr</a:t>
            </a:r>
            <a:endParaRPr lang="en-US" dirty="0"/>
          </a:p>
          <a:p>
            <a:pPr marL="457200" indent="-457200">
              <a:lnSpc>
                <a:spcPct val="70000"/>
              </a:lnSpc>
              <a:spcBef>
                <a:spcPts val="300"/>
              </a:spcBef>
              <a:spcAft>
                <a:spcPts val="600"/>
              </a:spcAft>
              <a:buFont typeface="Arial" panose="020B0604020202020204" pitchFamily="34" charset="0"/>
              <a:buChar char="•"/>
              <a:defRPr/>
            </a:pPr>
            <a:r>
              <a:rPr lang="en-US" sz="2800" dirty="0"/>
              <a:t>Comment Resolution</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21</a:t>
            </a:fld>
            <a:endParaRPr lang="en-GB" dirty="0"/>
          </a:p>
        </p:txBody>
      </p:sp>
    </p:spTree>
    <p:extLst>
      <p:ext uri="{BB962C8B-B14F-4D97-AF65-F5344CB8AC3E}">
        <p14:creationId xmlns:p14="http://schemas.microsoft.com/office/powerpoint/2010/main" val="49644592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380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14 Sept 2023, 8:00-10:00 ET</a:t>
            </a:r>
            <a:endParaRPr lang="en-GB" dirty="0"/>
          </a:p>
        </p:txBody>
      </p:sp>
      <p:sp>
        <p:nvSpPr>
          <p:cNvPr id="4098" name="Rectangle 2"/>
          <p:cNvSpPr>
            <a:spLocks noGrp="1" noChangeArrowheads="1"/>
          </p:cNvSpPr>
          <p:nvPr>
            <p:ph idx="1"/>
          </p:nvPr>
        </p:nvSpPr>
        <p:spPr>
          <a:xfrm>
            <a:off x="685800" y="1295400"/>
            <a:ext cx="10820399" cy="5562600"/>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dirty="0"/>
              <a:t>September Interim meetings: Monday, 13:30-15:30; Tuesday, 13:30-15:30; Wednesday 10:30-12:30; Thursday 8:00-10:00</a:t>
            </a:r>
          </a:p>
          <a:p>
            <a:pPr marL="857250" lvl="1" indent="-457200">
              <a:lnSpc>
                <a:spcPct val="70000"/>
              </a:lnSpc>
              <a:spcBef>
                <a:spcPts val="300"/>
              </a:spcBef>
              <a:spcAft>
                <a:spcPts val="600"/>
              </a:spcAft>
              <a:buFont typeface="Arial" panose="020B0604020202020204" pitchFamily="34" charset="0"/>
              <a:buChar char="•"/>
              <a:defRPr/>
            </a:pPr>
            <a:r>
              <a:rPr lang="en-US" dirty="0"/>
              <a:t>Motions record:</a:t>
            </a:r>
            <a:r>
              <a:rPr lang="en-US" b="0" dirty="0"/>
              <a:t> </a:t>
            </a:r>
            <a:r>
              <a:rPr lang="en-US" b="0" dirty="0">
                <a:hlinkClick r:id="rId3"/>
              </a:rPr>
              <a:t>11-22/0651r21</a:t>
            </a:r>
            <a:endParaRPr lang="en-US" b="0" dirty="0"/>
          </a:p>
          <a:p>
            <a:pPr marL="457200" indent="-457200">
              <a:lnSpc>
                <a:spcPct val="70000"/>
              </a:lnSpc>
              <a:spcBef>
                <a:spcPts val="300"/>
              </a:spcBef>
              <a:spcAft>
                <a:spcPts val="600"/>
              </a:spcAft>
              <a:buFont typeface="Arial" panose="020B0604020202020204" pitchFamily="34" charset="0"/>
              <a:buChar char="•"/>
              <a:defRPr/>
            </a:pPr>
            <a:r>
              <a:rPr lang="en-US" sz="2800" dirty="0"/>
              <a:t>Teleconference and November planning </a:t>
            </a:r>
            <a:r>
              <a:rPr lang="en-US" sz="2800" b="0" dirty="0"/>
              <a:t>(next slides)</a:t>
            </a:r>
          </a:p>
          <a:p>
            <a:pPr marL="457200" indent="-457200">
              <a:lnSpc>
                <a:spcPct val="70000"/>
              </a:lnSpc>
              <a:spcBef>
                <a:spcPts val="300"/>
              </a:spcBef>
              <a:spcAft>
                <a:spcPts val="600"/>
              </a:spcAft>
              <a:buFont typeface="Arial" panose="020B0604020202020204" pitchFamily="34" charset="0"/>
              <a:buChar char="•"/>
              <a:defRPr/>
            </a:pPr>
            <a:r>
              <a:rPr lang="en-US" sz="2800" dirty="0"/>
              <a:t>Motion on completed resolutions </a:t>
            </a:r>
            <a:r>
              <a:rPr lang="en-US" sz="2800" b="0" dirty="0"/>
              <a:t>(</a:t>
            </a:r>
            <a:r>
              <a:rPr lang="en-US" sz="2800" b="0" dirty="0">
                <a:hlinkClick r:id="rId4"/>
              </a:rPr>
              <a:t>11-22/0651r</a:t>
            </a:r>
            <a:r>
              <a:rPr lang="en-US" sz="2800" b="0" dirty="0"/>
              <a:t>xx, Motion #??)</a:t>
            </a:r>
          </a:p>
          <a:p>
            <a:pPr marL="457200" indent="-457200">
              <a:lnSpc>
                <a:spcPct val="70000"/>
              </a:lnSpc>
              <a:spcBef>
                <a:spcPts val="300"/>
              </a:spcBef>
              <a:spcAft>
                <a:spcPts val="0"/>
              </a:spcAft>
              <a:buFont typeface="Arial" panose="020B0604020202020204" pitchFamily="34" charset="0"/>
              <a:buChar char="•"/>
              <a:defRPr/>
            </a:pPr>
            <a:r>
              <a:rPr lang="en-US" sz="2800" dirty="0"/>
              <a:t>Discussion on response to WBA liaisons: </a:t>
            </a:r>
          </a:p>
          <a:p>
            <a:pPr marL="857250" lvl="1" indent="-457200">
              <a:lnSpc>
                <a:spcPct val="70000"/>
              </a:lnSpc>
              <a:spcBef>
                <a:spcPts val="300"/>
              </a:spcBef>
              <a:spcAft>
                <a:spcPts val="600"/>
              </a:spcAft>
              <a:buFont typeface="Arial" panose="020B0604020202020204" pitchFamily="34" charset="0"/>
              <a:buChar char="•"/>
              <a:defRPr/>
            </a:pPr>
            <a:r>
              <a:rPr lang="en-US" sz="2400" b="0" u="sng" dirty="0">
                <a:hlinkClick r:id="rId5"/>
              </a:rPr>
              <a:t>11-21/0703r0</a:t>
            </a:r>
            <a:r>
              <a:rPr lang="en-US" sz="2400" b="0" dirty="0"/>
              <a:t>, </a:t>
            </a:r>
            <a:r>
              <a:rPr lang="en-US" sz="2400" b="0" dirty="0">
                <a:hlinkClick r:id="rId6"/>
              </a:rPr>
              <a:t>11-21/1141r0</a:t>
            </a:r>
            <a:r>
              <a:rPr lang="en-US" sz="2400" b="0" dirty="0"/>
              <a:t>, </a:t>
            </a:r>
            <a:r>
              <a:rPr lang="en-US" sz="2400" b="0" dirty="0">
                <a:hlinkClick r:id="rId7"/>
              </a:rPr>
              <a:t>11-22/0668r0</a:t>
            </a:r>
            <a:r>
              <a:rPr lang="en-US" sz="2400" b="0" dirty="0"/>
              <a:t>, </a:t>
            </a:r>
            <a:r>
              <a:rPr lang="en-US" sz="2400" b="0" dirty="0">
                <a:hlinkClick r:id="rId8"/>
              </a:rPr>
              <a:t>11-22/0653r0</a:t>
            </a:r>
            <a:r>
              <a:rPr lang="en-US" sz="2400" b="0" dirty="0"/>
              <a:t> </a:t>
            </a:r>
          </a:p>
          <a:p>
            <a:pPr marL="857250" lvl="1" indent="-457200">
              <a:lnSpc>
                <a:spcPct val="70000"/>
              </a:lnSpc>
              <a:spcBef>
                <a:spcPts val="300"/>
              </a:spcBef>
              <a:spcAft>
                <a:spcPts val="600"/>
              </a:spcAft>
              <a:buFont typeface="Arial" panose="020B0604020202020204" pitchFamily="34" charset="0"/>
              <a:buChar char="•"/>
              <a:defRPr/>
            </a:pPr>
            <a:r>
              <a:rPr lang="en-US" sz="2400" dirty="0">
                <a:hlinkClick r:id="rId9"/>
              </a:rPr>
              <a:t>11-23/0888r0</a:t>
            </a:r>
            <a:r>
              <a:rPr lang="en-US" sz="2400" b="0" dirty="0"/>
              <a:t> Stephen Orr</a:t>
            </a:r>
            <a:endParaRPr lang="en-US" sz="2400" dirty="0"/>
          </a:p>
          <a:p>
            <a:pPr marL="457200" indent="-457200">
              <a:lnSpc>
                <a:spcPct val="70000"/>
              </a:lnSpc>
              <a:spcBef>
                <a:spcPts val="300"/>
              </a:spcBef>
              <a:spcAft>
                <a:spcPts val="0"/>
              </a:spcAft>
              <a:buFont typeface="Arial" panose="020B0604020202020204" pitchFamily="34" charset="0"/>
              <a:buChar char="•"/>
              <a:defRPr/>
            </a:pPr>
            <a:r>
              <a:rPr lang="en-US" sz="2800" dirty="0"/>
              <a:t>Comment Resolution</a:t>
            </a:r>
            <a:endParaRPr 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22</a:t>
            </a:fld>
            <a:endParaRPr lang="en-GB"/>
          </a:p>
        </p:txBody>
      </p:sp>
    </p:spTree>
    <p:extLst>
      <p:ext uri="{BB962C8B-B14F-4D97-AF65-F5344CB8AC3E}">
        <p14:creationId xmlns:p14="http://schemas.microsoft.com/office/powerpoint/2010/main" val="394316341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2"/>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Comment topics list</a:t>
            </a:r>
            <a:endParaRPr lang="en-GB" dirty="0"/>
          </a:p>
        </p:txBody>
      </p:sp>
      <p:sp>
        <p:nvSpPr>
          <p:cNvPr id="4098" name="Rectangle 2"/>
          <p:cNvSpPr>
            <a:spLocks noGrp="1" noChangeArrowheads="1"/>
          </p:cNvSpPr>
          <p:nvPr>
            <p:ph idx="1"/>
          </p:nvPr>
        </p:nvSpPr>
        <p:spPr>
          <a:xfrm>
            <a:off x="685800" y="1295400"/>
            <a:ext cx="11049000" cy="5180014"/>
          </a:xfrm>
          <a:ln/>
        </p:spPr>
        <p:txBody>
          <a:bodyPr/>
          <a:lstStyle/>
          <a:p>
            <a:pPr marL="857250" lvl="1" indent="-457200">
              <a:lnSpc>
                <a:spcPct val="70000"/>
              </a:lnSpc>
              <a:spcBef>
                <a:spcPts val="300"/>
              </a:spcBef>
              <a:spcAft>
                <a:spcPts val="600"/>
              </a:spcAft>
              <a:buFont typeface="Arial" panose="020B0604020202020204" pitchFamily="34" charset="0"/>
              <a:buChar char="•"/>
              <a:defRPr/>
            </a:pPr>
            <a:r>
              <a:rPr lang="en-US" dirty="0"/>
              <a:t>CID 228 (IEEE 802c relationship/use) - </a:t>
            </a:r>
            <a:r>
              <a:rPr lang="en-US" dirty="0">
                <a:hlinkClick r:id="rId3"/>
              </a:rPr>
              <a:t> 11-23/1231r0</a:t>
            </a:r>
            <a:r>
              <a:rPr lang="en-US" dirty="0"/>
              <a:t> (</a:t>
            </a:r>
            <a:r>
              <a:rPr lang="en-US" dirty="0" err="1"/>
              <a:t>DeLaOliva</a:t>
            </a:r>
            <a:r>
              <a:rPr lang="en-US" dirty="0"/>
              <a:t>)</a:t>
            </a:r>
          </a:p>
          <a:p>
            <a:pPr marL="857250" lvl="1" indent="-457200">
              <a:lnSpc>
                <a:spcPct val="70000"/>
              </a:lnSpc>
              <a:spcBef>
                <a:spcPts val="300"/>
              </a:spcBef>
              <a:spcAft>
                <a:spcPts val="600"/>
              </a:spcAft>
              <a:buFont typeface="Arial" panose="020B0604020202020204" pitchFamily="34" charset="0"/>
              <a:buChar char="•"/>
              <a:defRPr/>
            </a:pPr>
            <a:r>
              <a:rPr lang="en-US" dirty="0"/>
              <a:t>CIDs 7, 21 &amp; 114 (address collision problem) – Mutgan </a:t>
            </a:r>
          </a:p>
          <a:p>
            <a:pPr marL="857250" lvl="1" indent="-457200">
              <a:lnSpc>
                <a:spcPct val="70000"/>
              </a:lnSpc>
              <a:spcBef>
                <a:spcPts val="300"/>
              </a:spcBef>
              <a:spcAft>
                <a:spcPts val="600"/>
              </a:spcAft>
              <a:buFont typeface="Arial" panose="020B0604020202020204" pitchFamily="34" charset="0"/>
              <a:buChar char="•"/>
              <a:defRPr/>
            </a:pPr>
            <a:r>
              <a:rPr lang="en-US" dirty="0"/>
              <a:t>Device ID and “opaque identifier” – parallel concepts, or is opaque a specific use of Device ID? (CIDs 8, 9, 10, 11) – Lumbatis</a:t>
            </a:r>
          </a:p>
          <a:p>
            <a:pPr marL="857250" lvl="1" indent="-457200">
              <a:lnSpc>
                <a:spcPct val="70000"/>
              </a:lnSpc>
              <a:spcBef>
                <a:spcPts val="300"/>
              </a:spcBef>
              <a:spcAft>
                <a:spcPts val="600"/>
              </a:spcAft>
              <a:buFont typeface="Arial" panose="020B0604020202020204" pitchFamily="34" charset="0"/>
              <a:buChar char="•"/>
              <a:defRPr/>
            </a:pPr>
            <a:r>
              <a:rPr lang="en-US" dirty="0"/>
              <a:t>P2P use of IRM (CID 18)</a:t>
            </a:r>
          </a:p>
          <a:p>
            <a:pPr marL="857250" lvl="1" indent="-457200">
              <a:lnSpc>
                <a:spcPct val="70000"/>
              </a:lnSpc>
              <a:spcBef>
                <a:spcPts val="300"/>
              </a:spcBef>
              <a:spcAft>
                <a:spcPts val="600"/>
              </a:spcAft>
              <a:buFont typeface="Arial" panose="020B0604020202020204" pitchFamily="34" charset="0"/>
              <a:buChar char="•"/>
              <a:defRPr/>
            </a:pPr>
            <a:r>
              <a:rPr lang="en-US" dirty="0"/>
              <a:t>MLO/MLD use of TGbh (CID 19) – Yang? De la Oliva? </a:t>
            </a:r>
          </a:p>
          <a:p>
            <a:pPr marL="857250" lvl="1" indent="-457200">
              <a:lnSpc>
                <a:spcPct val="70000"/>
              </a:lnSpc>
              <a:spcBef>
                <a:spcPts val="300"/>
              </a:spcBef>
              <a:spcAft>
                <a:spcPts val="600"/>
              </a:spcAft>
              <a:buFont typeface="Arial" panose="020B0604020202020204" pitchFamily="34" charset="0"/>
              <a:buChar char="•"/>
              <a:defRPr/>
            </a:pPr>
            <a:r>
              <a:rPr lang="en-US" dirty="0"/>
              <a:t>Use case 4.8 (probing) – does IRM address this? (CID 20) – Yang </a:t>
            </a:r>
          </a:p>
          <a:p>
            <a:pPr marL="857250" lvl="1" indent="-457200">
              <a:lnSpc>
                <a:spcPct val="70000"/>
              </a:lnSpc>
              <a:spcBef>
                <a:spcPts val="300"/>
              </a:spcBef>
              <a:spcAft>
                <a:spcPts val="600"/>
              </a:spcAft>
              <a:buFont typeface="Arial" panose="020B0604020202020204" pitchFamily="34" charset="0"/>
              <a:buChar char="•"/>
              <a:defRPr/>
            </a:pPr>
            <a:r>
              <a:rPr lang="en-US" dirty="0" err="1"/>
              <a:t>REVme</a:t>
            </a:r>
            <a:r>
              <a:rPr lang="en-US" dirty="0"/>
              <a:t> CID 4069 (when there’s time) – Malinen </a:t>
            </a:r>
          </a:p>
          <a:p>
            <a:pPr marL="857250" lvl="1" indent="-457200">
              <a:lnSpc>
                <a:spcPct val="70000"/>
              </a:lnSpc>
              <a:spcBef>
                <a:spcPts val="300"/>
              </a:spcBef>
              <a:spcAft>
                <a:spcPts val="600"/>
              </a:spcAft>
              <a:buFont typeface="Arial" panose="020B0604020202020204" pitchFamily="34" charset="0"/>
              <a:buChar char="•"/>
              <a:defRPr/>
            </a:pPr>
            <a:r>
              <a:rPr lang="en-US" dirty="0"/>
              <a:t>Use of both Device ID and IRM at the same time (CID 135, (23?), etc.) – what about a conflicting request that uses both? – Smith </a:t>
            </a:r>
          </a:p>
          <a:p>
            <a:pPr marL="857250" lvl="1" indent="-457200">
              <a:lnSpc>
                <a:spcPct val="70000"/>
              </a:lnSpc>
              <a:spcBef>
                <a:spcPts val="300"/>
              </a:spcBef>
              <a:spcAft>
                <a:spcPts val="600"/>
              </a:spcAft>
              <a:buFont typeface="Arial" panose="020B0604020202020204" pitchFamily="34" charset="0"/>
              <a:buChar char="•"/>
              <a:defRPr/>
            </a:pPr>
            <a:r>
              <a:rPr lang="en-US" dirty="0"/>
              <a:t>Encryption of Device ID and IRM (CIDs 84, 85, 87)</a:t>
            </a:r>
          </a:p>
          <a:p>
            <a:pPr marL="857250" lvl="1" indent="-457200">
              <a:lnSpc>
                <a:spcPct val="70000"/>
              </a:lnSpc>
              <a:spcBef>
                <a:spcPts val="300"/>
              </a:spcBef>
              <a:spcAft>
                <a:spcPts val="600"/>
              </a:spcAft>
              <a:buFont typeface="Arial" panose="020B0604020202020204" pitchFamily="34" charset="0"/>
              <a:buChar char="•"/>
              <a:defRPr/>
            </a:pPr>
            <a:r>
              <a:rPr lang="en-US" dirty="0"/>
              <a:t>TDLS operation (CID 111)</a:t>
            </a:r>
          </a:p>
          <a:p>
            <a:pPr marL="857250" lvl="1" indent="-457200">
              <a:lnSpc>
                <a:spcPct val="70000"/>
              </a:lnSpc>
              <a:spcBef>
                <a:spcPts val="300"/>
              </a:spcBef>
              <a:spcAft>
                <a:spcPts val="600"/>
              </a:spcAft>
              <a:buFont typeface="Arial" panose="020B0604020202020204" pitchFamily="34" charset="0"/>
              <a:buChar char="•"/>
              <a:defRPr/>
            </a:pPr>
            <a:r>
              <a:rPr lang="en-US" dirty="0"/>
              <a:t>Minimum length of a Device ID (CIDs 8, 9, 52, 53)</a:t>
            </a:r>
          </a:p>
          <a:p>
            <a:pPr marL="457200" indent="-457200">
              <a:lnSpc>
                <a:spcPct val="70000"/>
              </a:lnSpc>
              <a:spcBef>
                <a:spcPts val="300"/>
              </a:spcBef>
              <a:spcAft>
                <a:spcPts val="600"/>
              </a:spcAft>
              <a:buFont typeface="Arial" panose="020B0604020202020204" pitchFamily="34" charset="0"/>
              <a:buChar char="•"/>
              <a:defRPr/>
            </a:pPr>
            <a:endParaRPr lang="en-US" dirty="0"/>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23</a:t>
            </a:fld>
            <a:endParaRPr lang="en-GB" dirty="0"/>
          </a:p>
        </p:txBody>
      </p:sp>
    </p:spTree>
    <p:extLst>
      <p:ext uri="{BB962C8B-B14F-4D97-AF65-F5344CB8AC3E}">
        <p14:creationId xmlns:p14="http://schemas.microsoft.com/office/powerpoint/2010/main" val="872270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380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Comment Resolution queue</a:t>
            </a:r>
            <a:endParaRPr lang="en-GB" dirty="0"/>
          </a:p>
        </p:txBody>
      </p:sp>
      <p:sp>
        <p:nvSpPr>
          <p:cNvPr id="4098" name="Rectangle 2"/>
          <p:cNvSpPr>
            <a:spLocks noGrp="1" noChangeArrowheads="1"/>
          </p:cNvSpPr>
          <p:nvPr>
            <p:ph idx="1"/>
          </p:nvPr>
        </p:nvSpPr>
        <p:spPr>
          <a:xfrm>
            <a:off x="685800" y="1447800"/>
            <a:ext cx="10820399" cy="5410200"/>
          </a:xfrm>
          <a:ln/>
        </p:spPr>
        <p:txBody>
          <a:bodyPr/>
          <a:lstStyle/>
          <a:p>
            <a:pPr marL="0" indent="0">
              <a:lnSpc>
                <a:spcPct val="70000"/>
              </a:lnSpc>
              <a:spcBef>
                <a:spcPts val="300"/>
              </a:spcBef>
              <a:spcAft>
                <a:spcPts val="600"/>
              </a:spcAft>
              <a:defRPr/>
            </a:pPr>
            <a:r>
              <a:rPr lang="en-US" dirty="0"/>
              <a:t>Comment Resolution spreadsheet -</a:t>
            </a:r>
            <a:r>
              <a:rPr lang="en-US" b="0" dirty="0"/>
              <a:t> </a:t>
            </a:r>
            <a:r>
              <a:rPr lang="en-US" b="0" dirty="0">
                <a:hlinkClick r:id="rId3"/>
              </a:rPr>
              <a:t>11-23/1152r13</a:t>
            </a:r>
            <a:r>
              <a:rPr lang="en-US" b="0" dirty="0"/>
              <a:t> </a:t>
            </a:r>
          </a:p>
          <a:p>
            <a:pPr marL="457200" indent="-457200">
              <a:lnSpc>
                <a:spcPct val="70000"/>
              </a:lnSpc>
              <a:spcBef>
                <a:spcPts val="300"/>
              </a:spcBef>
              <a:spcAft>
                <a:spcPts val="600"/>
              </a:spcAft>
              <a:buFont typeface="Arial" panose="020B0604020202020204" pitchFamily="34" charset="0"/>
              <a:buChar char="•"/>
              <a:defRPr/>
            </a:pPr>
            <a:r>
              <a:rPr lang="en-US" sz="2200" dirty="0"/>
              <a:t>To be updated</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24</a:t>
            </a:fld>
            <a:endParaRPr lang="en-GB"/>
          </a:p>
        </p:txBody>
      </p:sp>
    </p:spTree>
    <p:extLst>
      <p:ext uri="{BB962C8B-B14F-4D97-AF65-F5344CB8AC3E}">
        <p14:creationId xmlns:p14="http://schemas.microsoft.com/office/powerpoint/2010/main" val="25174355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November plenary session plan</a:t>
            </a:r>
            <a:endParaRPr lang="en-GB" dirty="0"/>
          </a:p>
        </p:txBody>
      </p:sp>
      <p:sp>
        <p:nvSpPr>
          <p:cNvPr id="4098" name="Rectangle 2"/>
          <p:cNvSpPr>
            <a:spLocks noGrp="1" noChangeArrowheads="1"/>
          </p:cNvSpPr>
          <p:nvPr>
            <p:ph idx="1"/>
          </p:nvPr>
        </p:nvSpPr>
        <p:spPr>
          <a:xfrm>
            <a:off x="914401" y="1601787"/>
            <a:ext cx="10361084" cy="4113213"/>
          </a:xfrm>
          <a:ln/>
        </p:spPr>
        <p:txBody>
          <a:bodyPr/>
          <a:lstStyle/>
          <a:p>
            <a:r>
              <a:rPr lang="en-US" sz="2800" dirty="0"/>
              <a:t>4 Meeting slots</a:t>
            </a:r>
          </a:p>
          <a:p>
            <a:r>
              <a:rPr lang="en-US" sz="2800" dirty="0"/>
              <a:t>Avoid conflicts with (TGs): TGbi, </a:t>
            </a:r>
            <a:r>
              <a:rPr lang="en-US" sz="2800" dirty="0" err="1"/>
              <a:t>REVme</a:t>
            </a:r>
            <a:r>
              <a:rPr lang="en-US" sz="2800" dirty="0"/>
              <a:t>, ARC, UHR, TGbe(MAC/Joint) if/as much as possible</a:t>
            </a:r>
          </a:p>
          <a:p>
            <a:endParaRPr lang="en-US" sz="2800" dirty="0"/>
          </a:p>
          <a:p>
            <a:r>
              <a:rPr lang="en-US" sz="2800" dirty="0"/>
              <a:t>Goals:</a:t>
            </a:r>
          </a:p>
          <a:p>
            <a:pPr marL="457200" indent="-457200">
              <a:buFont typeface="Arial" panose="020B0604020202020204" pitchFamily="34" charset="0"/>
              <a:buChar char="•"/>
            </a:pPr>
            <a:r>
              <a:rPr lang="en-US" sz="2800" dirty="0"/>
              <a:t>Complete comment resolution on D1.0 Initial Letter Ballot</a:t>
            </a:r>
          </a:p>
          <a:p>
            <a:pPr marL="457200" indent="-457200">
              <a:buFont typeface="Arial" panose="020B0604020202020204" pitchFamily="34" charset="0"/>
              <a:buChar char="•"/>
            </a:pPr>
            <a:r>
              <a:rPr lang="en-US" sz="2800" dirty="0"/>
              <a:t>Response to WBA liaisons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25</a:t>
            </a:fld>
            <a:endParaRPr lang="en-GB"/>
          </a:p>
        </p:txBody>
      </p:sp>
    </p:spTree>
    <p:extLst>
      <p:ext uri="{BB962C8B-B14F-4D97-AF65-F5344CB8AC3E}">
        <p14:creationId xmlns:p14="http://schemas.microsoft.com/office/powerpoint/2010/main" val="413980407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Teleconferences</a:t>
            </a:r>
            <a:endParaRPr lang="en-GB" dirty="0"/>
          </a:p>
        </p:txBody>
      </p:sp>
      <p:sp>
        <p:nvSpPr>
          <p:cNvPr id="4098" name="Rectangle 2"/>
          <p:cNvSpPr>
            <a:spLocks noGrp="1" noChangeArrowheads="1"/>
          </p:cNvSpPr>
          <p:nvPr>
            <p:ph idx="1"/>
          </p:nvPr>
        </p:nvSpPr>
        <p:spPr>
          <a:xfrm>
            <a:off x="914401" y="1676400"/>
            <a:ext cx="10361084" cy="4799014"/>
          </a:xfrm>
          <a:ln/>
        </p:spPr>
        <p:txBody>
          <a:bodyPr/>
          <a:lstStyle/>
          <a:p>
            <a:r>
              <a:rPr lang="en-US" sz="2800" dirty="0"/>
              <a:t># of Teleconferences through November session?  6, on Tues starting</a:t>
            </a:r>
            <a:endParaRPr lang="en-US" sz="2800" dirty="0">
              <a:solidFill>
                <a:srgbClr val="FF0000"/>
              </a:solidFill>
            </a:endParaRPr>
          </a:p>
          <a:p>
            <a:pPr marL="457200" indent="-457200">
              <a:buFont typeface="Arial" panose="020B0604020202020204" pitchFamily="34" charset="0"/>
              <a:buChar char="•"/>
            </a:pPr>
            <a:endParaRPr lang="en-US" sz="2800" dirty="0"/>
          </a:p>
          <a:p>
            <a:r>
              <a:rPr lang="en-US" sz="2800" dirty="0"/>
              <a:t>Avoid conflicts with (TGs): TGbi, </a:t>
            </a:r>
            <a:r>
              <a:rPr lang="en-US" sz="2800" dirty="0" err="1"/>
              <a:t>REVme</a:t>
            </a:r>
            <a:r>
              <a:rPr lang="en-US" sz="2800" dirty="0"/>
              <a:t>, ARC, TGbe(MAC/Joint), UHR</a:t>
            </a:r>
          </a:p>
          <a:p>
            <a:pPr marL="457200" indent="-457200">
              <a:buFont typeface="Arial" panose="020B0604020202020204" pitchFamily="34" charset="0"/>
              <a:buChar char="•"/>
            </a:pPr>
            <a:r>
              <a:rPr lang="en-US" sz="2800" dirty="0"/>
              <a:t>Dates to avoid? Aug 15 </a:t>
            </a:r>
          </a:p>
          <a:p>
            <a:pPr marL="457200" indent="-457200">
              <a:buFont typeface="Arial" panose="020B0604020202020204" pitchFamily="34" charset="0"/>
              <a:buChar char="•"/>
            </a:pPr>
            <a:endParaRPr lang="en-US" sz="2800" dirty="0"/>
          </a:p>
          <a:p>
            <a:pPr marL="0" indent="0"/>
            <a:r>
              <a:rPr lang="en-US" sz="2800" dirty="0"/>
              <a:t>Time of day?  Tuesday, 9:30-11:30 am ET</a:t>
            </a:r>
          </a:p>
          <a:p>
            <a:pPr marL="457200" indent="-457200">
              <a:buFont typeface="Arial" panose="020B0604020202020204" pitchFamily="34" charset="0"/>
              <a:buChar char="•"/>
            </a:pPr>
            <a:endParaRPr lang="en-US" sz="2800" dirty="0"/>
          </a:p>
          <a:p>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26</a:t>
            </a:fld>
            <a:endParaRPr lang="en-GB"/>
          </a:p>
        </p:txBody>
      </p:sp>
    </p:spTree>
    <p:extLst>
      <p:ext uri="{BB962C8B-B14F-4D97-AF65-F5344CB8AC3E}">
        <p14:creationId xmlns:p14="http://schemas.microsoft.com/office/powerpoint/2010/main" val="344828143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28</a:t>
            </a:fld>
            <a:endParaRPr lang="en-GB"/>
          </a:p>
        </p:txBody>
      </p:sp>
    </p:spTree>
    <p:extLst>
      <p:ext uri="{BB962C8B-B14F-4D97-AF65-F5344CB8AC3E}">
        <p14:creationId xmlns:p14="http://schemas.microsoft.com/office/powerpoint/2010/main" val="419034788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066800"/>
            <a:ext cx="10744200" cy="1470025"/>
          </a:xfrm>
        </p:spPr>
        <p:txBody>
          <a:bodyPr/>
          <a:lstStyle/>
          <a:p>
            <a:r>
              <a:rPr lang="en-US" altLang="en-US" dirty="0"/>
              <a:t>IEEE 802.11 TGbh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19400"/>
            <a:ext cx="8534400" cy="3656014"/>
          </a:xfrm>
        </p:spPr>
        <p:txBody>
          <a:bodyPr/>
          <a:lstStyle/>
          <a:p>
            <a:r>
              <a:rPr lang="en-US" altLang="en-US" dirty="0"/>
              <a:t>Agenda</a:t>
            </a:r>
          </a:p>
          <a:p>
            <a:r>
              <a:rPr lang="en-US" altLang="en-US" dirty="0"/>
              <a:t>September 2023 Interim Session</a:t>
            </a:r>
          </a:p>
          <a:p>
            <a:endParaRPr lang="en-US" altLang="en-US" dirty="0"/>
          </a:p>
          <a:p>
            <a:r>
              <a:rPr lang="en-US" altLang="en-US" dirty="0"/>
              <a:t>Chair: Mark Hamilton (Ruckus/CommScope)</a:t>
            </a:r>
          </a:p>
          <a:p>
            <a:r>
              <a:rPr lang="en-US" altLang="en-US" dirty="0"/>
              <a:t>Vice Chair &amp; </a:t>
            </a:r>
            <a:r>
              <a:rPr lang="en-US" altLang="en-US" dirty="0" err="1"/>
              <a:t>Sct’y</a:t>
            </a:r>
            <a:r>
              <a:rPr lang="en-US" altLang="en-US" dirty="0"/>
              <a:t>: Peter Yee (NSA-CSD/AKAYLA)</a:t>
            </a:r>
          </a:p>
          <a:p>
            <a:r>
              <a:rPr lang="en-US" altLang="en-US" dirty="0"/>
              <a:t>Vice Chair: Stephen Orr (Cisco)</a:t>
            </a:r>
          </a:p>
          <a:p>
            <a:r>
              <a:rPr lang="en-US" altLang="en-US" dirty="0"/>
              <a:t>Editor: Carol Ansley (Cox)</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dirty="0"/>
              <a:t>Slide </a:t>
            </a:r>
            <a:fld id="{DE40C9FC-4879-4F20-9ECA-A574A90476B7}" type="slidenum">
              <a:rPr lang="en-GB" smtClean="0"/>
              <a:pPr/>
              <a:t>3</a:t>
            </a:fld>
            <a:endParaRPr lang="en-GB" dirty="0"/>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513485" cy="1065213"/>
          </a:xfrm>
        </p:spPr>
        <p:txBody>
          <a:bodyPr/>
          <a:lstStyle/>
          <a:p>
            <a:r>
              <a:rPr lang="en-US" dirty="0"/>
              <a:t>Registration for the September 802 wireless interim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September 802 wireless interim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a:t>
            </a:r>
            <a:r>
              <a:rPr lang="en-US" dirty="0">
                <a:latin typeface="+mj-lt"/>
              </a:rPr>
              <a:t> </a:t>
            </a:r>
            <a:r>
              <a:rPr lang="en-US" dirty="0">
                <a:latin typeface="+mj-lt"/>
                <a:hlinkClick r:id="rId2"/>
              </a:rPr>
              <a:t>https://web.cvent.com/event/fc97a8df-9809-496b-9a5f-25b524bfd641/summary</a:t>
            </a:r>
            <a:r>
              <a:rPr lang="en-US" dirty="0">
                <a:latin typeface="+mj-lt"/>
              </a:rPr>
              <a:t> </a:t>
            </a:r>
            <a:endParaRPr lang="en-US" dirty="0">
              <a:effectLst/>
              <a:latin typeface="+mj-lt"/>
              <a:ea typeface="Calibri" panose="020F0502020204030204" pitchFamily="34" charset="0"/>
            </a:endParaRPr>
          </a:p>
          <a:p>
            <a:pPr marL="0" indent="0"/>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36303765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 (if remote connected)</a:t>
            </a:r>
          </a:p>
          <a:p>
            <a:pPr lvl="1"/>
            <a:r>
              <a:rPr lang="en-US" altLang="en-US" sz="2400" dirty="0">
                <a:highlight>
                  <a:srgbClr val="FFFF00"/>
                </a:highlight>
              </a:rPr>
              <a:t>NO AUDIO CXN (if on-site connected)</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theme/theme1.xml><?xml version="1.0" encoding="utf-8"?>
<a:theme xmlns:a="http://schemas.openxmlformats.org/drawingml/2006/main" name="Office Theme">
  <a:themeElements>
    <a:clrScheme name="Custom 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64790</TotalTime>
  <Words>2808</Words>
  <Application>Microsoft Office PowerPoint</Application>
  <PresentationFormat>Widescreen</PresentationFormat>
  <Paragraphs>340</Paragraphs>
  <Slides>28</Slides>
  <Notes>17</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28</vt:i4>
      </vt:variant>
    </vt:vector>
  </HeadingPairs>
  <TitlesOfParts>
    <vt:vector size="35" baseType="lpstr">
      <vt:lpstr>Arial</vt:lpstr>
      <vt:lpstr>Calibri</vt:lpstr>
      <vt:lpstr>Helvetica</vt:lpstr>
      <vt:lpstr>Monotype Sorts</vt:lpstr>
      <vt:lpstr>Times New Roman</vt:lpstr>
      <vt:lpstr>Office Theme</vt:lpstr>
      <vt:lpstr>Document</vt:lpstr>
      <vt:lpstr>TGbh-agenda-2023-Sept-Interim</vt:lpstr>
      <vt:lpstr>Abstract</vt:lpstr>
      <vt:lpstr>IEEE 802.11 TGbh   Randomized and Changing MAC Addresses (RCM)</vt:lpstr>
      <vt:lpstr>Registration for the September 802 wireless interim session</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11 Sept 2023, 13:30-15:30 ET </vt:lpstr>
      <vt:lpstr>Approve prior TGbh minutes</vt:lpstr>
      <vt:lpstr>Timeline</vt:lpstr>
      <vt:lpstr>TGbh D1.0 WG Letter Ballot results</vt:lpstr>
      <vt:lpstr>TGbh Agenda – 12 Sept 2023, 13:30-15:30 ET</vt:lpstr>
      <vt:lpstr>TGbh Agenda – 13 Sept 2023, 10:30-12:30 ET</vt:lpstr>
      <vt:lpstr>TGbh Agenda – 14 Sept 2023, 8:00-10:00 ET</vt:lpstr>
      <vt:lpstr>Comment topics list</vt:lpstr>
      <vt:lpstr>Comment Resolution queue</vt:lpstr>
      <vt:lpstr>November plenary session plan</vt:lpstr>
      <vt:lpstr>TGbh Teleconferences</vt:lpstr>
      <vt:lpstr>Backup material</vt:lpstr>
      <vt:lpstr>TGbh PAR Scope (emphasis added)</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454</cp:revision>
  <cp:lastPrinted>1601-01-01T00:00:00Z</cp:lastPrinted>
  <dcterms:created xsi:type="dcterms:W3CDTF">2021-01-26T19:12:38Z</dcterms:created>
  <dcterms:modified xsi:type="dcterms:W3CDTF">2023-08-07T13:52:12Z</dcterms:modified>
</cp:coreProperties>
</file>