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29"/>
  </p:notesMasterIdLst>
  <p:handoutMasterIdLst>
    <p:handoutMasterId r:id="rId30"/>
  </p:handoutMasterIdLst>
  <p:sldIdLst>
    <p:sldId id="256" r:id="rId6"/>
    <p:sldId id="257" r:id="rId7"/>
    <p:sldId id="265" r:id="rId8"/>
    <p:sldId id="394" r:id="rId9"/>
    <p:sldId id="561" r:id="rId10"/>
    <p:sldId id="562" r:id="rId11"/>
    <p:sldId id="258" r:id="rId12"/>
    <p:sldId id="259" r:id="rId13"/>
    <p:sldId id="260" r:id="rId14"/>
    <p:sldId id="261" r:id="rId15"/>
    <p:sldId id="262" r:id="rId16"/>
    <p:sldId id="263" r:id="rId17"/>
    <p:sldId id="563" r:id="rId18"/>
    <p:sldId id="564" r:id="rId19"/>
    <p:sldId id="486" r:id="rId20"/>
    <p:sldId id="559" r:id="rId21"/>
    <p:sldId id="283" r:id="rId22"/>
    <p:sldId id="528" r:id="rId23"/>
    <p:sldId id="554" r:id="rId24"/>
    <p:sldId id="543" r:id="rId25"/>
    <p:sldId id="565" r:id="rId26"/>
    <p:sldId id="513" r:id="rId27"/>
    <p:sldId id="264" r:id="rId2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561"/>
            <p14:sldId id="562"/>
            <p14:sldId id="258"/>
            <p14:sldId id="259"/>
            <p14:sldId id="260"/>
            <p14:sldId id="261"/>
            <p14:sldId id="262"/>
            <p14:sldId id="263"/>
            <p14:sldId id="563"/>
            <p14:sldId id="564"/>
            <p14:sldId id="486"/>
            <p14:sldId id="559"/>
          </p14:sldIdLst>
        </p14:section>
        <p14:section name="Closing Plenary" id="{BB49951C-DAD2-492A-A499-C494C1B632FE}">
          <p14:sldIdLst>
            <p14:sldId id="283"/>
            <p14:sldId id="528"/>
            <p14:sldId id="554"/>
            <p14:sldId id="543"/>
            <p14:sldId id="565"/>
            <p14:sldId id="51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9A9DBE-D060-4F88-968A-EF28E3A37469}" v="10" dt="2023-09-11T13:45:33.5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742" autoAdjust="0"/>
    <p:restoredTop sz="83962" autoAdjust="0"/>
  </p:normalViewPr>
  <p:slideViewPr>
    <p:cSldViewPr>
      <p:cViewPr varScale="1">
        <p:scale>
          <a:sx n="71" d="100"/>
          <a:sy n="71" d="100"/>
        </p:scale>
        <p:origin x="84"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802.11-23/1340r1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802.11-23/1340r1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802.11-23/1340r1</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802.11-23/1340r1</a:t>
            </a:r>
            <a:endParaRPr lang="en-US" dirty="0"/>
          </a:p>
        </p:txBody>
      </p:sp>
      <p:sp>
        <p:nvSpPr>
          <p:cNvPr id="5" name="Date Placeholder 4"/>
          <p:cNvSpPr>
            <a:spLocks noGrp="1"/>
          </p:cNvSpPr>
          <p:nvPr>
            <p:ph type="dt" idx="11"/>
          </p:nvPr>
        </p:nvSpPr>
        <p:spPr/>
        <p:txBody>
          <a:bodyPr/>
          <a:lstStyle/>
          <a:p>
            <a:r>
              <a:rPr lang="en-US"/>
              <a:t>September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802.11-23/1340r1</a:t>
            </a:r>
          </a:p>
        </p:txBody>
      </p:sp>
      <p:sp>
        <p:nvSpPr>
          <p:cNvPr id="5" name="Date Placeholder 4"/>
          <p:cNvSpPr>
            <a:spLocks noGrp="1"/>
          </p:cNvSpPr>
          <p:nvPr>
            <p:ph type="dt"/>
          </p:nvPr>
        </p:nvSpPr>
        <p:spPr/>
        <p:txBody>
          <a:bodyPr/>
          <a:lstStyle/>
          <a:p>
            <a:r>
              <a:rPr lang="en-US"/>
              <a:t>September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802.11-23/1340r1</a:t>
            </a:r>
            <a:endParaRPr lang="en-US" dirty="0"/>
          </a:p>
        </p:txBody>
      </p:sp>
      <p:sp>
        <p:nvSpPr>
          <p:cNvPr id="5" name="Rectangle 3"/>
          <p:cNvSpPr>
            <a:spLocks noGrp="1" noChangeArrowheads="1"/>
          </p:cNvSpPr>
          <p:nvPr>
            <p:ph type="dt"/>
          </p:nvPr>
        </p:nvSpPr>
        <p:spPr>
          <a:ln/>
        </p:spPr>
        <p:txBody>
          <a:bodyPr/>
          <a:lstStyle/>
          <a:p>
            <a:r>
              <a:rPr lang="en-US"/>
              <a:t>September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in negotiations</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Open – Target Europe - RFP</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Sept 12-17 – RFP </a:t>
            </a:r>
            <a:r>
              <a:rPr lang="en-US" sz="1100" dirty="0"/>
              <a:t>– Open (NA/Asia)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100" dirty="0"/>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802.11-23/1340r1</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802.11-23/1340r1</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7c30aa6ca8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27c30aa6ca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5098"/>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83861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30493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04239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65515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08316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21843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24425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23291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1780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6416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95719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September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11-23-1340r1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25700175"/>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cvent.me/gvvqDN"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fogodechao.com/location/atlanta/"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hyperlink" Target="mailto:802info@facetoface-events.com" TargetMode="External"/><Relationship Id="rId4" Type="http://schemas.openxmlformats.org/officeDocument/2006/relationships/hyperlink" Target="https://www.hilton.com/en/attend-my-event/hnlhvhh-avm-e0ca0592-a203-4d79-a09e-5c9c2b65d2e8"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ec/dcn/23/ec-23-0001-02-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hyperlink" Target="mailto:stephanie@facetoface-events.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rick@linespeed.com"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Sept Interim - Buckhead</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6" name="Date Placeholder 3"/>
          <p:cNvSpPr>
            <a:spLocks noGrp="1"/>
          </p:cNvSpPr>
          <p:nvPr>
            <p:ph type="dt" idx="10"/>
          </p:nvPr>
        </p:nvSpPr>
        <p:spPr/>
        <p:txBody>
          <a:bodyPr/>
          <a:lstStyle/>
          <a:p>
            <a:r>
              <a:rPr lang="en-US"/>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102" name="Google Shape;102;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a:t>SCHEDULE OF SESSIONS</a:t>
            </a:r>
            <a:endParaRPr sz="2000" b="1"/>
          </a:p>
          <a:p>
            <a:pPr marL="0" indent="0">
              <a:spcBef>
                <a:spcPts val="1333"/>
              </a:spcBef>
              <a:buNone/>
            </a:pPr>
            <a:r>
              <a:rPr lang="en" sz="2000" b="1"/>
              <a:t>In Person Room Assignments:</a:t>
            </a:r>
            <a:r>
              <a:rPr lang="en" sz="2000"/>
              <a:t> Schedule QR codes posted outside each meeting room and on your badge hand out. </a:t>
            </a:r>
            <a:r>
              <a:rPr lang="en" sz="2000" u="sng">
                <a:solidFill>
                  <a:schemeClr val="hlink"/>
                </a:solidFill>
                <a:hlinkClick r:id="rId3"/>
              </a:rPr>
              <a:t>http://schedule.802world.com/schedule/schedule/show</a:t>
            </a:r>
            <a:endParaRPr sz="2000"/>
          </a:p>
          <a:p>
            <a:pPr marL="0" indent="0">
              <a:spcBef>
                <a:spcPts val="1333"/>
              </a:spcBef>
              <a:buNone/>
            </a:pPr>
            <a:r>
              <a:rPr lang="en" sz="2000" b="1"/>
              <a:t>Virtual Participation:</a:t>
            </a:r>
            <a:r>
              <a:rPr lang="en" sz="2000"/>
              <a:t> </a:t>
            </a:r>
            <a:r>
              <a:rPr lang="en" sz="2000" u="sng">
                <a:solidFill>
                  <a:schemeClr val="hlink"/>
                </a:solidFill>
                <a:hlinkClick r:id="rId4"/>
              </a:rPr>
              <a:t>https://ieee802.org/802tele_calendar.html</a:t>
            </a:r>
            <a:endParaRPr sz="2000"/>
          </a:p>
          <a:p>
            <a:pPr marL="0" indent="0">
              <a:spcBef>
                <a:spcPts val="1333"/>
              </a:spcBef>
              <a:buNone/>
            </a:pPr>
            <a:r>
              <a:rPr lang="en" sz="2000" b="1"/>
              <a:t>ATTENDANCE TOOL (IMAT)</a:t>
            </a:r>
            <a:endParaRPr sz="2000" b="1"/>
          </a:p>
          <a:p>
            <a:pPr marL="0" indent="0">
              <a:spcBef>
                <a:spcPts val="1333"/>
              </a:spcBef>
              <a:buNone/>
            </a:pPr>
            <a:r>
              <a:rPr lang="en" sz="2000" u="sng">
                <a:solidFill>
                  <a:schemeClr val="hlink"/>
                </a:solidFill>
                <a:hlinkClick r:id="rId5"/>
              </a:rPr>
              <a:t>https://imat.ieee.org/my-site/home</a:t>
            </a:r>
            <a:endParaRPr sz="2000"/>
          </a:p>
          <a:p>
            <a:pPr marL="0" indent="0">
              <a:spcBef>
                <a:spcPts val="1333"/>
              </a:spcBef>
              <a:buNone/>
            </a:pPr>
            <a:r>
              <a:rPr lang="en" sz="2000" b="1">
                <a:highlight>
                  <a:srgbClr val="FFFF00"/>
                </a:highlight>
              </a:rPr>
              <a:t>REGISTRATION FEE REQUIREMENT REMINDER</a:t>
            </a:r>
            <a:endParaRPr sz="2000" b="1">
              <a:highlight>
                <a:srgbClr val="FFFF00"/>
              </a:highlight>
            </a:endParaRPr>
          </a:p>
          <a:p>
            <a:pPr marL="0" indent="0">
              <a:spcBef>
                <a:spcPts val="1333"/>
              </a:spcBef>
              <a:buNone/>
            </a:pPr>
            <a:r>
              <a:rPr lang="en" sz="1733"/>
              <a:t>Payment of the session registration fee is required for all individuals who participate in any session associated with the September 2023 IEEE 802 Wireless Interim. Registration: </a:t>
            </a:r>
            <a:r>
              <a:rPr lang="en" sz="1733" u="sng">
                <a:solidFill>
                  <a:schemeClr val="hlink"/>
                </a:solidFill>
                <a:hlinkClick r:id="rId6"/>
              </a:rPr>
              <a:t>https://cvent.me/gvvqDN</a:t>
            </a:r>
            <a:endParaRPr sz="1733"/>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8" name="Google Shape;108;p6"/>
          <p:cNvSpPr txBox="1">
            <a:spLocks noGrp="1"/>
          </p:cNvSpPr>
          <p:nvPr>
            <p:ph type="body" idx="1"/>
          </p:nvPr>
        </p:nvSpPr>
        <p:spPr>
          <a:xfrm>
            <a:off x="629200" y="2244733"/>
            <a:ext cx="10776800" cy="4613267"/>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Pre Function Lobby, Lower Level</a:t>
            </a:r>
            <a:endParaRPr sz="1733"/>
          </a:p>
          <a:p>
            <a:pPr indent="-414856">
              <a:buSzPts val="1300"/>
            </a:pPr>
            <a:r>
              <a:rPr lang="en" sz="1733"/>
              <a:t>Event Office: Meeting Planner Office #1, Lower Level</a:t>
            </a:r>
            <a:endParaRPr sz="1733"/>
          </a:p>
          <a:p>
            <a:pPr indent="-414856">
              <a:buSzPts val="1300"/>
            </a:pPr>
            <a:r>
              <a:rPr lang="en" sz="1733"/>
              <a:t>Via Text or Call: Dawn Slykhouse: +1 (408) 594-1342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September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Access Information </a:t>
            </a:r>
            <a:endParaRPr/>
          </a:p>
        </p:txBody>
      </p:sp>
      <p:sp>
        <p:nvSpPr>
          <p:cNvPr id="114" name="Google Shape;114;p7"/>
          <p:cNvSpPr txBox="1">
            <a:spLocks noGrp="1"/>
          </p:cNvSpPr>
          <p:nvPr>
            <p:ph type="body" idx="1"/>
          </p:nvPr>
        </p:nvSpPr>
        <p:spPr>
          <a:xfrm>
            <a:off x="629200" y="2558767"/>
            <a:ext cx="5333200" cy="3613600"/>
          </a:xfrm>
          <a:prstGeom prst="rect">
            <a:avLst/>
          </a:prstGeom>
          <a:noFill/>
          <a:ln>
            <a:noFill/>
          </a:ln>
        </p:spPr>
        <p:txBody>
          <a:bodyPr spcFirstLastPara="1" wrap="square" lIns="121900" tIns="121900" rIns="121900" bIns="121900" anchor="t" anchorCtr="0">
            <a:noAutofit/>
          </a:bodyPr>
          <a:lstStyle/>
          <a:p>
            <a:pPr marL="0" marR="101597" indent="0">
              <a:buNone/>
            </a:pPr>
            <a:r>
              <a:rPr lang="en" sz="1733" b="1" dirty="0"/>
              <a:t>SSID: </a:t>
            </a:r>
            <a:r>
              <a:rPr lang="en" sz="1733" dirty="0"/>
              <a:t>IEEE802</a:t>
            </a:r>
            <a:r>
              <a:rPr lang="en" sz="1733" b="1" dirty="0"/>
              <a:t>  </a:t>
            </a:r>
            <a:endParaRPr sz="1733" b="1" dirty="0"/>
          </a:p>
          <a:p>
            <a:pPr marR="101597" indent="-414856">
              <a:buSzPts val="1300"/>
            </a:pPr>
            <a:r>
              <a:rPr lang="en" sz="1733" b="1" dirty="0"/>
              <a:t>Password:</a:t>
            </a:r>
            <a:r>
              <a:rPr lang="en" sz="1733" dirty="0"/>
              <a:t> ieeeieee </a:t>
            </a:r>
            <a:endParaRPr sz="1733" dirty="0"/>
          </a:p>
          <a:p>
            <a:pPr indent="-414856">
              <a:buSzPts val="1300"/>
            </a:pPr>
            <a:r>
              <a:rPr lang="en" sz="1733" b="1" dirty="0"/>
              <a:t>Encryption Type:</a:t>
            </a:r>
            <a:r>
              <a:rPr lang="en" sz="1733" dirty="0"/>
              <a:t> WPA2/WPA3 </a:t>
            </a:r>
            <a:endParaRPr sz="1733" dirty="0"/>
          </a:p>
          <a:p>
            <a:pPr indent="-414856">
              <a:buSzPts val="1300"/>
            </a:pPr>
            <a:r>
              <a:rPr lang="en" sz="1733" dirty="0"/>
              <a:t>Does not support 6Ghz WiFi</a:t>
            </a:r>
            <a:endParaRPr sz="1333" dirty="0"/>
          </a:p>
          <a:p>
            <a:pPr marL="0" marR="101597" indent="0">
              <a:spcBef>
                <a:spcPts val="1333"/>
              </a:spcBef>
              <a:buNone/>
            </a:pPr>
            <a:r>
              <a:rPr lang="en" sz="1733" b="1" dirty="0"/>
              <a:t>SSID: </a:t>
            </a:r>
            <a:r>
              <a:rPr lang="en" sz="1733" dirty="0"/>
              <a:t>IEEE802-6G</a:t>
            </a:r>
            <a:r>
              <a:rPr lang="en" sz="1733" b="1" dirty="0"/>
              <a:t>  </a:t>
            </a:r>
            <a:endParaRPr sz="1733" b="1" dirty="0"/>
          </a:p>
          <a:p>
            <a:pPr marR="101597" indent="-414856">
              <a:buSzPts val="1300"/>
            </a:pPr>
            <a:r>
              <a:rPr lang="en" sz="1733" b="1" dirty="0"/>
              <a:t>Password:</a:t>
            </a:r>
            <a:r>
              <a:rPr lang="en" sz="1733" dirty="0"/>
              <a:t> ieeeieee </a:t>
            </a:r>
            <a:endParaRPr sz="1733" dirty="0"/>
          </a:p>
          <a:p>
            <a:pPr indent="-414856">
              <a:buSzPts val="1300"/>
            </a:pPr>
            <a:r>
              <a:rPr lang="en" sz="1733" b="1" dirty="0"/>
              <a:t>Encryption Type:</a:t>
            </a:r>
            <a:r>
              <a:rPr lang="en" sz="1733" dirty="0"/>
              <a:t> WPA3 </a:t>
            </a:r>
            <a:endParaRPr sz="1733" dirty="0"/>
          </a:p>
          <a:p>
            <a:pPr indent="-414856">
              <a:buSzPts val="1300"/>
            </a:pPr>
            <a:r>
              <a:rPr lang="en" sz="1733" dirty="0"/>
              <a:t>Support 6Ghz WiFi</a:t>
            </a:r>
            <a:endParaRPr sz="1333" dirty="0"/>
          </a:p>
          <a:p>
            <a:pPr marL="0" marR="101597" indent="0">
              <a:lnSpc>
                <a:spcPct val="100000"/>
              </a:lnSpc>
              <a:spcBef>
                <a:spcPts val="1333"/>
              </a:spcBef>
              <a:buClr>
                <a:srgbClr val="000000"/>
              </a:buClr>
              <a:buNone/>
            </a:pPr>
            <a:r>
              <a:rPr lang="en" sz="1733" b="1" dirty="0"/>
              <a:t>IEEE 802 Documents: Local Document Server</a:t>
            </a:r>
            <a:r>
              <a:rPr lang="en" sz="1733" dirty="0"/>
              <a:t>  </a:t>
            </a:r>
            <a:endParaRPr sz="1733" dirty="0"/>
          </a:p>
          <a:p>
            <a:pPr marR="118530" indent="-431789">
              <a:lnSpc>
                <a:spcPct val="100000"/>
              </a:lnSpc>
              <a:spcBef>
                <a:spcPts val="1333"/>
              </a:spcBef>
              <a:buSzPts val="1500"/>
            </a:pPr>
            <a:r>
              <a:rPr lang="en" sz="1733" u="sng" dirty="0">
                <a:solidFill>
                  <a:srgbClr val="0000FF"/>
                </a:solidFill>
                <a:hlinkClick r:id="rId3">
                  <a:extLst>
                    <a:ext uri="{A12FA001-AC4F-418D-AE19-62706E023703}">
                      <ahyp:hlinkClr xmlns:ahyp="http://schemas.microsoft.com/office/drawing/2018/hyperlinkcolor" val="tx"/>
                    </a:ext>
                  </a:extLst>
                </a:hlinkClick>
              </a:rPr>
              <a:t>http://ieee802.linespeed.com/</a:t>
            </a:r>
            <a:endParaRPr sz="2000" dirty="0"/>
          </a:p>
        </p:txBody>
      </p:sp>
      <p:sp>
        <p:nvSpPr>
          <p:cNvPr id="115" name="Google Shape;115;p7"/>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 sz="1733" b="1"/>
              <a:t>Onsite Network Support </a:t>
            </a:r>
            <a:endParaRPr sz="1733" b="1"/>
          </a:p>
          <a:p>
            <a:pPr marL="0" indent="0">
              <a:spcBef>
                <a:spcPts val="1333"/>
              </a:spcBef>
              <a:buClr>
                <a:srgbClr val="000000"/>
              </a:buClr>
              <a:buSzPts val="1800"/>
              <a:buNone/>
            </a:pPr>
            <a:r>
              <a:rPr lang="en" sz="1733"/>
              <a:t>The September 2023 IEEE 802 Wireless Interim Session Network Provider is Linespeed. </a:t>
            </a:r>
            <a:endParaRPr sz="1733"/>
          </a:p>
          <a:p>
            <a:pPr marL="0" indent="0">
              <a:spcBef>
                <a:spcPts val="1333"/>
              </a:spcBef>
              <a:buClr>
                <a:srgbClr val="000000"/>
              </a:buClr>
              <a:buSzPts val="1800"/>
              <a:buNone/>
            </a:pPr>
            <a:r>
              <a:rPr lang="en" sz="1733"/>
              <a:t>Members of the Linespeed team can be dispatched by contacting the Meeting Planner directly or by placing a request at the event registration desk.</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Wireless Networking Social</a:t>
            </a:r>
            <a:endParaRPr sz="3867" b="1" i="1"/>
          </a:p>
          <a:p>
            <a:pPr algn="ctr"/>
            <a:endParaRPr sz="2400" b="1" i="1"/>
          </a:p>
          <a:p>
            <a:pPr algn="ctr"/>
            <a:r>
              <a:rPr lang="en" sz="3867"/>
              <a:t>Wednesday September 13th at 6:30 PM</a:t>
            </a:r>
            <a:endParaRPr sz="3867"/>
          </a:p>
        </p:txBody>
      </p:sp>
      <p:sp>
        <p:nvSpPr>
          <p:cNvPr id="121" name="Google Shape;121;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a:t>WHO: </a:t>
            </a:r>
            <a:r>
              <a:rPr lang="en" sz="1600"/>
              <a:t>All registered attendees and their guests.</a:t>
            </a:r>
            <a:endParaRPr sz="1600"/>
          </a:p>
          <a:p>
            <a:pPr marL="0" indent="0">
              <a:buNone/>
            </a:pPr>
            <a:endParaRPr sz="1600" b="1"/>
          </a:p>
          <a:p>
            <a:pPr marL="0" indent="0">
              <a:buNone/>
            </a:pPr>
            <a:r>
              <a:rPr lang="en" sz="1600" b="1"/>
              <a:t>WHAT:</a:t>
            </a:r>
            <a:r>
              <a:rPr lang="en" sz="1600"/>
              <a:t>  Dinner and networking reception.  </a:t>
            </a:r>
            <a:endParaRPr sz="1600"/>
          </a:p>
          <a:p>
            <a:pPr marL="0" indent="0">
              <a:buNone/>
            </a:pPr>
            <a:endParaRPr sz="1600" b="1"/>
          </a:p>
          <a:p>
            <a:pPr marL="0" indent="0">
              <a:buNone/>
            </a:pPr>
            <a:r>
              <a:rPr lang="en" sz="1600" b="1"/>
              <a:t>WHERE:</a:t>
            </a:r>
            <a:r>
              <a:rPr lang="en" sz="1600"/>
              <a:t> Offsite at the nearby restaurant </a:t>
            </a:r>
            <a:r>
              <a:rPr lang="en" sz="1600" b="1" u="sng">
                <a:solidFill>
                  <a:schemeClr val="hlink"/>
                </a:solidFill>
                <a:hlinkClick r:id="rId3"/>
              </a:rPr>
              <a:t>Fogo de Chao</a:t>
            </a:r>
            <a:r>
              <a:rPr lang="en" sz="1600"/>
              <a:t>. </a:t>
            </a:r>
            <a:endParaRPr sz="1600"/>
          </a:p>
          <a:p>
            <a:pPr marL="0" indent="0">
              <a:buNone/>
            </a:pPr>
            <a:r>
              <a:rPr lang="en" sz="1600"/>
              <a:t>Restaurant Address:</a:t>
            </a:r>
            <a:endParaRPr sz="1600"/>
          </a:p>
          <a:p>
            <a:pPr marL="0" indent="0">
              <a:buNone/>
            </a:pPr>
            <a:r>
              <a:rPr lang="en" sz="1600"/>
              <a:t>3101 Piedmont Rd</a:t>
            </a:r>
            <a:endParaRPr sz="1600"/>
          </a:p>
          <a:p>
            <a:pPr marL="0" indent="0">
              <a:buNone/>
            </a:pPr>
            <a:r>
              <a:rPr lang="en" sz="1600"/>
              <a:t>Atlanta, GA 30305</a:t>
            </a:r>
            <a:endParaRPr sz="1600"/>
          </a:p>
          <a:p>
            <a:pPr marL="0" indent="0">
              <a:buNone/>
            </a:pPr>
            <a:r>
              <a:rPr lang="en" sz="1600"/>
              <a:t>Website: </a:t>
            </a:r>
            <a:r>
              <a:rPr lang="en" sz="1600" u="sng">
                <a:solidFill>
                  <a:schemeClr val="hlink"/>
                </a:solidFill>
                <a:hlinkClick r:id="rId3"/>
              </a:rPr>
              <a:t>https://fogodechao.com/location/atlanta/</a:t>
            </a:r>
            <a:endParaRPr sz="1600"/>
          </a:p>
          <a:p>
            <a:pPr marL="0" indent="0">
              <a:buNone/>
            </a:pPr>
            <a:endParaRPr sz="1600" b="1"/>
          </a:p>
          <a:p>
            <a:pPr marL="0" indent="0">
              <a:buNone/>
            </a:pPr>
            <a:r>
              <a:rPr lang="en" sz="1600" b="1"/>
              <a:t>TRANSPORTATION:</a:t>
            </a:r>
            <a:r>
              <a:rPr lang="en" sz="1600"/>
              <a:t> </a:t>
            </a:r>
            <a:endParaRPr sz="1600"/>
          </a:p>
          <a:p>
            <a:pPr marL="0" indent="0">
              <a:buNone/>
            </a:pPr>
            <a:r>
              <a:rPr lang="en" sz="1600"/>
              <a:t>The restaurant is within walking distance of the Grand Hyatt Buckhead. Maps shall be available at the registration desk. Alternatively, personal transportation can be arranged by attending individuals. </a:t>
            </a:r>
            <a:endParaRPr sz="1600"/>
          </a:p>
          <a:p>
            <a:pPr marL="0" indent="0">
              <a:buNone/>
            </a:pPr>
            <a:r>
              <a:rPr lang="en" sz="1600"/>
              <a:t>Please contact the Meeting Planner if have any questions.</a:t>
            </a:r>
            <a:endParaRPr sz="1600"/>
          </a:p>
          <a:p>
            <a:pPr marL="0" indent="0">
              <a:buNone/>
            </a:pPr>
            <a:endParaRPr sz="1600"/>
          </a:p>
          <a:p>
            <a:pPr marL="0" indent="0">
              <a:buNone/>
            </a:pPr>
            <a:endParaRPr sz="1467"/>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1"/>
          <p:cNvSpPr txBox="1">
            <a:spLocks noGrp="1"/>
          </p:cNvSpPr>
          <p:nvPr>
            <p:ph type="title"/>
          </p:nvPr>
        </p:nvSpPr>
        <p:spPr>
          <a:xfrm>
            <a:off x="629200" y="1104267"/>
            <a:ext cx="10962800" cy="904400"/>
          </a:xfrm>
          <a:prstGeom prst="rect">
            <a:avLst/>
          </a:prstGeom>
          <a:noFill/>
          <a:ln>
            <a:noFill/>
          </a:ln>
        </p:spPr>
        <p:txBody>
          <a:bodyPr spcFirstLastPara="1" wrap="square" lIns="121900" tIns="121900" rIns="121900" bIns="121900" anchor="b" anchorCtr="0">
            <a:noAutofit/>
          </a:bodyPr>
          <a:lstStyle/>
          <a:p>
            <a:pPr algn="ctr"/>
            <a:r>
              <a:rPr lang="en" sz="3600"/>
              <a:t>Thanks for helping us make this session a success, we look forward to working with you again!</a:t>
            </a:r>
            <a:endParaRPr sz="3600"/>
          </a:p>
        </p:txBody>
      </p:sp>
      <p:sp>
        <p:nvSpPr>
          <p:cNvPr id="127" name="Google Shape;127;p11"/>
          <p:cNvSpPr txBox="1">
            <a:spLocks noGrp="1"/>
          </p:cNvSpPr>
          <p:nvPr>
            <p:ph type="body" idx="1"/>
          </p:nvPr>
        </p:nvSpPr>
        <p:spPr>
          <a:xfrm>
            <a:off x="349800" y="2380965"/>
            <a:ext cx="11242200" cy="4375435"/>
          </a:xfrm>
          <a:prstGeom prst="rect">
            <a:avLst/>
          </a:prstGeom>
          <a:noFill/>
          <a:ln>
            <a:noFill/>
          </a:ln>
        </p:spPr>
        <p:txBody>
          <a:bodyPr spcFirstLastPara="1" wrap="square" lIns="121900" tIns="121900" rIns="121900" bIns="121900" anchor="t" anchorCtr="0">
            <a:noAutofit/>
          </a:bodyPr>
          <a:lstStyle/>
          <a:p>
            <a:pPr marL="0" indent="0">
              <a:buNone/>
            </a:pPr>
            <a:r>
              <a:rPr lang="en" sz="1867"/>
              <a:t>The next IEEE 802 Plenary Session will be November 12-17, 2023. The session will be a Mixed Mode with In-Person participation at the Hilton Hawaiian Village Waikiki Beach Resort. </a:t>
            </a:r>
            <a:endParaRPr sz="1867" b="1"/>
          </a:p>
          <a:p>
            <a:pPr marL="0" indent="0">
              <a:buNone/>
            </a:pPr>
            <a:endParaRPr sz="1067" b="1"/>
          </a:p>
          <a:p>
            <a:pPr indent="-423323">
              <a:buSzPts val="1400"/>
            </a:pPr>
            <a:r>
              <a:rPr lang="en" sz="1867" b="1"/>
              <a:t>Information and Registration: </a:t>
            </a:r>
            <a:r>
              <a:rPr lang="en" sz="1867" b="1" u="sng">
                <a:solidFill>
                  <a:schemeClr val="hlink"/>
                </a:solidFill>
                <a:hlinkClick r:id="rId3"/>
              </a:rPr>
              <a:t>https://cvent.me/Pna0qm</a:t>
            </a:r>
            <a:endParaRPr sz="1867" b="1"/>
          </a:p>
          <a:p>
            <a:pPr lvl="1">
              <a:spcBef>
                <a:spcPts val="0"/>
              </a:spcBef>
            </a:pPr>
            <a:r>
              <a:rPr lang="en" sz="1867"/>
              <a:t>Early Registration Deadline:</a:t>
            </a:r>
            <a:r>
              <a:rPr lang="en" sz="1867" b="1"/>
              <a:t> </a:t>
            </a:r>
            <a:r>
              <a:rPr lang="en" sz="1867"/>
              <a:t>Friday September 22, 2023</a:t>
            </a:r>
            <a:endParaRPr/>
          </a:p>
          <a:p>
            <a:pPr lvl="1">
              <a:spcBef>
                <a:spcPts val="0"/>
              </a:spcBef>
            </a:pPr>
            <a:r>
              <a:rPr lang="en" sz="1867"/>
              <a:t>Hotel Reservations: </a:t>
            </a:r>
            <a:r>
              <a:rPr lang="en" sz="1600" b="1" u="sng">
                <a:solidFill>
                  <a:schemeClr val="accent5"/>
                </a:solidFill>
                <a:hlinkClick r:id="rId4">
                  <a:extLst>
                    <a:ext uri="{A12FA001-AC4F-418D-AE19-62706E023703}">
                      <ahyp:hlinkClr xmlns:ahyp="http://schemas.microsoft.com/office/drawing/2018/hyperlinkcolor" val="tx"/>
                    </a:ext>
                  </a:extLst>
                </a:hlinkClick>
              </a:rPr>
              <a:t>https://www.hilton.com/en/attend-my-event/hnlhvhh-avm-e0ca0592-a203-4d79-a09e-5c9c2b65d2e8</a:t>
            </a:r>
            <a:endParaRPr/>
          </a:p>
          <a:p>
            <a:pPr lvl="1">
              <a:spcBef>
                <a:spcPts val="0"/>
              </a:spcBef>
            </a:pPr>
            <a:r>
              <a:rPr lang="en" sz="1867"/>
              <a:t>Hotel Reservation Booking Cut Off Date: 5:00 PM Hawaii Time October 20, 2023 </a:t>
            </a:r>
            <a:endParaRPr sz="1600" b="1"/>
          </a:p>
          <a:p>
            <a:pPr marL="1219170" indent="0">
              <a:buNone/>
            </a:pPr>
            <a:endParaRPr sz="1600" b="1"/>
          </a:p>
          <a:p>
            <a:pPr marL="0" indent="0">
              <a:buNone/>
            </a:pPr>
            <a:r>
              <a:rPr lang="en" sz="1867"/>
              <a:t>If you have any questions please contact:</a:t>
            </a:r>
            <a:endParaRPr sz="1867"/>
          </a:p>
          <a:p>
            <a:pPr marL="609585" lvl="1" indent="0">
              <a:spcBef>
                <a:spcPts val="0"/>
              </a:spcBef>
              <a:buSzPts val="1800"/>
              <a:buNone/>
            </a:pPr>
            <a:r>
              <a:rPr lang="en"/>
              <a:t>Face to Face Events</a:t>
            </a:r>
            <a:endParaRPr/>
          </a:p>
          <a:p>
            <a:pPr marL="609585" lvl="1" indent="0">
              <a:spcBef>
                <a:spcPts val="0"/>
              </a:spcBef>
              <a:buSzPts val="1800"/>
              <a:buNone/>
            </a:pPr>
            <a:r>
              <a:rPr lang="en"/>
              <a:t>IEEE 802 Meeting Planner	</a:t>
            </a:r>
            <a:endParaRPr/>
          </a:p>
          <a:p>
            <a:pPr marL="609585" lvl="1" indent="0">
              <a:spcBef>
                <a:spcPts val="0"/>
              </a:spcBef>
              <a:buSzPts val="1800"/>
              <a:buNone/>
            </a:pPr>
            <a:r>
              <a:rPr lang="en"/>
              <a:t>Email: </a:t>
            </a:r>
            <a:r>
              <a:rPr lang="en" u="sng">
                <a:solidFill>
                  <a:schemeClr val="hlink"/>
                </a:solidFill>
                <a:hlinkClick r:id="rId5"/>
              </a:rPr>
              <a:t>802info@facetoface-events.com</a:t>
            </a:r>
            <a:endParaRPr/>
          </a:p>
          <a:p>
            <a:pPr marL="0" indent="0">
              <a:buNone/>
            </a:pPr>
            <a:endParaRPr sz="1867"/>
          </a:p>
          <a:p>
            <a:pPr marL="0" indent="0">
              <a:buNone/>
            </a:pPr>
            <a:endParaRPr sz="1867"/>
          </a:p>
          <a:p>
            <a:pPr marL="0" indent="0">
              <a:buNone/>
            </a:pPr>
            <a:r>
              <a:rPr lang="en" sz="1867"/>
              <a:t> </a:t>
            </a:r>
            <a:endParaRPr sz="1867"/>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September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E3A5-B9C4-686E-FF94-9EEE8920CBC9}"/>
              </a:ext>
            </a:extLst>
          </p:cNvPr>
          <p:cNvSpPr>
            <a:spLocks noGrp="1"/>
          </p:cNvSpPr>
          <p:nvPr>
            <p:ph type="title"/>
          </p:nvPr>
        </p:nvSpPr>
        <p:spPr/>
        <p:txBody>
          <a:bodyPr/>
          <a:lstStyle/>
          <a:p>
            <a:r>
              <a:rPr lang="en-US" dirty="0"/>
              <a:t>Friday F&amp;B Straw poll</a:t>
            </a:r>
          </a:p>
        </p:txBody>
      </p:sp>
      <p:sp>
        <p:nvSpPr>
          <p:cNvPr id="3" name="Content Placeholder 2">
            <a:extLst>
              <a:ext uri="{FF2B5EF4-FFF2-40B4-BE49-F238E27FC236}">
                <a16:creationId xmlns:a16="http://schemas.microsoft.com/office/drawing/2014/main" id="{6F38D8B9-04D8-9DB5-CE0A-273B5FA26F53}"/>
              </a:ext>
            </a:extLst>
          </p:cNvPr>
          <p:cNvSpPr>
            <a:spLocks noGrp="1"/>
          </p:cNvSpPr>
          <p:nvPr>
            <p:ph idx="1"/>
          </p:nvPr>
        </p:nvSpPr>
        <p:spPr>
          <a:xfrm>
            <a:off x="914400" y="1981201"/>
            <a:ext cx="10464799" cy="4113213"/>
          </a:xfrm>
        </p:spPr>
        <p:txBody>
          <a:bodyPr/>
          <a:lstStyle/>
          <a:p>
            <a:r>
              <a:rPr lang="en-US" dirty="0"/>
              <a:t>If you will attend the 802.11 Closing Plenary on Friday, Sept 15, 2023 </a:t>
            </a:r>
          </a:p>
          <a:p>
            <a:r>
              <a:rPr lang="en-US" dirty="0"/>
              <a:t>will you participate (eat/drink) : </a:t>
            </a:r>
          </a:p>
          <a:p>
            <a:pPr marL="1143000" lvl="2" indent="-228600">
              <a:buFont typeface="Arial" panose="020B0604020202020204" pitchFamily="34" charset="0"/>
              <a:buChar char="•"/>
            </a:pPr>
            <a:r>
              <a:rPr lang="en-US" sz="2400" dirty="0">
                <a:effectLst/>
              </a:rPr>
              <a:t>Breakfast with the AM Break?        - </a:t>
            </a:r>
          </a:p>
          <a:p>
            <a:endParaRPr lang="en-US" dirty="0"/>
          </a:p>
        </p:txBody>
      </p:sp>
      <p:sp>
        <p:nvSpPr>
          <p:cNvPr id="4" name="Date Placeholder 3">
            <a:extLst>
              <a:ext uri="{FF2B5EF4-FFF2-40B4-BE49-F238E27FC236}">
                <a16:creationId xmlns:a16="http://schemas.microsoft.com/office/drawing/2014/main" id="{CB07CC7B-BF95-791E-5822-35059F7EC241}"/>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5E1586FC-FBC6-66C5-6AEC-498F4380592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56AEFD-848F-998E-F465-4C7F7B12D4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41446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September 15,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September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(Grand Hyatt Atlanta, Buckhead)</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a:t>
            </a:r>
          </a:p>
          <a:p>
            <a:pPr lvl="1"/>
            <a:r>
              <a:rPr lang="en-US" dirty="0"/>
              <a:t>No –  </a:t>
            </a:r>
          </a:p>
          <a:p>
            <a:r>
              <a:rPr lang="en-US" dirty="0"/>
              <a:t>2. Did you go to the social?</a:t>
            </a:r>
          </a:p>
          <a:p>
            <a:pPr lvl="1"/>
            <a:r>
              <a:rPr lang="en-US" dirty="0"/>
              <a:t>Yes – </a:t>
            </a:r>
          </a:p>
          <a:p>
            <a:pPr lvl="1"/>
            <a:r>
              <a:rPr lang="en-US" dirty="0"/>
              <a:t>No –  </a:t>
            </a:r>
          </a:p>
          <a:p>
            <a:r>
              <a:rPr lang="en-US" sz="2000" dirty="0"/>
              <a:t>3. If you attended the Social, did you like the social?</a:t>
            </a:r>
          </a:p>
          <a:p>
            <a:pPr lvl="1"/>
            <a:r>
              <a:rPr lang="en-US" sz="1800" dirty="0"/>
              <a:t>Yes – </a:t>
            </a:r>
          </a:p>
          <a:p>
            <a:pPr lvl="1"/>
            <a:r>
              <a:rPr lang="en-US" sz="1800" dirty="0"/>
              <a:t>No –  </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September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2023 November - Hawaiian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November 802 Plenary</a:t>
            </a:r>
            <a:r>
              <a:rPr lang="en-US" dirty="0"/>
              <a:t> </a:t>
            </a:r>
            <a:r>
              <a:rPr lang="en-US" sz="2000" dirty="0"/>
              <a:t>Session were held at the Hilton Hawaiian Hotel in Honolulu, HI as an in-person only session, would you attend?</a:t>
            </a:r>
          </a:p>
          <a:p>
            <a:pPr lvl="2"/>
            <a:r>
              <a:rPr lang="en-US" sz="2000" dirty="0"/>
              <a:t>Yes – </a:t>
            </a:r>
          </a:p>
          <a:p>
            <a:pPr lvl="2"/>
            <a:r>
              <a:rPr lang="en-US" sz="2000" dirty="0"/>
              <a:t>No – </a:t>
            </a:r>
          </a:p>
          <a:p>
            <a:pPr lvl="2"/>
            <a:r>
              <a:rPr lang="en-US" sz="2000" dirty="0"/>
              <a:t>Abstain - </a:t>
            </a:r>
          </a:p>
          <a:p>
            <a:pPr lvl="2"/>
            <a:endParaRPr lang="en-US" sz="2000" dirty="0"/>
          </a:p>
          <a:p>
            <a:pPr marL="457200" lvl="1" indent="0">
              <a:buNone/>
            </a:pPr>
            <a:r>
              <a:rPr lang="en-US" sz="2000" dirty="0"/>
              <a:t>2. If the 2023 November 802 Plenary Session were held at Hilton Hawaiian Hotel in Honolulu, HI 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0877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a:t>
            </a:r>
          </a:p>
          <a:p>
            <a:r>
              <a:rPr lang="en-GB" sz="2000" dirty="0"/>
              <a:t>Monday September 11:</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September 15:</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September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January 2024 – Panama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2024 January 802 Wireless </a:t>
            </a:r>
            <a:r>
              <a:rPr lang="en-US" dirty="0"/>
              <a:t>Interim </a:t>
            </a:r>
            <a:r>
              <a:rPr lang="en-US" sz="2000" dirty="0"/>
              <a:t>Session were held at the </a:t>
            </a:r>
            <a:r>
              <a:rPr lang="en-US" dirty="0"/>
              <a:t>Hilton Panama, Panama City, Panama</a:t>
            </a:r>
            <a:r>
              <a:rPr lang="en-US" sz="2000" dirty="0"/>
              <a:t> as an in-person only session, would you attend?</a:t>
            </a:r>
          </a:p>
          <a:p>
            <a:pPr lvl="2"/>
            <a:r>
              <a:rPr lang="en-US" sz="2000" dirty="0"/>
              <a:t>Yes – </a:t>
            </a:r>
          </a:p>
          <a:p>
            <a:pPr lvl="2"/>
            <a:r>
              <a:rPr lang="en-US" sz="2000" dirty="0"/>
              <a:t>No – </a:t>
            </a:r>
          </a:p>
          <a:p>
            <a:pPr lvl="2"/>
            <a:r>
              <a:rPr lang="en-US" sz="2000" dirty="0"/>
              <a:t>Abstain - </a:t>
            </a:r>
          </a:p>
          <a:p>
            <a:pPr lvl="2"/>
            <a:endParaRPr lang="en-US" sz="2000" dirty="0"/>
          </a:p>
          <a:p>
            <a:pPr marL="457200" lvl="1" indent="0">
              <a:buNone/>
            </a:pPr>
            <a:r>
              <a:rPr lang="en-US" sz="2000" dirty="0"/>
              <a:t>2. If the 2024 January 802 Wireless </a:t>
            </a:r>
            <a:r>
              <a:rPr lang="en-US" dirty="0"/>
              <a:t>Interim </a:t>
            </a:r>
            <a:r>
              <a:rPr lang="en-US" sz="2000" dirty="0"/>
              <a:t>Session were held at the </a:t>
            </a:r>
            <a:r>
              <a:rPr lang="en-US" dirty="0"/>
              <a:t>Hilton Panama, Panama City, Panama </a:t>
            </a:r>
            <a:r>
              <a:rPr lang="en-US" sz="2000" dirty="0"/>
              <a:t>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000469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Times New Roman" pitchFamily="16" charset="0"/>
              <a:buChar char="•"/>
            </a:pPr>
            <a:r>
              <a:rPr lang="en-GB" sz="2000" dirty="0"/>
              <a:t>2023-09 (10-15) Atlanta – Buckhead, GA</a:t>
            </a:r>
          </a:p>
          <a:p>
            <a:pPr>
              <a:buFont typeface="Wingdings" panose="05000000000000000000" pitchFamily="2" charset="2"/>
              <a:buChar char="v"/>
            </a:pPr>
            <a:r>
              <a:rPr lang="en-GB" sz="2000" dirty="0">
                <a:highlight>
                  <a:srgbClr val="FFFF00"/>
                </a:highlight>
              </a:rPr>
              <a:t>2024-01 (14-19) Panama (Rebooked from Jan 2022)</a:t>
            </a:r>
          </a:p>
          <a:p>
            <a:pPr>
              <a:buFont typeface="Wingdings" panose="05000000000000000000" pitchFamily="2" charset="2"/>
              <a:buChar char="v"/>
            </a:pPr>
            <a:r>
              <a:rPr lang="en-GB" sz="2000" dirty="0">
                <a:highlight>
                  <a:srgbClr val="FFFF00"/>
                </a:highlight>
              </a:rPr>
              <a:t>2024-05 (12-17) Warsaw, Poland – (TBC Rebook from May 2022)</a:t>
            </a:r>
          </a:p>
          <a:p>
            <a:pPr>
              <a:buFont typeface="Times New Roman" pitchFamily="16" charset="0"/>
              <a:buChar char="•"/>
            </a:pPr>
            <a:r>
              <a:rPr lang="en-GB" sz="2000" dirty="0"/>
              <a:t>2024-09 (8-13) Waikoloa, HI</a:t>
            </a:r>
          </a:p>
          <a:p>
            <a:pPr>
              <a:buFont typeface="Wingdings" panose="05000000000000000000" pitchFamily="2" charset="2"/>
              <a:buChar char="v"/>
            </a:pPr>
            <a:r>
              <a:rPr lang="en-GB" sz="2000" dirty="0"/>
              <a:t>2025-01 (12-17) Kobe, Japan – TBC (Moved from May 2023)</a:t>
            </a:r>
          </a:p>
          <a:p>
            <a:pPr>
              <a:buFont typeface="Wingdings" panose="05000000000000000000" pitchFamily="2" charset="2"/>
              <a:buChar char="v"/>
            </a:pPr>
            <a:r>
              <a:rPr lang="en-GB" sz="2000" dirty="0"/>
              <a:t>2025-05 (11-16) – RFP - Europe</a:t>
            </a:r>
          </a:p>
          <a:p>
            <a:pPr>
              <a:buFont typeface="Times New Roman" pitchFamily="16" charset="0"/>
              <a:buChar char="•"/>
            </a:pPr>
            <a:r>
              <a:rPr lang="en-GB" sz="2000" dirty="0"/>
              <a:t>2025-09 (14-19) </a:t>
            </a:r>
            <a:r>
              <a:rPr lang="en-US" sz="2000" dirty="0"/>
              <a:t>Waikoloa, HI </a:t>
            </a:r>
          </a:p>
          <a:p>
            <a:pPr>
              <a:buFont typeface="Times New Roman" pitchFamily="16" charset="0"/>
              <a:buChar char="•"/>
            </a:pPr>
            <a:r>
              <a:rPr lang="en-US" sz="2000" dirty="0"/>
              <a:t>2026-01 (11-16) - RFP</a:t>
            </a:r>
          </a:p>
          <a:p>
            <a:pPr>
              <a:buFont typeface="Wingdings" panose="05000000000000000000" pitchFamily="2" charset="2"/>
              <a:buChar char="v"/>
            </a:pPr>
            <a:r>
              <a:rPr lang="en-US" sz="2000" dirty="0"/>
              <a:t>2026-05 (10-15) – RFP - Europe</a:t>
            </a:r>
          </a:p>
          <a:p>
            <a:pPr>
              <a:buFont typeface="Times New Roman" pitchFamily="16" charset="0"/>
              <a:buChar char="•"/>
            </a:pPr>
            <a:r>
              <a:rPr lang="en-US" sz="2000" dirty="0"/>
              <a:t>2026-09 (13-18) Waikoloa, HI</a:t>
            </a:r>
          </a:p>
          <a:p>
            <a:pPr>
              <a:buFont typeface="Times New Roman" pitchFamily="16" charset="0"/>
              <a:buChar char="•"/>
            </a:pPr>
            <a:r>
              <a:rPr lang="en-US" sz="2000" dirty="0"/>
              <a:t>2027-01 (10-15) - RFP</a:t>
            </a:r>
          </a:p>
          <a:p>
            <a:pPr>
              <a:buFont typeface="Wingdings" panose="05000000000000000000" pitchFamily="2" charset="2"/>
              <a:buChar char="v"/>
            </a:pPr>
            <a:r>
              <a:rPr lang="en-US" sz="2000" dirty="0"/>
              <a:t>2027-05 (9-14) – RFP Asia  (could rotate J-M-S)</a:t>
            </a:r>
          </a:p>
          <a:p>
            <a:pPr>
              <a:buFont typeface="Times New Roman" pitchFamily="16" charset="0"/>
              <a:buChar char="•"/>
            </a:pPr>
            <a:r>
              <a:rPr lang="en-US" sz="2000" dirty="0"/>
              <a:t>2027-09 (12-17) - RFP</a:t>
            </a:r>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September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     Starred Venues :MTG Events</a:t>
            </a:r>
            <a:br>
              <a:rPr lang="en-US" sz="1600" dirty="0">
                <a:solidFill>
                  <a:schemeClr val="tx1"/>
                </a:solidFill>
              </a:rPr>
            </a:br>
            <a:r>
              <a:rPr lang="en-US" sz="1600" dirty="0">
                <a:solidFill>
                  <a:schemeClr val="tx1"/>
                </a:solidFill>
              </a:rPr>
              <a:t>     Dotted Venues: Face to Face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104119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marL="0" indent="0">
              <a:buNone/>
            </a:pPr>
            <a:r>
              <a:rPr lang="en-US" sz="1800" dirty="0"/>
              <a:t>2023 Nov 12-17 – Hawaiian Village, Oahu, Hawaii, United States</a:t>
            </a:r>
          </a:p>
          <a:p>
            <a:pPr marL="0" indent="0">
              <a:buNone/>
            </a:pPr>
            <a:r>
              <a:rPr lang="en-US" sz="1800" dirty="0">
                <a:highlight>
                  <a:srgbClr val="33CCFF"/>
                </a:highlight>
              </a:rPr>
              <a:t>2024 March 10-15 – Hyatt Regency Denver at Colorado Convention Center, Denver, CO, (March 2021)</a:t>
            </a:r>
          </a:p>
          <a:p>
            <a:pPr marL="0" indent="0">
              <a:buNone/>
            </a:pPr>
            <a:r>
              <a:rPr lang="en-US" sz="1800" dirty="0">
                <a:highlight>
                  <a:srgbClr val="33CCFF"/>
                </a:highlight>
              </a:rPr>
              <a:t>2024 July 14-19 – Sheraton Le Centre Montreal, Montreal, Quebec, Canada (July 2020)</a:t>
            </a:r>
          </a:p>
          <a:p>
            <a:pPr marL="0" indent="0">
              <a:buNone/>
            </a:pPr>
            <a:r>
              <a:rPr lang="en-US" sz="1800" dirty="0">
                <a:highlight>
                  <a:srgbClr val="33CCFF"/>
                </a:highlight>
              </a:rPr>
              <a:t>2024 Nov 10-15 –Hyatt Regency Vancouver, Vancouver, Canada (Nov 2021)</a:t>
            </a:r>
          </a:p>
          <a:p>
            <a:pPr marL="0" indent="0">
              <a:buNone/>
            </a:pPr>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 / NEW RFP – Europe/NA?</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 – RFP NA/Europe </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 – RFP Asia</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–RFP Europe </a:t>
            </a:r>
            <a:endParaRPr lang="en-US" sz="1800" dirty="0">
              <a:highlight>
                <a:srgbClr val="99FF99"/>
              </a:highlight>
            </a:endParaRPr>
          </a:p>
          <a:p>
            <a:pPr marL="0" indent="0">
              <a:buNone/>
            </a:pPr>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794842"/>
            <a:ext cx="1750485"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813526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EC-23/0001r03</a:t>
            </a:r>
          </a:p>
          <a:p>
            <a:pPr lvl="1"/>
            <a:r>
              <a:rPr lang="en-US" dirty="0">
                <a:solidFill>
                  <a:schemeClr val="accent6"/>
                </a:solidFill>
                <a:hlinkClick r:id="rId4">
                  <a:extLst>
                    <a:ext uri="{A12FA001-AC4F-418D-AE19-62706E023703}">
                      <ahyp:hlinkClr xmlns:ahyp="http://schemas.microsoft.com/office/drawing/2018/hyperlinkcolor" val="tx"/>
                    </a:ext>
                  </a:extLst>
                </a:hlinkClick>
              </a:rPr>
              <a:t>https://mentor.ieee.org/802-ec/dcn/23/ec-23-0001-02-WCSG-ieee-802wcsc-meeting-venue-manager-report-2023.pptx</a:t>
            </a:r>
            <a:r>
              <a:rPr lang="en-US" dirty="0">
                <a:solidFill>
                  <a:schemeClr val="accent6"/>
                </a:solidFill>
              </a:rPr>
              <a:t>  </a:t>
            </a:r>
          </a:p>
        </p:txBody>
      </p:sp>
      <p:sp>
        <p:nvSpPr>
          <p:cNvPr id="4" name="Date Placeholder 3"/>
          <p:cNvSpPr>
            <a:spLocks noGrp="1"/>
          </p:cNvSpPr>
          <p:nvPr>
            <p:ph type="dt" idx="10"/>
          </p:nvPr>
        </p:nvSpPr>
        <p:spPr/>
        <p:txBody>
          <a:bodyPr/>
          <a:lstStyle/>
          <a:p>
            <a:r>
              <a:rPr lang="en-US"/>
              <a:t>September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September 11,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September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September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2425700"/>
            <a:ext cx="10962800" cy="1244800"/>
          </a:xfrm>
          <a:prstGeom prst="rect">
            <a:avLst/>
          </a:prstGeom>
          <a:noFill/>
          <a:ln>
            <a:noFill/>
          </a:ln>
        </p:spPr>
        <p:txBody>
          <a:bodyPr spcFirstLastPara="1" wrap="square" lIns="121900" tIns="121900" rIns="121900" bIns="121900" anchor="b" anchorCtr="0">
            <a:noAutofit/>
          </a:bodyPr>
          <a:lstStyle/>
          <a:p>
            <a:r>
              <a:rPr lang="en"/>
              <a:t>September 2023 IEEE 802 Wireless Interim Session</a:t>
            </a:r>
            <a:endParaRPr/>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820825"/>
          </a:xfrm>
          <a:prstGeom prst="rect">
            <a:avLst/>
          </a:prstGeom>
          <a:noFill/>
          <a:ln>
            <a:noFill/>
          </a:ln>
        </p:spPr>
        <p:txBody>
          <a:bodyPr spcFirstLastPara="1" wrap="square" lIns="121900" tIns="121900" rIns="121900" bIns="121900" anchor="t" anchorCtr="0">
            <a:spAutoFit/>
          </a:bodyPr>
          <a:lstStyle/>
          <a:p>
            <a:pPr defTabSz="1219170" fontAlgn="auto">
              <a:spcBef>
                <a:spcPts val="0"/>
              </a:spcBef>
              <a:spcAft>
                <a:spcPts val="0"/>
              </a:spcAft>
              <a:buClr>
                <a:srgbClr val="000000"/>
              </a:buClr>
              <a:buSzPts val="1400"/>
            </a:pPr>
            <a:r>
              <a:rPr lang="en" sz="1867" kern="0" dirty="0">
                <a:solidFill>
                  <a:srgbClr val="FFFFFF"/>
                </a:solidFill>
                <a:latin typeface="Roboto"/>
                <a:ea typeface="Roboto"/>
                <a:cs typeface="Roboto"/>
                <a:sym typeface="Roboto"/>
              </a:rPr>
              <a:t>Prepared By: Face to Face Events, September 11, 2023</a:t>
            </a:r>
            <a:br>
              <a:rPr lang="en" sz="1867" kern="0" dirty="0">
                <a:solidFill>
                  <a:srgbClr val="FFFFFF"/>
                </a:solidFill>
                <a:latin typeface="Roboto"/>
                <a:ea typeface="Roboto"/>
                <a:cs typeface="Roboto"/>
                <a:sym typeface="Roboto"/>
              </a:rPr>
            </a:br>
            <a:r>
              <a:rPr lang="en" sz="1867" kern="0" dirty="0">
                <a:solidFill>
                  <a:srgbClr val="FFFFFF"/>
                </a:solidFill>
                <a:latin typeface="Roboto"/>
                <a:ea typeface="Roboto"/>
                <a:cs typeface="Roboto"/>
                <a:sym typeface="Roboto"/>
              </a:rPr>
              <a:t>See Doc 802 EC-23/0160r1</a:t>
            </a:r>
            <a:endParaRPr sz="1867" kern="0" dirty="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27c30aa6ca8_0_0"/>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Contact Information</a:t>
            </a:r>
            <a:endParaRPr/>
          </a:p>
        </p:txBody>
      </p:sp>
      <p:sp>
        <p:nvSpPr>
          <p:cNvPr id="75" name="Google Shape;75;g27c30aa6ca8_0_0"/>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Meeting Planner: Face to Face Events</a:t>
            </a:r>
            <a:endParaRPr sz="800" b="1"/>
          </a:p>
          <a:p>
            <a:pPr marL="0" indent="0">
              <a:lnSpc>
                <a:spcPct val="100000"/>
              </a:lnSpc>
              <a:spcBef>
                <a:spcPts val="1333"/>
              </a:spcBef>
              <a:buNone/>
            </a:pPr>
            <a:r>
              <a:rPr lang="en" b="1"/>
              <a:t>Dawn Slykhouse </a:t>
            </a:r>
            <a:endParaRPr/>
          </a:p>
          <a:p>
            <a:pPr marL="0" indent="0">
              <a:lnSpc>
                <a:spcPct val="100000"/>
              </a:lnSpc>
              <a:spcBef>
                <a:spcPts val="1333"/>
              </a:spcBef>
              <a:buNone/>
            </a:pPr>
            <a:r>
              <a:rPr lang="en"/>
              <a:t>Mobile: +1 (408) 594-1342</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indent="0">
              <a:lnSpc>
                <a:spcPct val="100000"/>
              </a:lnSpc>
              <a:spcBef>
                <a:spcPts val="1333"/>
              </a:spcBef>
              <a:buNone/>
            </a:pPr>
            <a:endParaRPr sz="800" b="1"/>
          </a:p>
          <a:p>
            <a:pPr marL="0" indent="0">
              <a:lnSpc>
                <a:spcPct val="100000"/>
              </a:lnSpc>
              <a:spcBef>
                <a:spcPts val="1333"/>
              </a:spcBef>
              <a:buNone/>
            </a:pPr>
            <a:r>
              <a:rPr lang="en" b="1"/>
              <a:t>Lisa Ronmark </a:t>
            </a:r>
            <a:endParaRPr/>
          </a:p>
          <a:p>
            <a:pPr marL="0" indent="0">
              <a:lnSpc>
                <a:spcPct val="100000"/>
              </a:lnSpc>
              <a:spcBef>
                <a:spcPts val="1333"/>
              </a:spcBef>
              <a:buNone/>
            </a:pPr>
            <a:r>
              <a:rPr lang="en"/>
              <a:t>Mobile: +1 (604) 316-4947</a:t>
            </a:r>
            <a:endParaRPr/>
          </a:p>
          <a:p>
            <a:pPr marL="0" indent="0">
              <a:lnSpc>
                <a:spcPct val="100000"/>
              </a:lnSpc>
              <a:spcBef>
                <a:spcPts val="1333"/>
              </a:spcBef>
              <a:spcAft>
                <a:spcPts val="1333"/>
              </a:spcAft>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g27c30aa6ca8_0_0"/>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Meeting Planner: Thursday &amp; Friday</a:t>
            </a:r>
            <a:endParaRPr sz="1333"/>
          </a:p>
          <a:p>
            <a:pPr marL="0" indent="0">
              <a:lnSpc>
                <a:spcPct val="100000"/>
              </a:lnSpc>
              <a:spcBef>
                <a:spcPts val="1333"/>
              </a:spcBef>
              <a:buNone/>
            </a:pPr>
            <a:r>
              <a:rPr lang="en" b="1"/>
              <a:t>Stephanie Williams</a:t>
            </a:r>
            <a:endParaRPr b="1"/>
          </a:p>
          <a:p>
            <a:pPr marL="0" indent="0">
              <a:lnSpc>
                <a:spcPct val="100000"/>
              </a:lnSpc>
              <a:spcBef>
                <a:spcPts val="1333"/>
              </a:spcBef>
              <a:buNone/>
            </a:pPr>
            <a:r>
              <a:rPr lang="en"/>
              <a:t>Mobile: +1 (408) 497-9613 </a:t>
            </a:r>
            <a:endParaRPr/>
          </a:p>
          <a:p>
            <a:pPr marL="0" indent="0">
              <a:lnSpc>
                <a:spcPct val="100000"/>
              </a:lnSpc>
              <a:spcBef>
                <a:spcPts val="1333"/>
              </a:spcBef>
              <a:buNone/>
            </a:pPr>
            <a:r>
              <a:rPr lang="en"/>
              <a:t>Email: </a:t>
            </a:r>
            <a:r>
              <a:rPr lang="en" u="sng">
                <a:solidFill>
                  <a:schemeClr val="hlink"/>
                </a:solidFill>
                <a:hlinkClick r:id="rId5"/>
              </a:rPr>
              <a:t>stephanie@facetoface-events.com</a:t>
            </a:r>
            <a:r>
              <a:rPr lang="en"/>
              <a:t> </a:t>
            </a:r>
            <a:endParaRPr/>
          </a:p>
          <a:p>
            <a:pPr marL="0" indent="0">
              <a:lnSpc>
                <a:spcPct val="100000"/>
              </a:lnSpc>
              <a:spcBef>
                <a:spcPts val="1333"/>
              </a:spcBef>
              <a:buNone/>
            </a:pPr>
            <a:endParaRPr sz="1333"/>
          </a:p>
          <a:p>
            <a:pPr marL="0" indent="0">
              <a:lnSpc>
                <a:spcPct val="100000"/>
              </a:lnSpc>
              <a:spcBef>
                <a:spcPts val="1333"/>
              </a:spcBef>
              <a:buNone/>
            </a:pPr>
            <a:r>
              <a:rPr lang="en" b="1"/>
              <a:t>Meeting Planner: </a:t>
            </a:r>
            <a:r>
              <a:rPr lang="en"/>
              <a:t>Meeting Planner Office #1</a:t>
            </a:r>
            <a:endParaRPr/>
          </a:p>
          <a:p>
            <a:pPr marL="0" indent="0">
              <a:lnSpc>
                <a:spcPct val="100000"/>
              </a:lnSpc>
              <a:spcBef>
                <a:spcPts val="1333"/>
              </a:spcBef>
              <a:buNone/>
            </a:pPr>
            <a:r>
              <a:rPr lang="en" b="1"/>
              <a:t>Registration: </a:t>
            </a:r>
            <a:r>
              <a:rPr lang="en"/>
              <a:t>Pre Function Lobby, Lower Level</a:t>
            </a:r>
            <a:endParaRPr/>
          </a:p>
          <a:p>
            <a:pPr marL="0" indent="0">
              <a:lnSpc>
                <a:spcPct val="100000"/>
              </a:lnSpc>
              <a:spcBef>
                <a:spcPts val="1333"/>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Provider Contact Information</a:t>
            </a:r>
            <a:endParaRPr/>
          </a:p>
        </p:txBody>
      </p:sp>
      <p:sp>
        <p:nvSpPr>
          <p:cNvPr id="82" name="Google Shape;82;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 b="1"/>
              <a:t>Network Provider: Linespeed Events</a:t>
            </a:r>
            <a:endParaRPr sz="1333"/>
          </a:p>
          <a:p>
            <a:pPr marL="0" indent="0">
              <a:lnSpc>
                <a:spcPct val="100000"/>
              </a:lnSpc>
              <a:spcBef>
                <a:spcPts val="1333"/>
              </a:spcBef>
              <a:buClr>
                <a:srgbClr val="000000"/>
              </a:buClr>
              <a:buNone/>
            </a:pPr>
            <a:r>
              <a:rPr lang="en" b="1"/>
              <a:t>Richard Alfvin</a:t>
            </a:r>
            <a:endParaRPr b="1"/>
          </a:p>
          <a:p>
            <a:pPr marL="0" indent="0">
              <a:lnSpc>
                <a:spcPct val="100000"/>
              </a:lnSpc>
              <a:spcBef>
                <a:spcPts val="1333"/>
              </a:spcBef>
              <a:buNone/>
            </a:pPr>
            <a:r>
              <a:rPr lang="en"/>
              <a:t>Mobile: +1 (585) 781-0952 </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rick@linespeed.com</a:t>
            </a:r>
            <a:r>
              <a:rPr lang="en"/>
              <a:t> </a:t>
            </a:r>
            <a:endParaRPr/>
          </a:p>
          <a:p>
            <a:pPr marL="0" indent="0">
              <a:lnSpc>
                <a:spcPct val="100000"/>
              </a:lnSpc>
              <a:spcBef>
                <a:spcPts val="1333"/>
              </a:spcBef>
              <a:buNone/>
            </a:pPr>
            <a:endParaRPr sz="1333"/>
          </a:p>
          <a:p>
            <a:pPr marL="0" indent="0">
              <a:lnSpc>
                <a:spcPct val="100000"/>
              </a:lnSpc>
              <a:spcBef>
                <a:spcPts val="1333"/>
              </a:spcBef>
              <a:buNone/>
            </a:pPr>
            <a:r>
              <a:rPr lang="en" b="1"/>
              <a:t>Network Help: </a:t>
            </a:r>
            <a:r>
              <a:rPr lang="en"/>
              <a:t>Cassis A, Lower Level</a:t>
            </a:r>
            <a:endParaRPr/>
          </a:p>
          <a:p>
            <a:pPr marL="0" indent="0">
              <a:lnSpc>
                <a:spcPct val="100000"/>
              </a:lnSpc>
              <a:spcBef>
                <a:spcPts val="1333"/>
              </a:spcBef>
              <a:buNone/>
            </a:pPr>
            <a:r>
              <a:rPr lang="en"/>
              <a:t>If office is closed check in with Meeting Planner at Registration and Information Desk</a:t>
            </a:r>
            <a:endParaRPr/>
          </a:p>
          <a:p>
            <a:pPr marL="0" indent="0">
              <a:lnSpc>
                <a:spcPct val="100000"/>
              </a:lnSpc>
              <a:spcBef>
                <a:spcPts val="1333"/>
              </a:spcBef>
              <a:buClr>
                <a:srgbClr val="000000"/>
              </a:buClr>
              <a:buNone/>
            </a:pPr>
            <a:r>
              <a:rPr lang="en" b="1"/>
              <a:t>Network Office: </a:t>
            </a:r>
            <a:r>
              <a:rPr lang="en"/>
              <a:t>Cassis A, Lower Floor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8" name="Google Shape;88;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b="1"/>
              <a:t>Sunday</a:t>
            </a:r>
            <a:r>
              <a:rPr lang="en"/>
              <a:t> </a:t>
            </a:r>
            <a:endParaRPr/>
          </a:p>
          <a:p>
            <a:pPr lvl="1" indent="-457189">
              <a:spcBef>
                <a:spcPts val="0"/>
              </a:spcBef>
              <a:buSzPts val="1800"/>
            </a:pPr>
            <a:r>
              <a:rPr lang="en"/>
              <a:t>Registration Counter, Pre Function Lobby, Lower Level at Grand Hyatt Buckhead</a:t>
            </a:r>
            <a:endParaRPr/>
          </a:p>
          <a:p>
            <a:pPr lvl="1" indent="-457189">
              <a:spcBef>
                <a:spcPts val="0"/>
              </a:spcBef>
              <a:buSzPts val="1800"/>
            </a:pPr>
            <a:r>
              <a:rPr lang="en"/>
              <a:t>5:00 PM - 7:30 PM</a:t>
            </a:r>
            <a:endParaRPr/>
          </a:p>
          <a:p>
            <a:r>
              <a:rPr lang="en" b="1"/>
              <a:t>Monday - Wednesday</a:t>
            </a:r>
            <a:r>
              <a:rPr lang="en"/>
              <a:t> </a:t>
            </a:r>
            <a:endParaRPr/>
          </a:p>
          <a:p>
            <a:pPr lvl="1" indent="-457189">
              <a:spcBef>
                <a:spcPts val="0"/>
              </a:spcBef>
              <a:buSzPts val="1800"/>
            </a:pPr>
            <a:r>
              <a:rPr lang="en"/>
              <a:t>Registration Counter, Pre Function Lobby, Lower Level  at Grand Hyatt Buckhead</a:t>
            </a:r>
            <a:endParaRPr/>
          </a:p>
          <a:p>
            <a:pPr lvl="1" indent="-457189">
              <a:spcBef>
                <a:spcPts val="0"/>
              </a:spcBef>
              <a:buSzPts val="1800"/>
            </a:pPr>
            <a:r>
              <a:rPr lang="en"/>
              <a:t>7:30 AM - 5:00 PM</a:t>
            </a:r>
            <a:endParaRPr/>
          </a:p>
          <a:p>
            <a:r>
              <a:rPr lang="en" b="1"/>
              <a:t>Thursday</a:t>
            </a:r>
            <a:endParaRPr/>
          </a:p>
          <a:p>
            <a:pPr lvl="1" indent="-457189">
              <a:spcBef>
                <a:spcPts val="0"/>
              </a:spcBef>
              <a:buSzPts val="1800"/>
            </a:pPr>
            <a:r>
              <a:rPr lang="en"/>
              <a:t>Event Office, Meeting Planner Office #1, Lower Level  at Grand Hyatt Buckhead</a:t>
            </a:r>
            <a:endParaRPr/>
          </a:p>
          <a:p>
            <a:pPr lvl="1">
              <a:spcBef>
                <a:spcPts val="0"/>
              </a:spcBef>
            </a:pPr>
            <a:r>
              <a:rPr lang="en"/>
              <a:t>8:00 AM - 5:00 PM</a:t>
            </a:r>
            <a:endParaRPr/>
          </a:p>
          <a:p>
            <a:pPr marL="0" indent="0">
              <a:buNone/>
            </a:pPr>
            <a:endParaRPr/>
          </a:p>
          <a:p>
            <a:pPr marL="0" indent="0">
              <a:spcBef>
                <a:spcPts val="1333"/>
              </a:spcBef>
              <a:spcAft>
                <a:spcPts val="2133"/>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94" name="Google Shape;94;p4"/>
          <p:cNvSpPr txBox="1">
            <a:spLocks noGrp="1"/>
          </p:cNvSpPr>
          <p:nvPr>
            <p:ph type="body" idx="1"/>
          </p:nvPr>
        </p:nvSpPr>
        <p:spPr>
          <a:xfrm>
            <a:off x="629200" y="29073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 sz="2000" b="1"/>
              <a:t>Light Breakfast</a:t>
            </a:r>
            <a:endParaRPr sz="2000" b="1"/>
          </a:p>
          <a:p>
            <a:pPr marL="0" indent="0" algn="ctr">
              <a:lnSpc>
                <a:spcPct val="50000"/>
              </a:lnSpc>
              <a:spcBef>
                <a:spcPts val="1333"/>
              </a:spcBef>
              <a:buNone/>
            </a:pPr>
            <a:r>
              <a:rPr lang="en" sz="2000" b="1"/>
              <a:t>Ballroom Pre Function Area, Lower Level </a:t>
            </a:r>
            <a:endParaRPr sz="2000" b="1"/>
          </a:p>
          <a:p>
            <a:pPr marL="0" indent="0" algn="ctr">
              <a:lnSpc>
                <a:spcPct val="50000"/>
              </a:lnSpc>
              <a:spcBef>
                <a:spcPts val="1333"/>
              </a:spcBef>
              <a:buNone/>
            </a:pPr>
            <a:r>
              <a:rPr lang="en" sz="2000"/>
              <a:t>Monday - Friday </a:t>
            </a:r>
            <a:endParaRPr sz="2000"/>
          </a:p>
          <a:p>
            <a:pPr marL="0" indent="0" algn="ctr">
              <a:lnSpc>
                <a:spcPct val="50000"/>
              </a:lnSpc>
              <a:spcBef>
                <a:spcPts val="1333"/>
              </a:spcBef>
              <a:buNone/>
            </a:pPr>
            <a:r>
              <a:rPr lang="en" sz="2000"/>
              <a:t>7:15 AM - 8:15 AM</a:t>
            </a:r>
            <a:endParaRPr sz="2000"/>
          </a:p>
          <a:p>
            <a:pPr marL="0" indent="0" algn="ctr">
              <a:lnSpc>
                <a:spcPct val="50000"/>
              </a:lnSpc>
              <a:spcBef>
                <a:spcPts val="1333"/>
              </a:spcBef>
              <a:buNone/>
            </a:pPr>
            <a:endParaRPr sz="2000"/>
          </a:p>
          <a:p>
            <a:pPr marL="0" indent="0" algn="ctr">
              <a:lnSpc>
                <a:spcPct val="50000"/>
              </a:lnSpc>
              <a:spcBef>
                <a:spcPts val="1333"/>
              </a:spcBef>
              <a:buClr>
                <a:srgbClr val="000000"/>
              </a:buClr>
              <a:buNone/>
            </a:pPr>
            <a:r>
              <a:rPr lang="en" b="1"/>
              <a:t>Morning Coffee &amp; Tea Break</a:t>
            </a:r>
            <a:endParaRPr b="1"/>
          </a:p>
          <a:p>
            <a:pPr marL="0" indent="0" algn="ctr">
              <a:lnSpc>
                <a:spcPct val="50000"/>
              </a:lnSpc>
              <a:spcBef>
                <a:spcPts val="1333"/>
              </a:spcBef>
              <a:buClr>
                <a:srgbClr val="000000"/>
              </a:buClr>
              <a:buNone/>
            </a:pPr>
            <a:r>
              <a:rPr lang="en" sz="2000" b="1"/>
              <a:t>Ballroom Pre Function Area, Lower Level</a:t>
            </a:r>
            <a:endParaRPr/>
          </a:p>
          <a:p>
            <a:pPr marL="0" indent="0" algn="ctr">
              <a:lnSpc>
                <a:spcPct val="50000"/>
              </a:lnSpc>
              <a:spcBef>
                <a:spcPts val="1333"/>
              </a:spcBef>
              <a:buNone/>
            </a:pPr>
            <a:r>
              <a:rPr lang="en"/>
              <a:t>Monday - Thursday </a:t>
            </a:r>
            <a:endParaRPr/>
          </a:p>
          <a:p>
            <a:pPr marL="0" indent="0" algn="ctr">
              <a:lnSpc>
                <a:spcPct val="50000"/>
              </a:lnSpc>
              <a:spcBef>
                <a:spcPts val="1333"/>
              </a:spcBef>
              <a:buNone/>
            </a:pPr>
            <a:r>
              <a:rPr lang="en"/>
              <a:t>9:50 AM - 10:30 AM</a:t>
            </a:r>
            <a:endParaRPr sz="2000"/>
          </a:p>
          <a:p>
            <a:pPr marL="0" indent="0">
              <a:spcBef>
                <a:spcPts val="1333"/>
              </a:spcBef>
              <a:buNone/>
            </a:pPr>
            <a:endParaRPr sz="2000"/>
          </a:p>
          <a:p>
            <a:pPr indent="0" algn="ctr">
              <a:spcBef>
                <a:spcPts val="1333"/>
              </a:spcBef>
              <a:buNone/>
            </a:pPr>
            <a:endParaRPr sz="2000"/>
          </a:p>
          <a:p>
            <a:pPr marL="0" indent="0" algn="ctr">
              <a:spcBef>
                <a:spcPts val="1333"/>
              </a:spcBef>
              <a:spcAft>
                <a:spcPts val="2133"/>
              </a:spcAft>
              <a:buNone/>
            </a:pPr>
            <a:endParaRPr sz="2000"/>
          </a:p>
        </p:txBody>
      </p:sp>
      <p:sp>
        <p:nvSpPr>
          <p:cNvPr id="95" name="Google Shape;95;p4"/>
          <p:cNvSpPr txBox="1">
            <a:spLocks noGrp="1"/>
          </p:cNvSpPr>
          <p:nvPr>
            <p:ph type="body" idx="2"/>
          </p:nvPr>
        </p:nvSpPr>
        <p:spPr>
          <a:xfrm>
            <a:off x="6235500" y="2849633"/>
            <a:ext cx="5110000" cy="33840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 b="1"/>
              <a:t>Lunch</a:t>
            </a:r>
            <a:endParaRPr b="1"/>
          </a:p>
          <a:p>
            <a:pPr marL="0" indent="0" algn="ctr">
              <a:lnSpc>
                <a:spcPct val="50000"/>
              </a:lnSpc>
              <a:spcBef>
                <a:spcPts val="1333"/>
              </a:spcBef>
              <a:buNone/>
            </a:pPr>
            <a:r>
              <a:rPr lang="en" sz="2000" b="1"/>
              <a:t>Grand Ballroom 3, Lower Level</a:t>
            </a:r>
            <a:endParaRPr sz="2000" b="1"/>
          </a:p>
          <a:p>
            <a:pPr marL="0" indent="0" algn="ctr">
              <a:lnSpc>
                <a:spcPct val="75000"/>
              </a:lnSpc>
              <a:spcBef>
                <a:spcPts val="1333"/>
              </a:spcBef>
              <a:buNone/>
            </a:pPr>
            <a:r>
              <a:rPr lang="en" sz="1600"/>
              <a:t>Outdoor Seating Available on Terrace (2nd Level)</a:t>
            </a:r>
            <a:endParaRPr sz="2000" b="1"/>
          </a:p>
          <a:p>
            <a:pPr marL="0" indent="0" algn="ctr">
              <a:lnSpc>
                <a:spcPct val="50000"/>
              </a:lnSpc>
              <a:spcBef>
                <a:spcPts val="1333"/>
              </a:spcBef>
              <a:buClr>
                <a:srgbClr val="000000"/>
              </a:buClr>
              <a:buNone/>
            </a:pPr>
            <a:r>
              <a:rPr lang="en"/>
              <a:t>Monday - Thursday </a:t>
            </a:r>
            <a:endParaRPr/>
          </a:p>
          <a:p>
            <a:pPr marL="0" indent="0" algn="ctr">
              <a:lnSpc>
                <a:spcPct val="50000"/>
              </a:lnSpc>
              <a:spcBef>
                <a:spcPts val="1333"/>
              </a:spcBef>
              <a:buClr>
                <a:srgbClr val="000000"/>
              </a:buClr>
              <a:buNone/>
            </a:pPr>
            <a:r>
              <a:rPr lang="en"/>
              <a:t>12:15 PM - 1:30 PM</a:t>
            </a:r>
            <a:endParaRPr/>
          </a:p>
          <a:p>
            <a:pPr marL="0" indent="0" algn="ctr">
              <a:lnSpc>
                <a:spcPct val="50000"/>
              </a:lnSpc>
              <a:spcBef>
                <a:spcPts val="1333"/>
              </a:spcBef>
              <a:buNone/>
            </a:pPr>
            <a:endParaRPr/>
          </a:p>
          <a:p>
            <a:pPr marL="0" indent="0" algn="ctr">
              <a:lnSpc>
                <a:spcPct val="50000"/>
              </a:lnSpc>
              <a:spcBef>
                <a:spcPts val="1333"/>
              </a:spcBef>
              <a:buNone/>
            </a:pPr>
            <a:r>
              <a:rPr lang="en" b="1"/>
              <a:t>Afternoon Break</a:t>
            </a:r>
            <a:endParaRPr b="1"/>
          </a:p>
          <a:p>
            <a:pPr marL="0" indent="0" algn="ctr">
              <a:lnSpc>
                <a:spcPct val="50000"/>
              </a:lnSpc>
              <a:spcBef>
                <a:spcPts val="1333"/>
              </a:spcBef>
              <a:buNone/>
            </a:pPr>
            <a:r>
              <a:rPr lang="en" sz="2000" b="1"/>
              <a:t>Ballroom Pre Function Area, Lower Level</a:t>
            </a:r>
            <a:endParaRPr/>
          </a:p>
          <a:p>
            <a:pPr marL="0" indent="0" algn="ctr">
              <a:lnSpc>
                <a:spcPct val="50000"/>
              </a:lnSpc>
              <a:spcBef>
                <a:spcPts val="1333"/>
              </a:spcBef>
              <a:buNone/>
            </a:pPr>
            <a:r>
              <a:rPr lang="en"/>
              <a:t>Monday - Thursday </a:t>
            </a:r>
            <a:endParaRPr/>
          </a:p>
          <a:p>
            <a:pPr marL="0" indent="0" algn="ctr">
              <a:lnSpc>
                <a:spcPct val="50000"/>
              </a:lnSpc>
              <a:spcBef>
                <a:spcPts val="1333"/>
              </a:spcBef>
              <a:spcAft>
                <a:spcPts val="1333"/>
              </a:spcAft>
              <a:buNone/>
            </a:pPr>
            <a:r>
              <a:rPr lang="en"/>
              <a:t>3:15 PM - 4:00 PM</a:t>
            </a:r>
            <a:endParaRPr/>
          </a:p>
        </p:txBody>
      </p:sp>
      <p:sp>
        <p:nvSpPr>
          <p:cNvPr id="96" name="Google Shape;96;p4"/>
          <p:cNvSpPr txBox="1"/>
          <p:nvPr/>
        </p:nvSpPr>
        <p:spPr>
          <a:xfrm>
            <a:off x="2005067" y="2470033"/>
            <a:ext cx="8369200" cy="546263"/>
          </a:xfrm>
          <a:prstGeom prst="rect">
            <a:avLst/>
          </a:prstGeom>
          <a:noFill/>
          <a:ln>
            <a:noFill/>
          </a:ln>
        </p:spPr>
        <p:txBody>
          <a:bodyPr spcFirstLastPara="1" wrap="square" lIns="121900" tIns="121900" rIns="121900" bIns="121900" anchor="t" anchorCtr="0">
            <a:spAutoFit/>
          </a:bodyPr>
          <a:lstStyle/>
          <a:p>
            <a:pPr algn="ctr" defTabSz="1219170" fontAlgn="auto">
              <a:lnSpc>
                <a:spcPct val="50000"/>
              </a:lnSpc>
              <a:spcBef>
                <a:spcPts val="0"/>
              </a:spcBef>
              <a:spcAft>
                <a:spcPts val="1333"/>
              </a:spcAft>
              <a:buClr>
                <a:srgbClr val="000000"/>
              </a:buClr>
              <a:buSzPts val="1300"/>
            </a:pPr>
            <a:r>
              <a:rPr lang="en" sz="1733" kern="0">
                <a:solidFill>
                  <a:srgbClr val="737373"/>
                </a:solidFill>
                <a:latin typeface="Roboto"/>
                <a:ea typeface="Roboto"/>
                <a:cs typeface="Roboto"/>
                <a:sym typeface="Roboto"/>
              </a:rPr>
              <a:t>FOR REGISTERED ATTENDEES ONLY</a:t>
            </a:r>
            <a:endParaRPr sz="1733" b="1" kern="0">
              <a:solidFill>
                <a:srgbClr val="737373"/>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789C679E-BCDB-4A5C-A38F-ECA97E9DDB64}">
  <ds:schemaRefs>
    <ds:schemaRef ds:uri="cc9c437c-ae0c-4066-8d90-a0f7de786127"/>
    <ds:schemaRef ds:uri="http://www.w3.org/XML/1998/namespace"/>
    <ds:schemaRef ds:uri="http://schemas.microsoft.com/office/2006/documentManagement/types"/>
    <ds:schemaRef ds:uri="http://schemas.microsoft.com/office/infopath/2007/PartnerControls"/>
    <ds:schemaRef ds:uri="ba37140e-f4c5-4a6c-a9b4-20a691ce6c8a"/>
    <ds:schemaRef ds:uri="http://purl.org/dc/terms/"/>
    <ds:schemaRef ds:uri="http://schemas.microsoft.com/office/2006/metadata/properties"/>
    <ds:schemaRef ds:uri="http://schemas.openxmlformats.org/package/2006/metadata/core-properties"/>
    <ds:schemaRef ds:uri="http://purl.org/dc/dcmitype/"/>
    <ds:schemaRef ds:uri="http://purl.org/dc/elements/1.1/"/>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28597</TotalTime>
  <Words>2454</Words>
  <Application>Microsoft Office PowerPoint</Application>
  <PresentationFormat>Widescreen</PresentationFormat>
  <Paragraphs>329</Paragraphs>
  <Slides>23</Slides>
  <Notes>16</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1" baseType="lpstr">
      <vt:lpstr>Arial</vt:lpstr>
      <vt:lpstr>Roboto</vt:lpstr>
      <vt:lpstr>Times New Roman</vt:lpstr>
      <vt:lpstr>Verdana</vt:lpstr>
      <vt:lpstr>Wingdings</vt:lpstr>
      <vt:lpstr>802-11 Theme</vt:lpstr>
      <vt:lpstr>Material</vt:lpstr>
      <vt:lpstr>Document</vt:lpstr>
      <vt:lpstr>1st Vice Chair Report - 2023 Sept Interim - Buckhead</vt:lpstr>
      <vt:lpstr>Abstract</vt:lpstr>
      <vt:lpstr>Monday, September 11, 2023 802.11 WG Opening Plenary</vt:lpstr>
      <vt:lpstr>Successful Mixed-mode Meeting Protocol</vt:lpstr>
      <vt:lpstr>September 2023 IEEE 802 Wireless Interim Session</vt:lpstr>
      <vt:lpstr>Meeting Planner Contact Information</vt:lpstr>
      <vt:lpstr>Network Provider Contact Information</vt:lpstr>
      <vt:lpstr>In Person Registration Times and Location</vt:lpstr>
      <vt:lpstr>Food and Beverage Breaks</vt:lpstr>
      <vt:lpstr>Schedule of Sessions and Attendance</vt:lpstr>
      <vt:lpstr>Audio Visual Support - In Person Sessions </vt:lpstr>
      <vt:lpstr>Network Access Information </vt:lpstr>
      <vt:lpstr>  IEEE 802 Wireless Networking Social  Wednesday September 13th at 6:30 PM</vt:lpstr>
      <vt:lpstr>Thanks for helping us make this session a success, we look forward to working with you again!</vt:lpstr>
      <vt:lpstr>M3.6 Recording attendance</vt:lpstr>
      <vt:lpstr>Friday F&amp;B Straw poll</vt:lpstr>
      <vt:lpstr>Friday, September 15, 2022 802.11 WG Closing Plenary</vt:lpstr>
      <vt:lpstr>Straw Poll: Return to This Venue:  (Grand Hyatt Atlanta, Buckhead)</vt:lpstr>
      <vt:lpstr>Straw Poll: 2023 November - Hawaiian Plenary</vt:lpstr>
      <vt:lpstr>Straw Poll: January 2024 – Panama Interim</vt:lpstr>
      <vt:lpstr>Future Interim Venue Status</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September Interim - Buckhead</dc:title>
  <dc:subject>September 2023</dc:subject>
  <dc:creator>Jon Rosdahl</dc:creator>
  <dc:description>Jon Rosdahl (Qualcomm)</dc:description>
  <cp:lastModifiedBy>Jon Rosdahl</cp:lastModifiedBy>
  <cp:revision>38</cp:revision>
  <cp:lastPrinted>1601-01-01T00:00:00Z</cp:lastPrinted>
  <dcterms:created xsi:type="dcterms:W3CDTF">2020-01-12T14:48:27Z</dcterms:created>
  <dcterms:modified xsi:type="dcterms:W3CDTF">2023-09-11T13:49:57Z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