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56" r:id="rId2"/>
    <p:sldId id="257" r:id="rId3"/>
    <p:sldId id="268" r:id="rId4"/>
    <p:sldId id="294" r:id="rId5"/>
    <p:sldId id="269" r:id="rId6"/>
    <p:sldId id="260" r:id="rId7"/>
    <p:sldId id="261" r:id="rId8"/>
    <p:sldId id="262" r:id="rId9"/>
    <p:sldId id="263" r:id="rId10"/>
    <p:sldId id="283" r:id="rId11"/>
    <p:sldId id="284" r:id="rId12"/>
    <p:sldId id="287" r:id="rId13"/>
    <p:sldId id="288" r:id="rId14"/>
    <p:sldId id="289" r:id="rId15"/>
    <p:sldId id="270" r:id="rId16"/>
    <p:sldId id="312" r:id="rId17"/>
    <p:sldId id="2397" r:id="rId18"/>
    <p:sldId id="314" r:id="rId19"/>
    <p:sldId id="310" r:id="rId20"/>
    <p:sldId id="311" r:id="rId2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14" autoAdjust="0"/>
    <p:restoredTop sz="94660"/>
  </p:normalViewPr>
  <p:slideViewPr>
    <p:cSldViewPr>
      <p:cViewPr varScale="1">
        <p:scale>
          <a:sx n="76" d="100"/>
          <a:sy n="76" d="100"/>
        </p:scale>
        <p:origin x="360" y="90"/>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8/3/2023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80138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80354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384175" y="701675"/>
            <a:ext cx="6165850" cy="3468688"/>
          </a:xfrm>
          <a:ln/>
        </p:spPr>
      </p:sp>
      <p:sp>
        <p:nvSpPr>
          <p:cNvPr id="21507" name="Notes Placeholder 2"/>
          <p:cNvSpPr>
            <a:spLocks noGrp="1"/>
          </p:cNvSpPr>
          <p:nvPr>
            <p:ph type="body" idx="1"/>
          </p:nvPr>
        </p:nvSpPr>
        <p:spPr>
          <a:noFill/>
          <a:ln/>
        </p:spPr>
        <p:txBody>
          <a:bodyPr/>
          <a:lstStyle/>
          <a:p>
            <a:endParaRPr lang="en-US"/>
          </a:p>
        </p:txBody>
      </p:sp>
      <p:sp>
        <p:nvSpPr>
          <p:cNvPr id="21508" name="Header Placeholder 3"/>
          <p:cNvSpPr>
            <a:spLocks noGrp="1"/>
          </p:cNvSpPr>
          <p:nvPr>
            <p:ph type="hdr" sz="quarter"/>
          </p:nvPr>
        </p:nvSpPr>
        <p:spPr>
          <a:noFill/>
        </p:spPr>
        <p:txBody>
          <a:bodyPr/>
          <a:lstStyle/>
          <a:p>
            <a:r>
              <a:rPr lang="en-US"/>
              <a:t>doc.: IEEE 802.11-16/0190r0</a:t>
            </a:r>
          </a:p>
        </p:txBody>
      </p:sp>
      <p:sp>
        <p:nvSpPr>
          <p:cNvPr id="21509" name="Date Placeholder 4"/>
          <p:cNvSpPr>
            <a:spLocks noGrp="1"/>
          </p:cNvSpPr>
          <p:nvPr>
            <p:ph type="dt" sz="quarter" idx="1"/>
          </p:nvPr>
        </p:nvSpPr>
        <p:spPr>
          <a:noFill/>
        </p:spPr>
        <p:txBody>
          <a:bodyPr/>
          <a:lstStyle/>
          <a:p>
            <a:r>
              <a:rPr lang="en-US"/>
              <a:t>January 2016</a:t>
            </a:r>
          </a:p>
        </p:txBody>
      </p:sp>
      <p:sp>
        <p:nvSpPr>
          <p:cNvPr id="21510" name="Footer Placeholder 5"/>
          <p:cNvSpPr>
            <a:spLocks noGrp="1"/>
          </p:cNvSpPr>
          <p:nvPr>
            <p:ph type="ftr" sz="quarter" idx="4"/>
          </p:nvPr>
        </p:nvSpPr>
        <p:spPr>
          <a:noFill/>
        </p:spPr>
        <p:txBody>
          <a:bodyPr/>
          <a:lstStyle/>
          <a:p>
            <a:pPr lvl="4"/>
            <a:r>
              <a:rPr lang="en-US"/>
              <a:t>Joseph Levy (InterDigital)</a:t>
            </a:r>
          </a:p>
        </p:txBody>
      </p:sp>
      <p:sp>
        <p:nvSpPr>
          <p:cNvPr id="21511" name="Slide Number Placeholder 6"/>
          <p:cNvSpPr>
            <a:spLocks noGrp="1"/>
          </p:cNvSpPr>
          <p:nvPr>
            <p:ph type="sldNum" sz="quarter" idx="5"/>
          </p:nvPr>
        </p:nvSpPr>
        <p:spPr>
          <a:noFill/>
        </p:spPr>
        <p:txBody>
          <a:bodyPr/>
          <a:lstStyle/>
          <a:p>
            <a:r>
              <a:rPr lang="en-US"/>
              <a:t>Page </a:t>
            </a:r>
            <a:fld id="{3D3FA66A-62ED-4644-A773-A96A93BA9B1D}" type="slidenum">
              <a:rPr lang="en-US" smtClean="0"/>
              <a:pPr/>
              <a:t>16</a:t>
            </a:fld>
            <a:endParaRPr lang="en-US"/>
          </a:p>
        </p:txBody>
      </p:sp>
    </p:spTree>
    <p:extLst>
      <p:ext uri="{BB962C8B-B14F-4D97-AF65-F5344CB8AC3E}">
        <p14:creationId xmlns:p14="http://schemas.microsoft.com/office/powerpoint/2010/main" val="1934131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344097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626647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802.11-23/1330r0</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602315" cy="2730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August 2023</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8" y="6475413"/>
            <a:ext cx="2333972"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mentor.ieee.org/802.11/dcn/22/11-22-0653-00-0000-2022-march-wba-whitepaper-re-device-identification.pdf" TargetMode="External"/><Relationship Id="rId3" Type="http://schemas.openxmlformats.org/officeDocument/2006/relationships/hyperlink" Target="https://mentor.ieee.org/802.11/dcn/22/11-22-0651-21-00bh-tgbh-motions-list.pptx" TargetMode="External"/><Relationship Id="rId7" Type="http://schemas.openxmlformats.org/officeDocument/2006/relationships/hyperlink" Target="https://mentor.ieee.org/802.11/dcn/22/11-22-0668-00-0000-liaison-statement-from-wba-re-wi-fi-devices-identification-group.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mentor.ieee.org/802.11/dcn/21/11-21-1141-00-00bh-excerpts-of-wba-document-wi-fi-id-scope.pptx" TargetMode="External"/><Relationship Id="rId5" Type="http://schemas.openxmlformats.org/officeDocument/2006/relationships/hyperlink" Target="https://mentor.ieee.org/802.11/dcn/21/11-21-0703-00-0000-2021-april-liaison-from-wba.docx" TargetMode="External"/><Relationship Id="rId4" Type="http://schemas.openxmlformats.org/officeDocument/2006/relationships/hyperlink" Target="https://mentor.ieee.org/802.11/dcn/23/11-23-1152-13-00bh-ieee-802-11bh-lb274-comments.xlsx" TargetMode="External"/><Relationship Id="rId9" Type="http://schemas.openxmlformats.org/officeDocument/2006/relationships/hyperlink" Target="https://mentor.ieee.org/802.11/dcn/23/11-23-0888-00-00bh-wba-liaison-discussion.pptx"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3/11-23-1231-00-00bh-introduction-to-ieee-802c-slap.ppt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23/11-23-1285-00-00bh-lb274-cid-resolutions.docx" TargetMode="External"/><Relationship Id="rId3" Type="http://schemas.openxmlformats.org/officeDocument/2006/relationships/hyperlink" Target="https://mentor.ieee.org/802.11/dcn/23/11-23-1318-00-00bh-editorial-cid-resolutions-for-lb274.xlsx" TargetMode="External"/><Relationship Id="rId7" Type="http://schemas.openxmlformats.org/officeDocument/2006/relationships/hyperlink" Target="https://mentor.ieee.org/802.11/dcn/23/11-23-1316-01-00bh-cr-for-cids-relevant-to-device-id-part-1.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mentor.ieee.org/802.11/dcn/23/11-23-1314-00-00bh-cr-for-use-case-4-8.docx" TargetMode="External"/><Relationship Id="rId5" Type="http://schemas.openxmlformats.org/officeDocument/2006/relationships/hyperlink" Target="https://mentor.ieee.org/802.11/dcn/23/11-23-1245-08-00bh-cid-resolutions-irm-1.docx" TargetMode="External"/><Relationship Id="rId4" Type="http://schemas.openxmlformats.org/officeDocument/2006/relationships/hyperlink" Target="https://mentor.ieee.org/802.11/dcn/23/11-23-1280-00-00bh-cid-28-resolution-proposal.docx" TargetMode="External"/><Relationship Id="rId9" Type="http://schemas.openxmlformats.org/officeDocument/2006/relationships/hyperlink" Target="https://mentor.ieee.org/802.11/dcn/23/11-23-1258-04-00bh-comment-resolutions-draft-3-0-section-12-7.docx"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TGbh-agenda-2023-Aug-8</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2023-08-03</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911483410"/>
              </p:ext>
            </p:extLst>
          </p:nvPr>
        </p:nvGraphicFramePr>
        <p:xfrm>
          <a:off x="985838" y="2416175"/>
          <a:ext cx="10290175" cy="2481263"/>
        </p:xfrm>
        <a:graphic>
          <a:graphicData uri="http://schemas.openxmlformats.org/presentationml/2006/ole">
            <mc:AlternateContent xmlns:mc="http://schemas.openxmlformats.org/markup-compatibility/2006">
              <mc:Choice xmlns:v="urn:schemas-microsoft-com:vml" Requires="v">
                <p:oleObj name="Document" r:id="rId3" imgW="10457640" imgH="2537948" progId="Word.Document.8">
                  <p:embed/>
                </p:oleObj>
              </mc:Choice>
              <mc:Fallback>
                <p:oleObj name="Document" r:id="rId3" imgW="10457640" imgH="2537948" progId="Word.Document.8">
                  <p:embed/>
                  <p:pic>
                    <p:nvPicPr>
                      <p:cNvPr id="0" name="Picture 3"/>
                      <p:cNvPicPr>
                        <a:picLocks noChangeAspect="1" noChangeArrowheads="1"/>
                      </p:cNvPicPr>
                      <p:nvPr/>
                    </p:nvPicPr>
                    <p:blipFill>
                      <a:blip r:embed="rId4"/>
                      <a:srcRect/>
                      <a:stretch>
                        <a:fillRect/>
                      </a:stretch>
                    </p:blipFill>
                    <p:spPr bwMode="auto">
                      <a:xfrm>
                        <a:off x="985838" y="2416175"/>
                        <a:ext cx="10290175" cy="2481263"/>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762000"/>
            <a:ext cx="10361084" cy="4746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TGbh Agenda – 8 Aug 2023</a:t>
            </a:r>
            <a:endParaRPr lang="en-GB" dirty="0"/>
          </a:p>
        </p:txBody>
      </p:sp>
      <p:sp>
        <p:nvSpPr>
          <p:cNvPr id="4098" name="Rectangle 2"/>
          <p:cNvSpPr>
            <a:spLocks noGrp="1" noChangeArrowheads="1"/>
          </p:cNvSpPr>
          <p:nvPr>
            <p:ph idx="1"/>
          </p:nvPr>
        </p:nvSpPr>
        <p:spPr>
          <a:xfrm>
            <a:off x="685800" y="1371600"/>
            <a:ext cx="11049000" cy="5026028"/>
          </a:xfrm>
          <a:ln/>
        </p:spPr>
        <p:txBody>
          <a:bodyPr/>
          <a:lstStyle/>
          <a:p>
            <a:pPr marL="457200" indent="-457200">
              <a:lnSpc>
                <a:spcPct val="90000"/>
              </a:lnSpc>
              <a:spcBef>
                <a:spcPts val="0"/>
              </a:spcBef>
              <a:spcAft>
                <a:spcPts val="600"/>
              </a:spcAft>
              <a:buFont typeface="Arial" panose="020B0604020202020204" pitchFamily="34" charset="0"/>
              <a:buChar char="•"/>
              <a:defRPr/>
            </a:pPr>
            <a:r>
              <a:rPr lang="en-US" sz="2200" dirty="0"/>
              <a:t>Attendance, noises/recording, meeting protocol</a:t>
            </a:r>
          </a:p>
          <a:p>
            <a:pPr marL="457200" indent="-457200">
              <a:lnSpc>
                <a:spcPct val="90000"/>
              </a:lnSpc>
              <a:spcBef>
                <a:spcPts val="0"/>
              </a:spcBef>
              <a:spcAft>
                <a:spcPts val="600"/>
              </a:spcAft>
              <a:buFont typeface="Arial" panose="020B0604020202020204" pitchFamily="34" charset="0"/>
              <a:buChar char="•"/>
              <a:defRPr/>
            </a:pPr>
            <a:r>
              <a:rPr lang="en-US" sz="2200" dirty="0"/>
              <a:t>Policies, duty to inform, participation rules</a:t>
            </a:r>
          </a:p>
          <a:p>
            <a:pPr marL="457200" indent="-457200">
              <a:lnSpc>
                <a:spcPct val="90000"/>
              </a:lnSpc>
              <a:spcBef>
                <a:spcPts val="0"/>
              </a:spcBef>
              <a:spcAft>
                <a:spcPts val="600"/>
              </a:spcAft>
              <a:buFont typeface="Arial" panose="020B0604020202020204" pitchFamily="34" charset="0"/>
              <a:buChar char="•"/>
              <a:defRPr/>
            </a:pPr>
            <a:r>
              <a:rPr lang="en-US" sz="2200" dirty="0"/>
              <a:t>Organization topics:</a:t>
            </a:r>
          </a:p>
          <a:p>
            <a:pPr marL="857250" lvl="1" indent="-457200">
              <a:lnSpc>
                <a:spcPct val="90000"/>
              </a:lnSpc>
              <a:spcBef>
                <a:spcPts val="0"/>
              </a:spcBef>
              <a:spcAft>
                <a:spcPts val="600"/>
              </a:spcAft>
              <a:buFont typeface="Arial" panose="020B0604020202020204" pitchFamily="34" charset="0"/>
              <a:buChar char="•"/>
              <a:defRPr/>
            </a:pPr>
            <a:r>
              <a:rPr lang="en-US" sz="2200" dirty="0"/>
              <a:t>Timeline reminder (slide 16)</a:t>
            </a:r>
          </a:p>
          <a:p>
            <a:pPr marL="857250" lvl="1" indent="-457200">
              <a:lnSpc>
                <a:spcPct val="70000"/>
              </a:lnSpc>
              <a:spcBef>
                <a:spcPts val="300"/>
              </a:spcBef>
              <a:spcAft>
                <a:spcPts val="600"/>
              </a:spcAft>
              <a:buFont typeface="Arial" panose="020B0604020202020204" pitchFamily="34" charset="0"/>
              <a:buChar char="•"/>
              <a:defRPr/>
            </a:pPr>
            <a:r>
              <a:rPr lang="en-US" sz="2200" dirty="0"/>
              <a:t>Motions record:</a:t>
            </a:r>
            <a:r>
              <a:rPr lang="en-US" sz="2200" b="0" dirty="0"/>
              <a:t> </a:t>
            </a:r>
            <a:r>
              <a:rPr lang="en-US" sz="2200" b="0" dirty="0">
                <a:hlinkClick r:id="rId3"/>
              </a:rPr>
              <a:t>11-22/0651r21</a:t>
            </a:r>
            <a:r>
              <a:rPr lang="en-US" sz="2200" b="0" dirty="0"/>
              <a:t> </a:t>
            </a:r>
          </a:p>
          <a:p>
            <a:pPr marL="457200" indent="-457200">
              <a:lnSpc>
                <a:spcPct val="70000"/>
              </a:lnSpc>
              <a:spcBef>
                <a:spcPts val="300"/>
              </a:spcBef>
              <a:spcAft>
                <a:spcPts val="600"/>
              </a:spcAft>
              <a:buFont typeface="Arial" panose="020B0604020202020204" pitchFamily="34" charset="0"/>
              <a:buChar char="•"/>
              <a:defRPr/>
            </a:pPr>
            <a:r>
              <a:rPr lang="en-US" sz="2200" dirty="0"/>
              <a:t>Comment Resolution</a:t>
            </a:r>
          </a:p>
          <a:p>
            <a:pPr marL="857250" lvl="1" indent="-457200">
              <a:lnSpc>
                <a:spcPct val="70000"/>
              </a:lnSpc>
              <a:spcBef>
                <a:spcPts val="300"/>
              </a:spcBef>
              <a:spcAft>
                <a:spcPts val="600"/>
              </a:spcAft>
              <a:buFont typeface="Arial" panose="020B0604020202020204" pitchFamily="34" charset="0"/>
              <a:buChar char="•"/>
              <a:defRPr/>
            </a:pPr>
            <a:r>
              <a:rPr lang="en-US" sz="2200" dirty="0"/>
              <a:t>Tracking document: </a:t>
            </a:r>
            <a:r>
              <a:rPr lang="en-US" sz="2200" dirty="0">
                <a:hlinkClick r:id="rId4"/>
              </a:rPr>
              <a:t>11-23/1152r13</a:t>
            </a:r>
            <a:r>
              <a:rPr lang="en-US" sz="1800" dirty="0"/>
              <a:t> </a:t>
            </a:r>
          </a:p>
          <a:p>
            <a:pPr marL="857250" lvl="1" indent="-457200">
              <a:lnSpc>
                <a:spcPct val="70000"/>
              </a:lnSpc>
              <a:spcBef>
                <a:spcPts val="300"/>
              </a:spcBef>
              <a:spcAft>
                <a:spcPts val="600"/>
              </a:spcAft>
              <a:buFont typeface="Arial" panose="020B0604020202020204" pitchFamily="34" charset="0"/>
              <a:buChar char="•"/>
              <a:defRPr/>
            </a:pPr>
            <a:r>
              <a:rPr lang="en-US" sz="2200" dirty="0"/>
              <a:t>Comment topics list (slide 17)</a:t>
            </a:r>
          </a:p>
          <a:p>
            <a:pPr marL="857250" lvl="1" indent="-457200">
              <a:lnSpc>
                <a:spcPct val="70000"/>
              </a:lnSpc>
              <a:spcBef>
                <a:spcPts val="300"/>
              </a:spcBef>
              <a:spcAft>
                <a:spcPts val="600"/>
              </a:spcAft>
              <a:buFont typeface="Arial" panose="020B0604020202020204" pitchFamily="34" charset="0"/>
              <a:buChar char="•"/>
              <a:defRPr/>
            </a:pPr>
            <a:r>
              <a:rPr lang="en-US" sz="2200" dirty="0"/>
              <a:t>Comment resolution queue (slide 18)</a:t>
            </a:r>
          </a:p>
          <a:p>
            <a:pPr marL="457200" indent="-457200">
              <a:lnSpc>
                <a:spcPct val="70000"/>
              </a:lnSpc>
              <a:spcBef>
                <a:spcPts val="300"/>
              </a:spcBef>
              <a:spcAft>
                <a:spcPts val="600"/>
              </a:spcAft>
              <a:buFont typeface="Arial" panose="020B0604020202020204" pitchFamily="34" charset="0"/>
              <a:buChar char="•"/>
              <a:defRPr/>
            </a:pPr>
            <a:r>
              <a:rPr lang="en-US" sz="2200" dirty="0"/>
              <a:t>Discussion on response to WBA liaisons: </a:t>
            </a:r>
            <a:r>
              <a:rPr lang="en-US" sz="2200" b="0" u="sng" dirty="0">
                <a:hlinkClick r:id="rId5"/>
              </a:rPr>
              <a:t>11-21/0703r0</a:t>
            </a:r>
            <a:r>
              <a:rPr lang="en-US" sz="2200" b="0" dirty="0"/>
              <a:t>, </a:t>
            </a:r>
            <a:r>
              <a:rPr lang="en-US" sz="2200" b="0" dirty="0">
                <a:hlinkClick r:id="rId6"/>
              </a:rPr>
              <a:t>11-21/1141r0</a:t>
            </a:r>
            <a:r>
              <a:rPr lang="en-US" sz="2200" b="0" dirty="0"/>
              <a:t>, </a:t>
            </a:r>
            <a:r>
              <a:rPr lang="en-US" sz="2200" b="0" dirty="0">
                <a:hlinkClick r:id="rId7"/>
              </a:rPr>
              <a:t>11-22/0668r0</a:t>
            </a:r>
            <a:r>
              <a:rPr lang="en-US" sz="2200" b="0" dirty="0"/>
              <a:t>, </a:t>
            </a:r>
            <a:r>
              <a:rPr lang="en-US" sz="2200" b="0" dirty="0">
                <a:hlinkClick r:id="rId8"/>
              </a:rPr>
              <a:t>11-22/0653r0</a:t>
            </a:r>
            <a:r>
              <a:rPr lang="en-US" sz="2200" b="0" dirty="0"/>
              <a:t> </a:t>
            </a:r>
          </a:p>
          <a:p>
            <a:pPr marL="857250" lvl="1" indent="-457200">
              <a:lnSpc>
                <a:spcPct val="70000"/>
              </a:lnSpc>
              <a:spcBef>
                <a:spcPts val="300"/>
              </a:spcBef>
              <a:spcAft>
                <a:spcPts val="600"/>
              </a:spcAft>
              <a:buFont typeface="Arial" panose="020B0604020202020204" pitchFamily="34" charset="0"/>
              <a:buChar char="•"/>
              <a:defRPr/>
            </a:pPr>
            <a:r>
              <a:rPr lang="en-US" sz="2200" dirty="0">
                <a:hlinkClick r:id="rId9"/>
              </a:rPr>
              <a:t>11-23/0888r0</a:t>
            </a:r>
            <a:r>
              <a:rPr lang="en-US" sz="2200" b="0" dirty="0"/>
              <a:t> Stephen Orr</a:t>
            </a:r>
            <a:endParaRPr lang="en-US" sz="22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14477043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2209800" y="685800"/>
            <a:ext cx="7772400" cy="609600"/>
          </a:xfrm>
        </p:spPr>
        <p:txBody>
          <a:bodyPr/>
          <a:lstStyle/>
          <a:p>
            <a:r>
              <a:rPr lang="en-US" dirty="0"/>
              <a:t>Timeline</a:t>
            </a:r>
          </a:p>
        </p:txBody>
      </p:sp>
      <p:sp>
        <p:nvSpPr>
          <p:cNvPr id="15366" name="Rectangle 3"/>
          <p:cNvSpPr>
            <a:spLocks noGrp="1" noChangeArrowheads="1"/>
          </p:cNvSpPr>
          <p:nvPr>
            <p:ph type="body" idx="1"/>
          </p:nvPr>
        </p:nvSpPr>
        <p:spPr>
          <a:xfrm>
            <a:off x="1905000" y="1295400"/>
            <a:ext cx="8382000" cy="4876800"/>
          </a:xfrm>
        </p:spPr>
        <p:txBody>
          <a:bodyPr/>
          <a:lstStyle/>
          <a:p>
            <a:pPr lvl="1">
              <a:spcBef>
                <a:spcPts val="0"/>
              </a:spcBef>
            </a:pPr>
            <a:endParaRPr lang="en-US" sz="1800" b="1" dirty="0"/>
          </a:p>
          <a:p>
            <a:pPr lvl="1" algn="just">
              <a:spcBef>
                <a:spcPts val="0"/>
              </a:spcBef>
              <a:defRPr/>
            </a:pPr>
            <a:r>
              <a:rPr lang="en-US" altLang="zh-CN" sz="2400" dirty="0">
                <a:latin typeface="Times New Roman"/>
                <a:ea typeface="MS Gothic"/>
              </a:rPr>
              <a:t>PAR approved					</a:t>
            </a:r>
            <a:r>
              <a:rPr lang="en-US" altLang="zh-CN" sz="2400" dirty="0">
                <a:highlight>
                  <a:srgbClr val="00FF00"/>
                </a:highlight>
                <a:latin typeface="Times New Roman"/>
                <a:ea typeface="MS Gothic"/>
              </a:rPr>
              <a:t>Feb 2021</a:t>
            </a:r>
          </a:p>
          <a:p>
            <a:pPr lvl="1" algn="just">
              <a:spcBef>
                <a:spcPts val="0"/>
              </a:spcBef>
              <a:defRPr/>
            </a:pPr>
            <a:r>
              <a:rPr lang="en-US" altLang="zh-CN" sz="2400" dirty="0">
                <a:latin typeface="Times New Roman"/>
                <a:ea typeface="MS Gothic"/>
              </a:rPr>
              <a:t>First TG meeting					</a:t>
            </a:r>
            <a:r>
              <a:rPr lang="en-US" altLang="zh-CN" sz="2400" dirty="0">
                <a:highlight>
                  <a:srgbClr val="00FF00"/>
                </a:highlight>
                <a:latin typeface="Times New Roman"/>
                <a:ea typeface="MS Gothic"/>
              </a:rPr>
              <a:t>Mar 2021</a:t>
            </a:r>
          </a:p>
          <a:p>
            <a:pPr lvl="1" algn="just">
              <a:spcBef>
                <a:spcPts val="0"/>
              </a:spcBef>
              <a:defRPr/>
            </a:pPr>
            <a:r>
              <a:rPr lang="en-US" altLang="zh-CN" sz="2400" dirty="0">
                <a:latin typeface="Times New Roman"/>
                <a:ea typeface="MS Gothic"/>
              </a:rPr>
              <a:t>D0.2 CC							</a:t>
            </a:r>
            <a:r>
              <a:rPr lang="en-US" altLang="zh-CN" sz="2400" dirty="0">
                <a:highlight>
                  <a:srgbClr val="00FF00"/>
                </a:highlight>
                <a:latin typeface="Times New Roman"/>
                <a:ea typeface="MS Gothic"/>
                <a:sym typeface="Wingdings" panose="05000000000000000000" pitchFamily="2" charset="2"/>
              </a:rPr>
              <a:t>May 2022</a:t>
            </a:r>
            <a:endParaRPr lang="en-US" altLang="zh-CN" sz="2400" dirty="0">
              <a:latin typeface="Times New Roman"/>
              <a:ea typeface="MS Gothic"/>
            </a:endParaRPr>
          </a:p>
          <a:p>
            <a:pPr lvl="1" algn="just">
              <a:spcBef>
                <a:spcPts val="0"/>
              </a:spcBef>
              <a:defRPr/>
            </a:pPr>
            <a:r>
              <a:rPr lang="en-US" altLang="zh-CN" sz="2400" dirty="0">
                <a:latin typeface="Times New Roman"/>
                <a:ea typeface="MS Gothic"/>
              </a:rPr>
              <a:t>Initial WG Letter Ballot (D1.0)	</a:t>
            </a:r>
            <a:r>
              <a:rPr lang="en-US" altLang="zh-CN" sz="2400" dirty="0">
                <a:highlight>
                  <a:srgbClr val="00FF00"/>
                </a:highlight>
                <a:latin typeface="Times New Roman"/>
                <a:ea typeface="MS Gothic"/>
              </a:rPr>
              <a:t>May 2023</a:t>
            </a:r>
          </a:p>
          <a:p>
            <a:pPr lvl="1" algn="just">
              <a:spcBef>
                <a:spcPts val="0"/>
              </a:spcBef>
              <a:defRPr/>
            </a:pPr>
            <a:r>
              <a:rPr lang="en-US" altLang="zh-CN" sz="2400" dirty="0">
                <a:latin typeface="Times New Roman"/>
                <a:ea typeface="MS Gothic"/>
              </a:rPr>
              <a:t>Recirculation LB (D2.0)			Nov 2023</a:t>
            </a:r>
          </a:p>
          <a:p>
            <a:pPr lvl="1" algn="just">
              <a:spcBef>
                <a:spcPts val="0"/>
              </a:spcBef>
              <a:defRPr/>
            </a:pPr>
            <a:r>
              <a:rPr lang="en-US" altLang="zh-CN" sz="2400" dirty="0">
                <a:latin typeface="Times New Roman"/>
                <a:ea typeface="MS Gothic"/>
              </a:rPr>
              <a:t>Initial SA Ballot (D3.0)			Mar 2024</a:t>
            </a:r>
          </a:p>
          <a:p>
            <a:pPr lvl="1" algn="just">
              <a:spcBef>
                <a:spcPts val="0"/>
              </a:spcBef>
              <a:defRPr/>
            </a:pPr>
            <a:r>
              <a:rPr lang="en-US" altLang="zh-CN" sz="2400" dirty="0">
                <a:latin typeface="Times New Roman"/>
                <a:ea typeface="MS Gothic"/>
              </a:rPr>
              <a:t>Final 802.11 WG approval		Jul 2024</a:t>
            </a:r>
          </a:p>
          <a:p>
            <a:pPr lvl="1" algn="just">
              <a:spcBef>
                <a:spcPts val="0"/>
              </a:spcBef>
              <a:defRPr/>
            </a:pPr>
            <a:r>
              <a:rPr lang="en-US" altLang="zh-CN" sz="2400" dirty="0">
                <a:latin typeface="Times New Roman"/>
                <a:ea typeface="MS Gothic"/>
              </a:rPr>
              <a:t>802 EC approval					Jul 2024</a:t>
            </a:r>
          </a:p>
          <a:p>
            <a:pPr lvl="1">
              <a:spcBef>
                <a:spcPts val="0"/>
              </a:spcBef>
              <a:defRPr/>
            </a:pPr>
            <a:r>
              <a:rPr lang="en-US" altLang="zh-CN" sz="2400" dirty="0" err="1">
                <a:latin typeface="Times New Roman"/>
                <a:ea typeface="MS Gothic"/>
              </a:rPr>
              <a:t>RevCom</a:t>
            </a:r>
            <a:r>
              <a:rPr lang="en-US" altLang="zh-CN" sz="2400" dirty="0">
                <a:latin typeface="Times New Roman"/>
                <a:ea typeface="MS Gothic"/>
              </a:rPr>
              <a:t> and SASB approval		Sep 2024</a:t>
            </a:r>
          </a:p>
          <a:p>
            <a:pPr>
              <a:spcBef>
                <a:spcPts val="0"/>
              </a:spcBef>
            </a:pPr>
            <a:endParaRPr lang="en-US" dirty="0"/>
          </a:p>
          <a:p>
            <a:pPr marL="457200" lvl="1" indent="0">
              <a:spcBef>
                <a:spcPts val="0"/>
              </a:spcBef>
            </a:pPr>
            <a:endParaRPr lang="en-US" dirty="0"/>
          </a:p>
          <a:p>
            <a:pPr marL="457200" lvl="1" indent="0">
              <a:spcBef>
                <a:spcPts val="0"/>
              </a:spcBef>
            </a:pPr>
            <a:endParaRPr lang="en-US" dirty="0"/>
          </a:p>
          <a:p>
            <a:pPr>
              <a:spcBef>
                <a:spcPts val="0"/>
              </a:spcBef>
            </a:pPr>
            <a:endParaRPr lang="en-US" u="sng" dirty="0"/>
          </a:p>
        </p:txBody>
      </p:sp>
    </p:spTree>
    <p:extLst>
      <p:ext uri="{BB962C8B-B14F-4D97-AF65-F5344CB8AC3E}">
        <p14:creationId xmlns:p14="http://schemas.microsoft.com/office/powerpoint/2010/main" val="3644291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2"/>
            <a:ext cx="10361084" cy="4746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Comment topics list</a:t>
            </a:r>
            <a:endParaRPr lang="en-GB" dirty="0"/>
          </a:p>
        </p:txBody>
      </p:sp>
      <p:sp>
        <p:nvSpPr>
          <p:cNvPr id="4098" name="Rectangle 2"/>
          <p:cNvSpPr>
            <a:spLocks noGrp="1" noChangeArrowheads="1"/>
          </p:cNvSpPr>
          <p:nvPr>
            <p:ph idx="1"/>
          </p:nvPr>
        </p:nvSpPr>
        <p:spPr>
          <a:xfrm>
            <a:off x="685800" y="1295400"/>
            <a:ext cx="11049000" cy="5180014"/>
          </a:xfrm>
          <a:ln/>
        </p:spPr>
        <p:txBody>
          <a:bodyPr/>
          <a:lstStyle/>
          <a:p>
            <a:pPr marL="857250" lvl="1" indent="-457200">
              <a:lnSpc>
                <a:spcPct val="70000"/>
              </a:lnSpc>
              <a:spcBef>
                <a:spcPts val="300"/>
              </a:spcBef>
              <a:spcAft>
                <a:spcPts val="600"/>
              </a:spcAft>
              <a:buFont typeface="Arial" panose="020B0604020202020204" pitchFamily="34" charset="0"/>
              <a:buChar char="•"/>
              <a:defRPr/>
            </a:pPr>
            <a:r>
              <a:rPr lang="en-US" dirty="0"/>
              <a:t>CID 228 (IEEE 802c relationship/use) - </a:t>
            </a:r>
            <a:r>
              <a:rPr lang="en-US" dirty="0">
                <a:hlinkClick r:id="rId3"/>
              </a:rPr>
              <a:t> 11-23/1231r0</a:t>
            </a:r>
            <a:r>
              <a:rPr lang="en-US" dirty="0"/>
              <a:t> (</a:t>
            </a:r>
            <a:r>
              <a:rPr lang="en-US" dirty="0" err="1"/>
              <a:t>DeLaOliva</a:t>
            </a:r>
            <a:r>
              <a:rPr lang="en-US" dirty="0"/>
              <a:t>)</a:t>
            </a:r>
          </a:p>
          <a:p>
            <a:pPr marL="857250" lvl="1" indent="-457200">
              <a:lnSpc>
                <a:spcPct val="70000"/>
              </a:lnSpc>
              <a:spcBef>
                <a:spcPts val="300"/>
              </a:spcBef>
              <a:spcAft>
                <a:spcPts val="600"/>
              </a:spcAft>
              <a:buFont typeface="Arial" panose="020B0604020202020204" pitchFamily="34" charset="0"/>
              <a:buChar char="•"/>
              <a:defRPr/>
            </a:pPr>
            <a:r>
              <a:rPr lang="en-US" dirty="0"/>
              <a:t>CIDs 7, 21 &amp; 114 (address collision problem) – Mutgan </a:t>
            </a:r>
          </a:p>
          <a:p>
            <a:pPr marL="857250" lvl="1" indent="-457200">
              <a:lnSpc>
                <a:spcPct val="70000"/>
              </a:lnSpc>
              <a:spcBef>
                <a:spcPts val="300"/>
              </a:spcBef>
              <a:spcAft>
                <a:spcPts val="600"/>
              </a:spcAft>
              <a:buFont typeface="Arial" panose="020B0604020202020204" pitchFamily="34" charset="0"/>
              <a:buChar char="•"/>
              <a:defRPr/>
            </a:pPr>
            <a:r>
              <a:rPr lang="en-US" dirty="0"/>
              <a:t>Device ID and “opaque identifier” – parallel concepts, or is opaque a specific use of Device ID? (CIDs 8, 9, 10, 11) – Lumbatis</a:t>
            </a:r>
          </a:p>
          <a:p>
            <a:pPr marL="857250" lvl="1" indent="-457200">
              <a:lnSpc>
                <a:spcPct val="70000"/>
              </a:lnSpc>
              <a:spcBef>
                <a:spcPts val="300"/>
              </a:spcBef>
              <a:spcAft>
                <a:spcPts val="600"/>
              </a:spcAft>
              <a:buFont typeface="Arial" panose="020B0604020202020204" pitchFamily="34" charset="0"/>
              <a:buChar char="•"/>
              <a:defRPr/>
            </a:pPr>
            <a:r>
              <a:rPr lang="en-US" dirty="0"/>
              <a:t>P2P use of IRM (CID 18)</a:t>
            </a:r>
          </a:p>
          <a:p>
            <a:pPr marL="857250" lvl="1" indent="-457200">
              <a:lnSpc>
                <a:spcPct val="70000"/>
              </a:lnSpc>
              <a:spcBef>
                <a:spcPts val="300"/>
              </a:spcBef>
              <a:spcAft>
                <a:spcPts val="600"/>
              </a:spcAft>
              <a:buFont typeface="Arial" panose="020B0604020202020204" pitchFamily="34" charset="0"/>
              <a:buChar char="•"/>
              <a:defRPr/>
            </a:pPr>
            <a:r>
              <a:rPr lang="en-US" dirty="0"/>
              <a:t>MLO/MLD use of TGbh (CID 19) – Yang? De la Oliva? </a:t>
            </a:r>
          </a:p>
          <a:p>
            <a:pPr marL="857250" lvl="1" indent="-457200">
              <a:lnSpc>
                <a:spcPct val="70000"/>
              </a:lnSpc>
              <a:spcBef>
                <a:spcPts val="300"/>
              </a:spcBef>
              <a:spcAft>
                <a:spcPts val="600"/>
              </a:spcAft>
              <a:buFont typeface="Arial" panose="020B0604020202020204" pitchFamily="34" charset="0"/>
              <a:buChar char="•"/>
              <a:defRPr/>
            </a:pPr>
            <a:r>
              <a:rPr lang="en-US" dirty="0"/>
              <a:t>Use case 4.8 (probing) – does IRM address this? (CID 20) – Yang </a:t>
            </a:r>
          </a:p>
          <a:p>
            <a:pPr marL="857250" lvl="1" indent="-457200">
              <a:lnSpc>
                <a:spcPct val="70000"/>
              </a:lnSpc>
              <a:spcBef>
                <a:spcPts val="300"/>
              </a:spcBef>
              <a:spcAft>
                <a:spcPts val="600"/>
              </a:spcAft>
              <a:buFont typeface="Arial" panose="020B0604020202020204" pitchFamily="34" charset="0"/>
              <a:buChar char="•"/>
              <a:defRPr/>
            </a:pPr>
            <a:r>
              <a:rPr lang="en-US" dirty="0" err="1"/>
              <a:t>REVme</a:t>
            </a:r>
            <a:r>
              <a:rPr lang="en-US" dirty="0"/>
              <a:t> CID 4069 (when there’s time) – Malinen </a:t>
            </a:r>
          </a:p>
          <a:p>
            <a:pPr marL="857250" lvl="1" indent="-457200">
              <a:lnSpc>
                <a:spcPct val="70000"/>
              </a:lnSpc>
              <a:spcBef>
                <a:spcPts val="300"/>
              </a:spcBef>
              <a:spcAft>
                <a:spcPts val="600"/>
              </a:spcAft>
              <a:buFont typeface="Arial" panose="020B0604020202020204" pitchFamily="34" charset="0"/>
              <a:buChar char="•"/>
              <a:defRPr/>
            </a:pPr>
            <a:r>
              <a:rPr lang="en-US" dirty="0"/>
              <a:t>Use of both Device ID and IRM at the same time (CID 135, (23?), etc.) – what about a conflicting request that uses both? – Smith </a:t>
            </a:r>
          </a:p>
          <a:p>
            <a:pPr marL="857250" lvl="1" indent="-457200">
              <a:lnSpc>
                <a:spcPct val="70000"/>
              </a:lnSpc>
              <a:spcBef>
                <a:spcPts val="300"/>
              </a:spcBef>
              <a:spcAft>
                <a:spcPts val="600"/>
              </a:spcAft>
              <a:buFont typeface="Arial" panose="020B0604020202020204" pitchFamily="34" charset="0"/>
              <a:buChar char="•"/>
              <a:defRPr/>
            </a:pPr>
            <a:r>
              <a:rPr lang="en-US" dirty="0"/>
              <a:t>Encryption of Device ID and IRM (CIDs 84, 85, 87)</a:t>
            </a:r>
          </a:p>
          <a:p>
            <a:pPr marL="857250" lvl="1" indent="-457200">
              <a:lnSpc>
                <a:spcPct val="70000"/>
              </a:lnSpc>
              <a:spcBef>
                <a:spcPts val="300"/>
              </a:spcBef>
              <a:spcAft>
                <a:spcPts val="600"/>
              </a:spcAft>
              <a:buFont typeface="Arial" panose="020B0604020202020204" pitchFamily="34" charset="0"/>
              <a:buChar char="•"/>
              <a:defRPr/>
            </a:pPr>
            <a:r>
              <a:rPr lang="en-US" dirty="0"/>
              <a:t>TDLS operation (CID 111)</a:t>
            </a:r>
          </a:p>
          <a:p>
            <a:pPr marL="857250" lvl="1" indent="-457200">
              <a:lnSpc>
                <a:spcPct val="70000"/>
              </a:lnSpc>
              <a:spcBef>
                <a:spcPts val="300"/>
              </a:spcBef>
              <a:spcAft>
                <a:spcPts val="600"/>
              </a:spcAft>
              <a:buFont typeface="Arial" panose="020B0604020202020204" pitchFamily="34" charset="0"/>
              <a:buChar char="•"/>
              <a:defRPr/>
            </a:pPr>
            <a:r>
              <a:rPr lang="en-US" dirty="0"/>
              <a:t>Minimum length of a Device ID (CIDs 8, 9, 52, 53)</a:t>
            </a:r>
          </a:p>
          <a:p>
            <a:pPr marL="457200" indent="-457200">
              <a:lnSpc>
                <a:spcPct val="70000"/>
              </a:lnSpc>
              <a:spcBef>
                <a:spcPts val="300"/>
              </a:spcBef>
              <a:spcAft>
                <a:spcPts val="600"/>
              </a:spcAft>
              <a:buFont typeface="Arial" panose="020B0604020202020204" pitchFamily="34" charset="0"/>
              <a:buChar char="•"/>
              <a:defRPr/>
            </a:pPr>
            <a:endParaRPr lang="en-US" dirty="0"/>
          </a:p>
        </p:txBody>
      </p:sp>
      <p:sp>
        <p:nvSpPr>
          <p:cNvPr id="6" name="Slide Number Placeholder 5"/>
          <p:cNvSpPr>
            <a:spLocks noGrp="1"/>
          </p:cNvSpPr>
          <p:nvPr>
            <p:ph type="sldNum" idx="12"/>
          </p:nvPr>
        </p:nvSpPr>
        <p:spPr/>
        <p:txBody>
          <a:bodyPr/>
          <a:lstStyle/>
          <a:p>
            <a:r>
              <a:rPr lang="en-GB" dirty="0"/>
              <a:t>Slide </a:t>
            </a:r>
            <a:fld id="{351F4386-A5E2-41A1-B4D0-BE653C929E06}" type="slidenum">
              <a:rPr lang="en-GB"/>
              <a:pPr/>
              <a:t>17</a:t>
            </a:fld>
            <a:endParaRPr lang="en-GB" dirty="0"/>
          </a:p>
        </p:txBody>
      </p:sp>
    </p:spTree>
    <p:extLst>
      <p:ext uri="{BB962C8B-B14F-4D97-AF65-F5344CB8AC3E}">
        <p14:creationId xmlns:p14="http://schemas.microsoft.com/office/powerpoint/2010/main" val="872270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380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Comment Resolution queue</a:t>
            </a:r>
            <a:endParaRPr lang="en-GB" dirty="0"/>
          </a:p>
        </p:txBody>
      </p:sp>
      <p:sp>
        <p:nvSpPr>
          <p:cNvPr id="4098" name="Rectangle 2"/>
          <p:cNvSpPr>
            <a:spLocks noGrp="1" noChangeArrowheads="1"/>
          </p:cNvSpPr>
          <p:nvPr>
            <p:ph idx="1"/>
          </p:nvPr>
        </p:nvSpPr>
        <p:spPr>
          <a:xfrm>
            <a:off x="685800" y="1295400"/>
            <a:ext cx="10820399" cy="5180014"/>
          </a:xfrm>
          <a:ln/>
        </p:spPr>
        <p:txBody>
          <a:bodyPr/>
          <a:lstStyle/>
          <a:p>
            <a:pPr marL="457200" indent="-457200">
              <a:spcBef>
                <a:spcPts val="300"/>
              </a:spcBef>
              <a:spcAft>
                <a:spcPts val="0"/>
              </a:spcAft>
              <a:buFont typeface="Arial" panose="020B0604020202020204" pitchFamily="34" charset="0"/>
              <a:buChar char="•"/>
              <a:defRPr/>
            </a:pPr>
            <a:r>
              <a:rPr lang="en-US" sz="2200" dirty="0"/>
              <a:t>Editor CID resolutions: </a:t>
            </a:r>
            <a:r>
              <a:rPr lang="en-US" sz="2200" dirty="0">
                <a:hlinkClick r:id="rId3"/>
              </a:rPr>
              <a:t>11-23/1318r0</a:t>
            </a:r>
            <a:r>
              <a:rPr lang="en-US" sz="2200" dirty="0"/>
              <a:t> (Ansley)</a:t>
            </a:r>
          </a:p>
          <a:p>
            <a:pPr marL="457200" indent="-457200">
              <a:spcBef>
                <a:spcPts val="300"/>
              </a:spcBef>
              <a:spcAft>
                <a:spcPts val="0"/>
              </a:spcAft>
              <a:buFont typeface="Arial" panose="020B0604020202020204" pitchFamily="34" charset="0"/>
              <a:buChar char="•"/>
              <a:defRPr/>
            </a:pPr>
            <a:r>
              <a:rPr lang="en-US" sz="2200" dirty="0"/>
              <a:t>CID 28 - </a:t>
            </a:r>
            <a:r>
              <a:rPr lang="en-US" sz="2200" dirty="0">
                <a:hlinkClick r:id="rId4"/>
              </a:rPr>
              <a:t>11-23/1280r0</a:t>
            </a:r>
            <a:r>
              <a:rPr lang="en-US" sz="2200" dirty="0"/>
              <a:t> (Henry)</a:t>
            </a:r>
          </a:p>
          <a:p>
            <a:pPr marL="457200" indent="-457200">
              <a:spcBef>
                <a:spcPts val="300"/>
              </a:spcBef>
              <a:spcAft>
                <a:spcPts val="0"/>
              </a:spcAft>
              <a:buFont typeface="Arial" panose="020B0604020202020204" pitchFamily="34" charset="0"/>
              <a:buChar char="•"/>
              <a:defRPr/>
            </a:pPr>
            <a:r>
              <a:rPr lang="en-US" sz="2200" dirty="0"/>
              <a:t>Continue </a:t>
            </a:r>
            <a:r>
              <a:rPr lang="en-US" sz="2200" dirty="0">
                <a:hlinkClick r:id="rId5"/>
              </a:rPr>
              <a:t>11-23/1245r8</a:t>
            </a:r>
            <a:r>
              <a:rPr lang="en-US" sz="2200" dirty="0"/>
              <a:t> (Numerous CIDs) (Smith) – restart on CID 57; revisit from top, now that Status field topic is settled.</a:t>
            </a:r>
          </a:p>
          <a:p>
            <a:pPr marL="457200" indent="-457200">
              <a:spcBef>
                <a:spcPts val="300"/>
              </a:spcBef>
              <a:spcAft>
                <a:spcPts val="0"/>
              </a:spcAft>
              <a:buFont typeface="Arial" panose="020B0604020202020204" pitchFamily="34" charset="0"/>
              <a:buChar char="•"/>
              <a:defRPr/>
            </a:pPr>
            <a:r>
              <a:rPr lang="en-US" sz="2200" dirty="0"/>
              <a:t>Use Case 4.8 (randomized probes): </a:t>
            </a:r>
            <a:r>
              <a:rPr lang="en-US" sz="2200" dirty="0">
                <a:hlinkClick r:id="rId6"/>
              </a:rPr>
              <a:t>11-23/1314r0</a:t>
            </a:r>
            <a:r>
              <a:rPr lang="en-US" sz="2200" dirty="0"/>
              <a:t> </a:t>
            </a:r>
          </a:p>
          <a:p>
            <a:pPr marL="457200" indent="-457200">
              <a:spcBef>
                <a:spcPts val="300"/>
              </a:spcBef>
              <a:spcAft>
                <a:spcPts val="0"/>
              </a:spcAft>
              <a:buFont typeface="Arial" panose="020B0604020202020204" pitchFamily="34" charset="0"/>
              <a:buChar char="•"/>
              <a:defRPr/>
            </a:pPr>
            <a:r>
              <a:rPr lang="en-US" sz="2200" dirty="0"/>
              <a:t>Numerous CIDs/topics (mostly Device ID): </a:t>
            </a:r>
            <a:r>
              <a:rPr lang="en-US" sz="2200" dirty="0">
                <a:hlinkClick r:id="rId7"/>
              </a:rPr>
              <a:t>11-23/1316r1</a:t>
            </a:r>
            <a:r>
              <a:rPr lang="en-US" sz="2200" dirty="0"/>
              <a:t> (Yang)</a:t>
            </a:r>
          </a:p>
          <a:p>
            <a:pPr marL="0" indent="0">
              <a:spcBef>
                <a:spcPts val="300"/>
              </a:spcBef>
              <a:spcAft>
                <a:spcPts val="0"/>
              </a:spcAft>
              <a:defRPr/>
            </a:pPr>
            <a:endParaRPr lang="en-US" sz="2200" dirty="0"/>
          </a:p>
          <a:p>
            <a:pPr marL="0" indent="0">
              <a:spcBef>
                <a:spcPts val="300"/>
              </a:spcBef>
              <a:spcAft>
                <a:spcPts val="0"/>
              </a:spcAft>
              <a:defRPr/>
            </a:pPr>
            <a:r>
              <a:rPr lang="en-US" sz="2200" dirty="0"/>
              <a:t>Pending (awaiting presentation or update/discussion to reach consensus):</a:t>
            </a:r>
          </a:p>
          <a:p>
            <a:pPr marL="457200" indent="-457200">
              <a:spcBef>
                <a:spcPts val="300"/>
              </a:spcBef>
              <a:spcAft>
                <a:spcPts val="0"/>
              </a:spcAft>
              <a:buFont typeface="Arial" panose="020B0604020202020204" pitchFamily="34" charset="0"/>
              <a:buChar char="•"/>
              <a:defRPr/>
            </a:pPr>
            <a:r>
              <a:rPr lang="en-US" sz="2200" dirty="0" err="1"/>
              <a:t>Misc</a:t>
            </a:r>
            <a:r>
              <a:rPr lang="en-US" sz="2200" dirty="0"/>
              <a:t> CIDs </a:t>
            </a:r>
            <a:r>
              <a:rPr lang="en-US" sz="2200" dirty="0">
                <a:hlinkClick r:id="rId8"/>
              </a:rPr>
              <a:t>11-23/1285r0</a:t>
            </a:r>
            <a:r>
              <a:rPr lang="en-US" sz="2200" dirty="0"/>
              <a:t> (Mutgan)</a:t>
            </a:r>
          </a:p>
          <a:p>
            <a:pPr marL="457200" indent="-457200">
              <a:spcBef>
                <a:spcPts val="300"/>
              </a:spcBef>
              <a:spcAft>
                <a:spcPts val="0"/>
              </a:spcAft>
              <a:buFont typeface="Arial" panose="020B0604020202020204" pitchFamily="34" charset="0"/>
              <a:buChar char="•"/>
              <a:defRPr/>
            </a:pPr>
            <a:r>
              <a:rPr lang="en-US" sz="2200" dirty="0"/>
              <a:t>Device ID/opaque identifier (CIDs 8, 9, 52, 53) </a:t>
            </a:r>
            <a:r>
              <a:rPr lang="en-US" sz="2200" dirty="0">
                <a:hlinkClick r:id="rId9"/>
              </a:rPr>
              <a:t>11-23/1258r4</a:t>
            </a:r>
            <a:r>
              <a:rPr lang="en-US" sz="2200" dirty="0"/>
              <a:t> (Lumbatis) (group agreement on min/max length for device ID)</a:t>
            </a:r>
          </a:p>
          <a:p>
            <a:pPr marL="457200" indent="-457200">
              <a:spcBef>
                <a:spcPts val="300"/>
              </a:spcBef>
              <a:spcAft>
                <a:spcPts val="0"/>
              </a:spcAft>
              <a:buFont typeface="Arial" panose="020B0604020202020204" pitchFamily="34" charset="0"/>
              <a:buChar char="•"/>
              <a:defRPr/>
            </a:pPr>
            <a:r>
              <a:rPr lang="en-US" sz="2200" dirty="0"/>
              <a:t>Presentation to TGbi, on MLO/MLD interaction with TGbh mechanisms (when ready)</a:t>
            </a:r>
          </a:p>
          <a:p>
            <a:pPr marL="457200" indent="-457200">
              <a:spcBef>
                <a:spcPts val="300"/>
              </a:spcBef>
              <a:spcAft>
                <a:spcPts val="0"/>
              </a:spcAft>
              <a:buFont typeface="Arial" panose="020B0604020202020204" pitchFamily="34" charset="0"/>
              <a:buChar char="•"/>
              <a:defRPr/>
            </a:pPr>
            <a:r>
              <a:rPr lang="en-US" sz="2200" dirty="0" err="1"/>
              <a:t>REVme</a:t>
            </a:r>
            <a:r>
              <a:rPr lang="en-US" sz="2200" dirty="0"/>
              <a:t> CID 4069 (when there’s time) (Jouni, SA Query procedure)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18</a:t>
            </a:fld>
            <a:endParaRPr lang="en-GB"/>
          </a:p>
        </p:txBody>
      </p:sp>
    </p:spTree>
    <p:extLst>
      <p:ext uri="{BB962C8B-B14F-4D97-AF65-F5344CB8AC3E}">
        <p14:creationId xmlns:p14="http://schemas.microsoft.com/office/powerpoint/2010/main" val="25174355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96F813-843C-45FE-A22C-877313AB917A}"/>
              </a:ext>
            </a:extLst>
          </p:cNvPr>
          <p:cNvSpPr>
            <a:spLocks noGrp="1"/>
          </p:cNvSpPr>
          <p:nvPr>
            <p:ph type="title"/>
          </p:nvPr>
        </p:nvSpPr>
        <p:spPr/>
        <p:txBody>
          <a:bodyPr/>
          <a:lstStyle/>
          <a:p>
            <a:r>
              <a:rPr lang="en-US" dirty="0"/>
              <a:t>Backup material</a:t>
            </a:r>
          </a:p>
        </p:txBody>
      </p:sp>
      <p:sp>
        <p:nvSpPr>
          <p:cNvPr id="4" name="Slide Number Placeholder 3">
            <a:extLst>
              <a:ext uri="{FF2B5EF4-FFF2-40B4-BE49-F238E27FC236}">
                <a16:creationId xmlns:a16="http://schemas.microsoft.com/office/drawing/2014/main" id="{FDC0CB6E-0936-4B6B-9B98-0845914459EA}"/>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2316621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802.11 TGbh, 8 Aug 2023,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TGbh PAR Scope</a:t>
            </a:r>
            <a:br>
              <a:rPr lang="en-US" altLang="en-US" dirty="0"/>
            </a:br>
            <a:r>
              <a:rPr lang="en-US" altLang="en-US" b="0" dirty="0"/>
              <a:t>(emphasis added)</a:t>
            </a:r>
            <a:endParaRPr lang="en-GB" b="0" dirty="0"/>
          </a:p>
        </p:txBody>
      </p:sp>
      <p:sp>
        <p:nvSpPr>
          <p:cNvPr id="4098" name="Rectangle 2"/>
          <p:cNvSpPr>
            <a:spLocks noGrp="1" noChangeArrowheads="1"/>
          </p:cNvSpPr>
          <p:nvPr>
            <p:ph idx="1"/>
          </p:nvPr>
        </p:nvSpPr>
        <p:spPr>
          <a:xfrm>
            <a:off x="914401" y="1905000"/>
            <a:ext cx="10361084" cy="4113213"/>
          </a:xfrm>
          <a:ln/>
        </p:spPr>
        <p:txBody>
          <a:bodyPr/>
          <a:lstStyle/>
          <a:p>
            <a:r>
              <a:rPr lang="en-US" sz="2000" b="0" dirty="0"/>
              <a:t>This amendment specifies modifications to the medium access control (MAC) mechanisms to </a:t>
            </a:r>
            <a:r>
              <a:rPr lang="en-US" sz="2000" b="0" dirty="0">
                <a:highlight>
                  <a:srgbClr val="FFFF00"/>
                </a:highlight>
              </a:rPr>
              <a:t>preserve the existing services </a:t>
            </a:r>
            <a:r>
              <a:rPr lang="en-US" sz="2000" b="0" dirty="0"/>
              <a:t>that might otherwise be restricted in environments where STAs in an ESS use randomized or changing MAC addresses, </a:t>
            </a:r>
            <a:r>
              <a:rPr lang="en-US" sz="2000" b="0" dirty="0">
                <a:highlight>
                  <a:srgbClr val="FFFF00"/>
                </a:highlight>
              </a:rPr>
              <a:t>without affecting user privacy</a:t>
            </a:r>
            <a:r>
              <a:rPr lang="en-US" sz="2000" b="0" dirty="0"/>
              <a:t>. User privacy includes exposure of trackable information to third parties or exposure of an individual's presence or behavior.</a:t>
            </a:r>
          </a:p>
          <a:p>
            <a:r>
              <a:rPr lang="en-US" sz="2000" b="0" dirty="0"/>
              <a:t>This amendment introduces mechanisms to </a:t>
            </a:r>
            <a:r>
              <a:rPr lang="en-US" sz="2000" b="0" dirty="0">
                <a:highlight>
                  <a:srgbClr val="FFFF00"/>
                </a:highlight>
              </a:rPr>
              <a:t>enable session continuity </a:t>
            </a:r>
            <a:r>
              <a:rPr lang="en-US" sz="2000" b="0" dirty="0"/>
              <a:t>in the absence of unique MAC address-to-STA mapping. For STAs in an ESS that use randomized or changing MAC addresses, this amendment preserves the ability to provide </a:t>
            </a:r>
            <a:r>
              <a:rPr lang="en-US" sz="2000" b="0" dirty="0">
                <a:highlight>
                  <a:srgbClr val="FFFF00"/>
                </a:highlight>
              </a:rPr>
              <a:t>customer support</a:t>
            </a:r>
            <a:r>
              <a:rPr lang="en-US" sz="2000" b="0" dirty="0"/>
              <a:t>, </a:t>
            </a:r>
            <a:r>
              <a:rPr lang="en-US" sz="2000" b="0" dirty="0">
                <a:highlight>
                  <a:srgbClr val="FFFF00"/>
                </a:highlight>
              </a:rPr>
              <a:t>conduct network diagnostics and troubleshooting</a:t>
            </a:r>
            <a:r>
              <a:rPr lang="en-US" sz="2000" b="0" dirty="0"/>
              <a:t>, and </a:t>
            </a:r>
            <a:r>
              <a:rPr lang="en-US" sz="2000" b="0" dirty="0">
                <a:highlight>
                  <a:srgbClr val="FFFF00"/>
                </a:highlight>
              </a:rPr>
              <a:t>detect device arrival </a:t>
            </a:r>
            <a:r>
              <a:rPr lang="en-US" sz="2000" b="0" dirty="0"/>
              <a:t>in a trusted environment.</a:t>
            </a:r>
          </a:p>
          <a:p>
            <a:pPr>
              <a:spcBef>
                <a:spcPts val="0"/>
              </a:spcBef>
            </a:pPr>
            <a:r>
              <a:rPr lang="en-US" sz="2000" b="0" dirty="0"/>
              <a:t>There is a need to:</a:t>
            </a:r>
          </a:p>
          <a:p>
            <a:pPr>
              <a:spcBef>
                <a:spcPts val="0"/>
              </a:spcBef>
              <a:buFont typeface="Arial" panose="020B0604020202020204" pitchFamily="34" charset="0"/>
              <a:buChar char="•"/>
            </a:pPr>
            <a:r>
              <a:rPr lang="en-US" sz="2000" b="0" dirty="0"/>
              <a:t>Ensure that </a:t>
            </a:r>
            <a:r>
              <a:rPr lang="en-US" sz="2000" b="0" dirty="0">
                <a:highlight>
                  <a:srgbClr val="FFFF00"/>
                </a:highlight>
              </a:rPr>
              <a:t>IEEE Std 802.11 provisions </a:t>
            </a:r>
            <a:r>
              <a:rPr lang="en-US" sz="2000" b="0" dirty="0"/>
              <a:t>that refer to a STA MAC address </a:t>
            </a:r>
            <a:r>
              <a:rPr lang="en-US" sz="2000" b="0" dirty="0">
                <a:highlight>
                  <a:srgbClr val="FFFF00"/>
                </a:highlight>
              </a:rPr>
              <a:t>remain valid </a:t>
            </a:r>
            <a:r>
              <a:rPr lang="en-US" sz="2000" b="0" dirty="0"/>
              <a:t>when that MAC address is random or changes.</a:t>
            </a:r>
          </a:p>
          <a:p>
            <a:pPr>
              <a:spcBef>
                <a:spcPts val="0"/>
              </a:spcBef>
              <a:buFont typeface="Arial" panose="020B0604020202020204" pitchFamily="34" charset="0"/>
              <a:buChar char="•"/>
            </a:pPr>
            <a:r>
              <a:rPr lang="en-US" sz="2000" b="0" dirty="0"/>
              <a:t>Design mechanisms that </a:t>
            </a:r>
            <a:r>
              <a:rPr lang="en-US" sz="2000" b="0" dirty="0">
                <a:highlight>
                  <a:srgbClr val="FFFF00"/>
                </a:highlight>
              </a:rPr>
              <a:t>enable an optimal user experience </a:t>
            </a:r>
            <a:r>
              <a:rPr lang="en-US" sz="2000" b="0" dirty="0"/>
              <a:t>when the MAC address of a STA in an ESS is randomized or changes. These mechanisms </a:t>
            </a:r>
            <a:r>
              <a:rPr lang="en-US" sz="2000" b="0" dirty="0">
                <a:highlight>
                  <a:srgbClr val="FFFF00"/>
                </a:highlight>
              </a:rPr>
              <a:t>should not decrease user privacy</a:t>
            </a:r>
            <a:r>
              <a:rPr lang="en-US" sz="2000" b="0" dirty="0"/>
              <a:t>.</a:t>
            </a:r>
            <a:endParaRPr lang="en-US" altLang="en-US"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Tree>
    <p:extLst>
      <p:ext uri="{BB962C8B-B14F-4D97-AF65-F5344CB8AC3E}">
        <p14:creationId xmlns:p14="http://schemas.microsoft.com/office/powerpoint/2010/main" val="419034788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a:xfrm>
            <a:off x="685800" y="1066800"/>
            <a:ext cx="10744200" cy="1470025"/>
          </a:xfrm>
        </p:spPr>
        <p:txBody>
          <a:bodyPr/>
          <a:lstStyle/>
          <a:p>
            <a:r>
              <a:rPr lang="en-US" altLang="en-US" dirty="0"/>
              <a:t>IEEE 802.11 TGbh  </a:t>
            </a:r>
            <a:br>
              <a:rPr lang="en-US" altLang="en-US" dirty="0"/>
            </a:br>
            <a:r>
              <a:rPr lang="en-US" dirty="0"/>
              <a:t>Randomized and Changing MAC Addresses (RCM)</a:t>
            </a:r>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a:xfrm>
            <a:off x="1828800" y="2819400"/>
            <a:ext cx="8534400" cy="3656014"/>
          </a:xfrm>
        </p:spPr>
        <p:txBody>
          <a:bodyPr/>
          <a:lstStyle/>
          <a:p>
            <a:r>
              <a:rPr lang="en-US" altLang="en-US" dirty="0"/>
              <a:t>Agenda</a:t>
            </a:r>
          </a:p>
          <a:p>
            <a:r>
              <a:rPr lang="en-US" altLang="en-US" dirty="0"/>
              <a:t>8 Aug 2023 Teleconference</a:t>
            </a:r>
          </a:p>
          <a:p>
            <a:endParaRPr lang="en-US" altLang="en-US" dirty="0"/>
          </a:p>
          <a:p>
            <a:r>
              <a:rPr lang="en-US" altLang="en-US" dirty="0"/>
              <a:t>Chair: Mark Hamilton (Ruckus/CommScope)</a:t>
            </a:r>
          </a:p>
          <a:p>
            <a:r>
              <a:rPr lang="en-US" altLang="en-US" dirty="0"/>
              <a:t>Vice Chair &amp; </a:t>
            </a:r>
            <a:r>
              <a:rPr lang="en-US" altLang="en-US" dirty="0" err="1"/>
              <a:t>Sct’y</a:t>
            </a:r>
            <a:r>
              <a:rPr lang="en-US" altLang="en-US" dirty="0"/>
              <a:t>: Peter Yee (NSA-CSD/AKAYLA)</a:t>
            </a:r>
          </a:p>
          <a:p>
            <a:r>
              <a:rPr lang="en-US" altLang="en-US" dirty="0"/>
              <a:t>Vice Chair: Stephen Orr (Cisco)</a:t>
            </a:r>
          </a:p>
          <a:p>
            <a:r>
              <a:rPr lang="en-US" altLang="en-US" dirty="0"/>
              <a:t>Editor: Carol Ansley (Cox)</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dirty="0"/>
              <a:t>Slide </a:t>
            </a:r>
            <a:fld id="{DE40C9FC-4879-4F20-9ECA-A574A90476B7}" type="slidenum">
              <a:rPr lang="en-GB" smtClean="0"/>
              <a:pPr/>
              <a:t>3</a:t>
            </a:fld>
            <a:endParaRPr lang="en-GB" dirty="0"/>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lvl="1"/>
            <a:r>
              <a:rPr lang="en-US" altLang="en-US" sz="2400" dirty="0"/>
              <a:t>Sign in for .11 attendance credit</a:t>
            </a:r>
          </a:p>
          <a:p>
            <a:pPr lvl="1"/>
            <a:r>
              <a:rPr lang="en-US" altLang="en-US" sz="2400" dirty="0"/>
              <a:t>Noises off</a:t>
            </a:r>
          </a:p>
          <a:p>
            <a:pPr lvl="1"/>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11289212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5959FE"/>
      </a:hlink>
      <a:folHlink>
        <a:srgbClr val="5959F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60952</TotalTime>
  <Words>2260</Words>
  <Application>Microsoft Office PowerPoint</Application>
  <PresentationFormat>Widescreen</PresentationFormat>
  <Paragraphs>212</Paragraphs>
  <Slides>20</Slides>
  <Notes>10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7" baseType="lpstr">
      <vt:lpstr>Arial</vt:lpstr>
      <vt:lpstr>Calibri</vt:lpstr>
      <vt:lpstr>Helvetica</vt:lpstr>
      <vt:lpstr>Monotype Sorts</vt:lpstr>
      <vt:lpstr>Times New Roman</vt:lpstr>
      <vt:lpstr>Office Theme</vt:lpstr>
      <vt:lpstr>Document</vt:lpstr>
      <vt:lpstr>TGbh-agenda-2023-Aug-8</vt:lpstr>
      <vt:lpstr>Abstract</vt:lpstr>
      <vt:lpstr>IEEE 802.11 TGbh   Randomized and Changing MAC Addresses (RCM)</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TGbh Agenda – 8 Aug 2023</vt:lpstr>
      <vt:lpstr>Timeline</vt:lpstr>
      <vt:lpstr>Comment topics list</vt:lpstr>
      <vt:lpstr>Comment Resolution queue</vt:lpstr>
      <vt:lpstr>Backup material</vt:lpstr>
      <vt:lpstr>TGbh PAR Scope (emphasis added)</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466</cp:revision>
  <cp:lastPrinted>1601-01-01T00:00:00Z</cp:lastPrinted>
  <dcterms:created xsi:type="dcterms:W3CDTF">2021-01-26T19:12:38Z</dcterms:created>
  <dcterms:modified xsi:type="dcterms:W3CDTF">2023-08-03T15:52:21Z</dcterms:modified>
</cp:coreProperties>
</file>