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7" r:id="rId18"/>
    <p:sldId id="2387" r:id="rId19"/>
    <p:sldId id="2398" r:id="rId20"/>
    <p:sldId id="2391" r:id="rId21"/>
    <p:sldId id="2388" r:id="rId22"/>
    <p:sldId id="2385" r:id="rId23"/>
    <p:sldId id="2399" r:id="rId24"/>
    <p:sldId id="2393" r:id="rId25"/>
    <p:sldId id="2386" r:id="rId26"/>
    <p:sldId id="279" r:id="rId27"/>
    <p:sldId id="2394" r:id="rId28"/>
    <p:sldId id="2395" r:id="rId29"/>
    <p:sldId id="239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59CD2-AB58-423B-AA27-D2950CC133EB}" v="4" dt="2023-09-15T00:05:35.5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26</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11-22/987r11 AIML TIG Technical Report Draft, Xiaofei Wang (InterDigital)</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11-23/1520: </a:t>
            </a:r>
            <a:r>
              <a:rPr lang="en-US" sz="1600" dirty="0">
                <a:latin typeface="Times New Roman" panose="02020603050405020304" pitchFamily="18" charset="0"/>
              </a:rPr>
              <a:t>Follow-up discussion on AIML model sharing use case</a:t>
            </a:r>
            <a:r>
              <a:rPr lang="en-US" altLang="en-US" sz="1600" dirty="0">
                <a:latin typeface="Times New Roman" panose="02020603050405020304" pitchFamily="18" charset="0"/>
              </a:rPr>
              <a:t>, </a:t>
            </a:r>
            <a:r>
              <a:rPr lang="en-US" sz="1600" dirty="0">
                <a:latin typeface="Times New Roman" panose="02020603050405020304" pitchFamily="18" charset="0"/>
              </a:rPr>
              <a:t>Jing Ma (Toyota)</a:t>
            </a: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11-23/227r6 </a:t>
            </a:r>
            <a:r>
              <a:rPr lang="en-US" sz="1600" dirty="0">
                <a:latin typeface="Times New Roman" panose="02020603050405020304" pitchFamily="18" charset="0"/>
              </a:rPr>
              <a:t>Proposed IEEE 802.11 AIML TIG Technical Report Text for the Multi-AP Coordination Use Case</a:t>
            </a:r>
            <a:r>
              <a:rPr lang="en-GB" sz="1600" dirty="0">
                <a:latin typeface="Times New Roman" panose="02020603050405020304" pitchFamily="18" charset="0"/>
              </a:rPr>
              <a:t>, </a:t>
            </a:r>
            <a:r>
              <a:rPr lang="en-US" sz="1600" dirty="0">
                <a:latin typeface="Times New Roman" panose="02020603050405020304" pitchFamily="18" charset="0"/>
              </a:rPr>
              <a:t>Szymon Szott (AGH University of Science and Technology)</a:t>
            </a: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11-23/1551r0 AIML Use Cases Considerations Federico Lovison (Cisco)</a:t>
            </a: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previous discussions: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(AIML Use cases and Features for WLANs) was presented to UHR SG in July 2023</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571500" lvl="1" indent="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for the AIML TIG collected from TIG members: </a:t>
            </a:r>
          </a:p>
          <a:p>
            <a:pPr marL="857250" lvl="1">
              <a:spcBef>
                <a:spcPts val="0"/>
              </a:spcBef>
              <a:spcAft>
                <a:spcPts val="0"/>
              </a:spcAft>
              <a:buFont typeface="Arial" panose="020B0604020202020204" pitchFamily="34" charset="0"/>
              <a:buChar char="•"/>
            </a:pPr>
            <a:r>
              <a:rPr lang="en-US" b="1" i="1" dirty="0">
                <a:effectLst/>
                <a:latin typeface="Times New Roman" panose="02020603050405020304" pitchFamily="18" charset="0"/>
                <a:ea typeface="Times New Roman" panose="02020603050405020304" pitchFamily="18" charset="0"/>
              </a:rPr>
              <a:t>1.</a:t>
            </a:r>
            <a:r>
              <a:rPr lang="en-US" dirty="0">
                <a:effectLst/>
                <a:latin typeface="Times New Roman" panose="02020603050405020304" pitchFamily="18" charset="0"/>
                <a:ea typeface="Times New Roman" panose="02020603050405020304" pitchFamily="18" charset="0"/>
              </a:rPr>
              <a:t> Wrap technical report up in September 2023 and stop</a:t>
            </a: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2.</a:t>
            </a:r>
            <a:r>
              <a:rPr lang="en-US" dirty="0">
                <a:latin typeface="Times New Roman" panose="02020603050405020304" pitchFamily="18" charset="0"/>
                <a:ea typeface="Times New Roman" panose="02020603050405020304" pitchFamily="18" charset="0"/>
              </a:rPr>
              <a:t>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3.</a:t>
            </a:r>
            <a:r>
              <a:rPr lang="en-US" dirty="0">
                <a:latin typeface="Times New Roman" panose="02020603050405020304" pitchFamily="18" charset="0"/>
                <a:ea typeface="Times New Roman" panose="02020603050405020304" pitchFamily="18" charset="0"/>
              </a:rPr>
              <a:t>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12,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11-22/987r11 AIML TIG Technical Report Draft, Xiaofei Wang (InterDigital)</a:t>
            </a:r>
          </a:p>
          <a:p>
            <a:pPr marL="857250" lvl="1">
              <a:spcBef>
                <a:spcPts val="0"/>
              </a:spcBef>
              <a:spcAft>
                <a:spcPts val="0"/>
              </a:spcAft>
              <a:buFont typeface="Arial" panose="020B0604020202020204" pitchFamily="34" charset="0"/>
              <a:buChar char="•"/>
            </a:pPr>
            <a:r>
              <a:rPr lang="en-US" altLang="en-US" sz="1800" dirty="0">
                <a:latin typeface="Times New Roman" panose="02020603050405020304" pitchFamily="18" charset="0"/>
              </a:rPr>
              <a:t>11-23/1587r1 </a:t>
            </a:r>
            <a:r>
              <a:rPr lang="en-US" sz="1800" dirty="0">
                <a:latin typeface="Times New Roman" panose="02020603050405020304" pitchFamily="18" charset="0"/>
              </a:rPr>
              <a:t>Proposed IEEE 802.11 AIML TIG Technical Report Text modification for AIML Model Sharing use case, Jing Ma (Toyota)</a:t>
            </a:r>
            <a:endParaRPr lang="en-US" altLang="en-US"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11-23/1551r0 AIML Use Cases Considerations Federico Lovison (Cisco)</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Feedback on AIML Technical Report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executive summary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conclusion</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additional editorial review</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Differentiate use cases in which AIML are used to improve WLAN performance, and use cases in which WLAN can enable support for AIML techniques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addition, needs a few more improvements on the text (e.g., privacy)</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Focus on completing report this meeting, if the report is not completed in time, we can request additional time to complete the report in Nov 2023</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Discussion/decision on next step of TIG after completing the report</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7114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90559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11-23/1632r0 Proposed IEEE 802.11 AIML TIG Technical Report Text Privacy considerations for the AIML-based Roaming Enhancements Use Case</a:t>
            </a:r>
            <a:r>
              <a:rPr lang="en-US" sz="1400" b="0" i="0" dirty="0">
                <a:solidFill>
                  <a:srgbClr val="000000"/>
                </a:solidFill>
                <a:effectLst/>
                <a:latin typeface="Verdana" panose="020B0604030504040204" pitchFamily="34" charset="0"/>
              </a:rPr>
              <a:t>, </a:t>
            </a:r>
            <a:r>
              <a:rPr lang="en-US" b="0" dirty="0">
                <a:latin typeface="Times New Roman" panose="02020603050405020304" pitchFamily="18" charset="0"/>
              </a:rPr>
              <a:t>Federico Lovison (Cisco)</a:t>
            </a: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11-22/987r15 AIML TIG Technical Report Draft,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Next Steps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Feedback on AIML Technical Report during this meeting</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executive summary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conclusion</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additional editorial review</a:t>
            </a:r>
          </a:p>
          <a:p>
            <a:pPr marL="857250" lvl="1">
              <a:spcBef>
                <a:spcPts val="0"/>
              </a:spcBef>
              <a:spcAft>
                <a:spcPts val="0"/>
              </a:spcAft>
              <a:buFont typeface="Arial" panose="020B0604020202020204" pitchFamily="34" charset="0"/>
              <a:buChar char="•"/>
            </a:pPr>
            <a:r>
              <a:rPr lang="en-US" dirty="0">
                <a:highlight>
                  <a:srgbClr val="FFFF00"/>
                </a:highlight>
                <a:latin typeface="Times New Roman" panose="02020603050405020304" pitchFamily="18" charset="0"/>
                <a:ea typeface="Times New Roman" panose="02020603050405020304" pitchFamily="18" charset="0"/>
              </a:rPr>
              <a:t>Differentiate use cases in which AIML are used to improve WLAN performance, and use cases in which WLAN can enable support for AIML techniques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addition, needs a few more improvements on the text (e.g., </a:t>
            </a:r>
            <a:r>
              <a:rPr lang="en-US" dirty="0">
                <a:highlight>
                  <a:srgbClr val="FFFF00"/>
                </a:highlight>
                <a:latin typeface="Times New Roman" panose="02020603050405020304" pitchFamily="18" charset="0"/>
                <a:ea typeface="Times New Roman" panose="02020603050405020304" pitchFamily="18" charset="0"/>
              </a:rPr>
              <a:t>privacy)</a:t>
            </a:r>
          </a:p>
          <a:p>
            <a:pPr marL="571500" lvl="1" indent="0">
              <a:spcBef>
                <a:spcPts val="0"/>
              </a:spcBef>
              <a:spcAft>
                <a:spcPts val="0"/>
              </a:spcAft>
            </a:pPr>
            <a:endParaRPr lang="en-US" dirty="0">
              <a:highlight>
                <a:srgbClr val="FFFF00"/>
              </a:highlight>
              <a:latin typeface="Times New Roman" panose="02020603050405020304" pitchFamily="18" charset="0"/>
              <a:ea typeface="Times New Roman" panose="02020603050405020304" pitchFamily="18" charset="0"/>
            </a:endParaRPr>
          </a:p>
          <a:p>
            <a:pPr>
              <a:spcBef>
                <a:spcPts val="300"/>
              </a:spcBef>
              <a:buFont typeface="Arial" panose="020B0604020202020204" pitchFamily="34" charset="0"/>
              <a:buChar char="•"/>
            </a:pPr>
            <a:r>
              <a:rPr lang="en-US" altLang="en-US" dirty="0"/>
              <a:t>Hence the AIML TIG needs an extension to complete the technical report</a:t>
            </a:r>
          </a:p>
          <a:p>
            <a:pPr marL="857250" lvl="1" indent="-457200">
              <a:spcBef>
                <a:spcPts val="300"/>
              </a:spcBef>
              <a:buFont typeface="Arial" panose="020B0604020202020204" pitchFamily="34" charset="0"/>
              <a:buChar char="•"/>
            </a:pPr>
            <a:r>
              <a:rPr lang="en-US" altLang="en-US" dirty="0"/>
              <a:t>Will request 802.11 WG leadership for an extension for completing the report</a:t>
            </a:r>
          </a:p>
          <a:p>
            <a:pPr marL="0" indent="0">
              <a:spcBef>
                <a:spcPts val="300"/>
              </a:spcBef>
            </a:pPr>
            <a:endParaRPr lang="en-US" altLang="en-US" sz="2000" b="0" dirty="0"/>
          </a:p>
          <a:p>
            <a:pPr marL="0" indent="0">
              <a:spcBef>
                <a:spcPts val="300"/>
              </a:spcBef>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 in case an extension is granted</a:t>
            </a:r>
            <a:endParaRPr lang="en-US" dirty="0"/>
          </a:p>
        </p:txBody>
      </p:sp>
      <p:sp>
        <p:nvSpPr>
          <p:cNvPr id="3" name="Content Placeholder 2"/>
          <p:cNvSpPr>
            <a:spLocks noGrp="1"/>
          </p:cNvSpPr>
          <p:nvPr>
            <p:ph idx="1"/>
          </p:nvPr>
        </p:nvSpPr>
        <p:spPr>
          <a:xfrm>
            <a:off x="912377" y="1447800"/>
            <a:ext cx="10361084" cy="4113213"/>
          </a:xfrm>
        </p:spPr>
        <p:txBody>
          <a:bodyPr/>
          <a:lstStyle/>
          <a:p>
            <a:pPr marL="0" indent="0">
              <a:spcBef>
                <a:spcPts val="300"/>
              </a:spcBef>
            </a:pPr>
            <a:r>
              <a:rPr lang="en-US" altLang="en-US" dirty="0"/>
              <a:t>In case an extension is granted, goals for September meeting</a:t>
            </a:r>
          </a:p>
          <a:p>
            <a:pPr marL="285750" indent="-285750">
              <a:spcBef>
                <a:spcPts val="300"/>
              </a:spcBef>
              <a:buFont typeface="Arial" panose="020B0604020202020204" pitchFamily="34" charset="0"/>
              <a:buChar char="•"/>
            </a:pPr>
            <a:r>
              <a:rPr lang="en-US" altLang="en-US" sz="2000" b="0" dirty="0"/>
              <a:t>Decision on the next steps for AIML TIG</a:t>
            </a:r>
          </a:p>
          <a:p>
            <a:pPr marL="285750" indent="-285750">
              <a:spcBef>
                <a:spcPts val="300"/>
              </a:spcBef>
              <a:buFont typeface="Arial" panose="020B0604020202020204" pitchFamily="34" charset="0"/>
              <a:buChar char="•"/>
            </a:pPr>
            <a:endParaRPr lang="en-US" altLang="en-US" sz="2000" b="0" dirty="0"/>
          </a:p>
          <a:p>
            <a:pPr marL="285750" indent="-285750">
              <a:spcBef>
                <a:spcPts val="300"/>
              </a:spcBef>
              <a:buFont typeface="Arial" panose="020B0604020202020204" pitchFamily="34" charset="0"/>
              <a:buChar char="•"/>
            </a:pPr>
            <a:r>
              <a:rPr lang="en-US" altLang="en-US" sz="2000" b="0" dirty="0"/>
              <a:t>Finalize AIML TIG Technical Report</a:t>
            </a:r>
          </a:p>
          <a:p>
            <a:pPr marL="0" indent="0">
              <a:spcBef>
                <a:spcPts val="300"/>
              </a:spcBef>
            </a:pPr>
            <a:endParaRPr lang="en-US" altLang="en-US" dirty="0"/>
          </a:p>
          <a:p>
            <a:pPr>
              <a:spcBef>
                <a:spcPts val="300"/>
              </a:spcBef>
            </a:pPr>
            <a:r>
              <a:rPr lang="en-US" altLang="en-US" dirty="0"/>
              <a:t>In case an extension is granted, call for contributions:</a:t>
            </a:r>
          </a:p>
          <a:p>
            <a:pPr marL="800100" lvl="1" indent="-342900">
              <a:spcBef>
                <a:spcPts val="300"/>
              </a:spcBef>
              <a:buFont typeface="Arial" panose="020B0604020202020204" pitchFamily="34" charset="0"/>
              <a:buChar char="•"/>
            </a:pPr>
            <a:r>
              <a:rPr lang="en-US" altLang="en-US" dirty="0"/>
              <a:t>Privacy considerations text for existing use cases</a:t>
            </a:r>
          </a:p>
          <a:p>
            <a:pPr marL="800100" lvl="1"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800100" lvl="1" indent="-342900">
              <a:spcBef>
                <a:spcPts val="300"/>
              </a:spcBef>
              <a:buFont typeface="Arial" panose="020B0604020202020204" pitchFamily="34" charset="0"/>
              <a:buChar char="•"/>
            </a:pPr>
            <a:r>
              <a:rPr lang="en-US" altLang="en-US" dirty="0"/>
              <a:t>Further submissions regarding AIML and 802.11, particularly since there have been some feedback regarding looking for other interesting use cases:</a:t>
            </a:r>
          </a:p>
          <a:p>
            <a:pPr marL="1200150" lvl="2" indent="-342900">
              <a:spcBef>
                <a:spcPts val="300"/>
              </a:spcBef>
              <a:buFont typeface="Arial" panose="020B0604020202020204" pitchFamily="34" charset="0"/>
              <a:buChar char="•"/>
            </a:pPr>
            <a:r>
              <a:rPr lang="en-US" altLang="en-US" dirty="0"/>
              <a:t>Use cases and their technical feasibility</a:t>
            </a:r>
          </a:p>
          <a:p>
            <a:pPr marL="457200" lvl="1" indent="0">
              <a:spcBef>
                <a:spcPts val="300"/>
              </a:spcBef>
            </a:pPr>
            <a:endParaRPr lang="en-US" altLang="en-US" sz="900"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29311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In case an extension is granted, November 2023 Meeting Planning</a:t>
            </a:r>
          </a:p>
          <a:p>
            <a:pPr marL="800100" lvl="1" indent="-342900">
              <a:spcBef>
                <a:spcPts val="300"/>
              </a:spcBef>
              <a:buFont typeface="Arial" panose="020B0604020202020204" pitchFamily="34" charset="0"/>
              <a:buChar char="•"/>
            </a:pPr>
            <a:r>
              <a:rPr lang="en-US" altLang="en-US" dirty="0"/>
              <a:t>3 slots: operating in HST (Honolulu time)</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 combination AM1/AM2/PM1 sessions</a:t>
            </a:r>
          </a:p>
          <a:p>
            <a:pPr marL="1200150" lvl="2" indent="-342900">
              <a:spcBef>
                <a:spcPts val="300"/>
              </a:spcBef>
              <a:buFont typeface="Arial" panose="020B0604020202020204" pitchFamily="34" charset="0"/>
              <a:buChar char="•"/>
            </a:pPr>
            <a:endParaRPr lang="en-US" altLang="en-US" dirty="0"/>
          </a:p>
          <a:p>
            <a:pPr marL="1200150" lvl="2" indent="-342900">
              <a:spcBef>
                <a:spcPts val="300"/>
              </a:spcBef>
              <a:buFont typeface="Arial" panose="020B0604020202020204" pitchFamily="34" charset="0"/>
              <a:buChar char="•"/>
            </a:pPr>
            <a:endParaRPr lang="en-US" altLang="en-US" dirty="0"/>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7339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teleconferences: </a:t>
            </a:r>
          </a:p>
          <a:p>
            <a:pPr marL="1200150" lvl="2" indent="-342900">
              <a:spcBef>
                <a:spcPts val="300"/>
              </a:spcBef>
              <a:buFont typeface="Arial" panose="020B0604020202020204" pitchFamily="34" charset="0"/>
              <a:buChar char="•"/>
            </a:pPr>
            <a:r>
              <a:rPr lang="en-US" altLang="en-US" dirty="0"/>
              <a:t>Tuesday Oct 10, 2023, 10 am ET (1.5 hour)</a:t>
            </a:r>
          </a:p>
          <a:p>
            <a:pPr marL="1200150" lvl="2" indent="-342900">
              <a:spcBef>
                <a:spcPts val="300"/>
              </a:spcBef>
              <a:buFont typeface="Arial" panose="020B0604020202020204" pitchFamily="34" charset="0"/>
              <a:buChar char="•"/>
            </a:pPr>
            <a:r>
              <a:rPr lang="en-US" altLang="en-US" dirty="0"/>
              <a:t>Tuesday </a:t>
            </a:r>
            <a:r>
              <a:rPr lang="en-US" altLang="en-US"/>
              <a:t>Oct 31, </a:t>
            </a:r>
            <a:r>
              <a:rPr lang="en-US" altLang="en-US" dirty="0"/>
              <a:t>2023, 10 am ET (2 hour)</a:t>
            </a:r>
          </a:p>
          <a:p>
            <a:pPr marL="857250" lvl="2" indent="0">
              <a:spcBef>
                <a:spcPts val="300"/>
              </a:spcBef>
            </a:pPr>
            <a:endParaRPr lang="en-US" altLang="en-US" dirty="0"/>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Privacy considerations text for existing use cases</a:t>
            </a:r>
          </a:p>
          <a:p>
            <a:pPr marL="1200150" lvl="2" indent="-342900">
              <a:spcBef>
                <a:spcPts val="300"/>
              </a:spcBef>
              <a:buFont typeface="Arial" panose="020B0604020202020204" pitchFamily="34" charset="0"/>
              <a:buChar char="•"/>
            </a:pPr>
            <a:r>
              <a:rPr lang="en-US" altLang="en-US" dirty="0"/>
              <a:t>Implementation issues regarding dynamic AIML models (e.g., models that are received over the air)</a:t>
            </a:r>
          </a:p>
          <a:p>
            <a:pPr marL="1200150" lvl="2" indent="-342900">
              <a:spcBef>
                <a:spcPts val="300"/>
              </a:spcBef>
              <a:buFont typeface="Arial" panose="020B0604020202020204" pitchFamily="34" charset="0"/>
              <a:buChar char="•"/>
            </a:pPr>
            <a:r>
              <a:rPr lang="en-US" altLang="en-US" dirty="0"/>
              <a:t>Further submissions regarding AIML and 802.11, particularly since there have been some feedback regarding looking for other interesting use cases:</a:t>
            </a:r>
          </a:p>
          <a:p>
            <a:pPr marL="1657350" lvl="3" indent="-342900">
              <a:spcBef>
                <a:spcPts val="300"/>
              </a:spcBef>
              <a:buFont typeface="Arial" panose="020B0604020202020204" pitchFamily="34" charset="0"/>
              <a:buChar char="•"/>
            </a:pPr>
            <a:r>
              <a:rPr lang="en-US" altLang="en-US" dirty="0"/>
              <a:t>Use cases and their technical feasibility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3900562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Sept 11, PM1: 13:30 – 15:30 ET</a:t>
            </a:r>
          </a:p>
          <a:p>
            <a:pPr marL="857250" lvl="1" indent="-457200">
              <a:buFont typeface="Arial" panose="020B0604020202020204" pitchFamily="34" charset="0"/>
              <a:buChar char="•"/>
              <a:defRPr/>
            </a:pPr>
            <a:r>
              <a:rPr lang="en-US" altLang="en-US" sz="1800" dirty="0"/>
              <a:t>Tuesday Sept 12, PM1: 13:30 – 15:30 ET</a:t>
            </a:r>
          </a:p>
          <a:p>
            <a:pPr marL="857250" lvl="1" indent="-457200">
              <a:buFont typeface="Arial" panose="020B0604020202020204" pitchFamily="34" charset="0"/>
              <a:buChar char="•"/>
              <a:defRPr/>
            </a:pPr>
            <a:r>
              <a:rPr lang="en-US" altLang="en-US" sz="1800" strike="sngStrike" dirty="0"/>
              <a:t>Wednesday Sept 13, AM2: 10:30 – 12:30 ET</a:t>
            </a:r>
          </a:p>
          <a:p>
            <a:pPr marL="857250" lvl="1" indent="-457200">
              <a:buFont typeface="Arial" panose="020B0604020202020204" pitchFamily="34" charset="0"/>
              <a:buChar char="•"/>
              <a:defRPr/>
            </a:pPr>
            <a:r>
              <a:rPr lang="en-US" altLang="en-US" sz="1800" dirty="0"/>
              <a:t>Thursday Sept 14,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11-23/1520: </a:t>
            </a:r>
            <a:r>
              <a:rPr lang="en-US" sz="1400" dirty="0">
                <a:latin typeface="Times New Roman" panose="02020603050405020304" pitchFamily="18" charset="0"/>
              </a:rPr>
              <a:t>Follow-up discussion on AIML model sharing use case</a:t>
            </a:r>
            <a:r>
              <a:rPr lang="en-US" altLang="en-US" sz="1400" dirty="0">
                <a:latin typeface="Times New Roman" panose="02020603050405020304" pitchFamily="18" charset="0"/>
              </a:rPr>
              <a:t>, </a:t>
            </a:r>
            <a:r>
              <a:rPr lang="en-US" sz="1400" b="0" dirty="0">
                <a:latin typeface="Times New Roman" panose="02020603050405020304" pitchFamily="18" charset="0"/>
              </a:rPr>
              <a:t>Jing Ma (Toyota)</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11-23/227r6 </a:t>
            </a:r>
            <a:r>
              <a:rPr lang="en-US" sz="1400" dirty="0">
                <a:latin typeface="Times New Roman" panose="02020603050405020304" pitchFamily="18" charset="0"/>
              </a:rPr>
              <a:t>Proposed IEEE 802.11 AIML TIG Technical Report Text for the Multi-AP Coordination Use Case</a:t>
            </a:r>
            <a:r>
              <a:rPr lang="en-GB" sz="1400" dirty="0">
                <a:latin typeface="Times New Roman" panose="02020603050405020304" pitchFamily="18" charset="0"/>
              </a:rPr>
              <a:t>, </a:t>
            </a:r>
            <a:r>
              <a:rPr lang="en-US" sz="1400" b="0" dirty="0">
                <a:latin typeface="Times New Roman" panose="02020603050405020304" pitchFamily="18" charset="0"/>
              </a:rPr>
              <a:t>Szymon Szott (AGH University of Science and Technology)</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highlight>
                  <a:srgbClr val="00FF00"/>
                </a:highlight>
                <a:latin typeface="Times New Roman" panose="02020603050405020304" pitchFamily="18" charset="0"/>
              </a:rPr>
              <a:t>11-22/987r15 AIML TIG Technical Report Draft, </a:t>
            </a:r>
            <a:r>
              <a:rPr lang="en-US" sz="1400" b="0" dirty="0">
                <a:highlight>
                  <a:srgbClr val="00FF00"/>
                </a:highlight>
                <a:latin typeface="Times New Roman" panose="02020603050405020304" pitchFamily="18" charset="0"/>
              </a:rPr>
              <a:t>Xiaofei Wang (InterDigital)</a:t>
            </a:r>
            <a:endParaRPr lang="en-GB" sz="1400" b="0" dirty="0">
              <a:highlight>
                <a:srgbClr val="00FF00"/>
              </a:highlight>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11-23/290r4 Study on AI CSI Compression,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11-23/1551r0 AIML Use Cases Considerations</a:t>
            </a:r>
            <a:r>
              <a:rPr lang="en-US" sz="1400" b="0" dirty="0">
                <a:latin typeface="Times New Roman" panose="02020603050405020304" pitchFamily="18" charset="0"/>
              </a:rPr>
              <a:t> Federico Lovison (Cisco)</a:t>
            </a: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11-23/1587r1 </a:t>
            </a:r>
            <a:r>
              <a:rPr lang="en-US" sz="1400" dirty="0">
                <a:latin typeface="Times New Roman" panose="02020603050405020304" pitchFamily="18" charset="0"/>
              </a:rPr>
              <a:t>Proposed IEEE 802.11 AIML TIG Technical Report Text modification for AIML Model Sharing use case, Jing Ma (Toyota)</a:t>
            </a:r>
            <a:endParaRPr lang="en-US" alt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11-23/1350r0 AIML TIG Technical Report Conclusions, </a:t>
            </a:r>
            <a:r>
              <a:rPr lang="en-US" sz="1400" b="0" dirty="0">
                <a:latin typeface="Times New Roman" panose="02020603050405020304" pitchFamily="18" charset="0"/>
              </a:rPr>
              <a:t>Xiaofei Wang (InterDigital)</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highlight>
                  <a:srgbClr val="00FF00"/>
                </a:highlight>
                <a:latin typeface="Times New Roman" panose="02020603050405020304" pitchFamily="18" charset="0"/>
              </a:rPr>
              <a:t>11-23/1632r0 Proposed IEEE 802.11 AIML TIG Technical Report Text Privacy considerations for the AIML-based Roaming Enhancements Use Case</a:t>
            </a:r>
            <a:r>
              <a:rPr lang="en-US" sz="1100" b="0" i="0" dirty="0">
                <a:solidFill>
                  <a:srgbClr val="000000"/>
                </a:solidFill>
                <a:effectLst/>
                <a:highlight>
                  <a:srgbClr val="00FF00"/>
                </a:highlight>
                <a:latin typeface="Verdana" panose="020B0604030504040204" pitchFamily="34" charset="0"/>
              </a:rPr>
              <a:t>, </a:t>
            </a:r>
            <a:r>
              <a:rPr lang="en-US" sz="1400" b="0" dirty="0">
                <a:highlight>
                  <a:srgbClr val="00FF00"/>
                </a:highlight>
                <a:latin typeface="Times New Roman" panose="02020603050405020304" pitchFamily="18" charset="0"/>
              </a:rPr>
              <a:t>Federico Lovison (Cisco)</a:t>
            </a:r>
            <a:endParaRPr lang="en-US" sz="1400" dirty="0">
              <a:highlight>
                <a:srgbClr val="00FF00"/>
              </a:highlight>
              <a:latin typeface="Times New Roman" panose="02020603050405020304" pitchFamily="18" charset="0"/>
            </a:endParaRP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b="0" dirty="0">
                <a:highlight>
                  <a:srgbClr val="00FFFF"/>
                </a:highlight>
                <a:latin typeface="Times New Roman" panose="02020603050405020304" pitchFamily="18" charset="0"/>
                <a:ea typeface="Times New Roman" panose="02020603050405020304" pitchFamily="18" charset="0"/>
              </a:rPr>
              <a:t>During this meeting, it is expected that most of the time will be spent on revising/refining the AIML TIG technical report</a:t>
            </a:r>
            <a:endParaRPr lang="en-GB" sz="2000" b="0" dirty="0">
              <a:effectLst/>
              <a:highlight>
                <a:srgbClr val="00FFFF"/>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14312</TotalTime>
  <Words>3067</Words>
  <Application>Microsoft Office PowerPoint</Application>
  <PresentationFormat>Widescreen</PresentationFormat>
  <Paragraphs>401</Paragraphs>
  <Slides>29</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Lucida Grande</vt:lpstr>
      <vt:lpstr>Monotype Sorts</vt:lpstr>
      <vt:lpstr>Arial</vt:lpstr>
      <vt:lpstr>Calibri</vt:lpstr>
      <vt:lpstr>Helvetica</vt:lpstr>
      <vt:lpstr>Times New Roman</vt:lpstr>
      <vt:lpstr>Verdana</vt:lpstr>
      <vt:lpstr>Office Theme</vt:lpstr>
      <vt:lpstr>Document</vt:lpstr>
      <vt:lpstr>AIML TIG September 2023 Interim Agenda</vt:lpstr>
      <vt:lpstr>Abstract</vt:lpstr>
      <vt:lpstr>PowerPoint Presentation</vt:lpstr>
      <vt:lpstr>PowerPoint Presentation</vt:lpstr>
      <vt:lpstr>Registration for the September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 11, 2023 PM1</vt:lpstr>
      <vt:lpstr>Discussion way forward</vt:lpstr>
      <vt:lpstr>Detailed Agenda Tuesday September 12, 2023 PM1</vt:lpstr>
      <vt:lpstr>Discussion way forward</vt:lpstr>
      <vt:lpstr>Detailed Agenda Wednesday September 13, 2023 AM2</vt:lpstr>
      <vt:lpstr>Detailed Agenda Thursday September 13, 2023 AM2</vt:lpstr>
      <vt:lpstr>Next steps</vt:lpstr>
      <vt:lpstr>Next steps in case an extension is granted</vt:lpstr>
      <vt:lpstr>Next steps</vt:lpstr>
      <vt:lpstr>Teleconference</vt:lpstr>
      <vt:lpstr>References</vt:lpstr>
      <vt:lpstr>Discussion way forward</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111</cp:revision>
  <cp:lastPrinted>1601-01-01T00:00:00Z</cp:lastPrinted>
  <dcterms:created xsi:type="dcterms:W3CDTF">2018-05-05T22:00:08Z</dcterms:created>
  <dcterms:modified xsi:type="dcterms:W3CDTF">2023-09-15T00:06:01Z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