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6791" autoAdjust="0"/>
  </p:normalViewPr>
  <p:slideViewPr>
    <p:cSldViewPr>
      <p:cViewPr varScale="1">
        <p:scale>
          <a:sx n="124" d="100"/>
          <a:sy n="124" d="100"/>
        </p:scale>
        <p:origin x="2384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802.11-21/1601r00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July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8938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802.11-23/1263r00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madinas-use-cas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bootstrapped-tls/" TargetMode="External"/><Relationship Id="rId5" Type="http://schemas.openxmlformats.org/officeDocument/2006/relationships/hyperlink" Target="https://datatracker.ietf.org/doc/draft-ietf-emu-rfc7170bis/" TargetMode="External"/><Relationship Id="rId4" Type="http://schemas.openxmlformats.org/officeDocument/2006/relationships/hyperlink" Target="https://datatracker.ietf.org/doc/rfc9427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tools.ietf.org/html/rfc6632" TargetMode="External"/><Relationship Id="rId4" Type="http://schemas.openxmlformats.org/officeDocument/2006/relationships/hyperlink" Target="https://datatracker.ietf.org/doc/draft-ietf-opsawg-collected-data-manifest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tls-rfc8446bi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etnet-scaling-requirements/" TargetMode="External"/><Relationship Id="rId4" Type="http://schemas.openxmlformats.org/officeDocument/2006/relationships/hyperlink" Target="https://datatracker.ietf.org/doc/draft-ietf-detnet-yang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grouper.ieee.org/groups/802/1/files/public/docs2023/tutorial-bernardos-farkas-RAW-0723-v02.pdf" TargetMode="External"/><Relationship Id="rId3" Type="http://schemas.openxmlformats.org/officeDocument/2006/relationships/hyperlink" Target="https://datatracker.ietf.org/wg/raw/charter/" TargetMode="External"/><Relationship Id="rId7" Type="http://schemas.openxmlformats.org/officeDocument/2006/relationships/hyperlink" Target="https://datatracker.ietf.org/doc/draft-ietf-raw-architecture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technologies/" TargetMode="External"/><Relationship Id="rId5" Type="http://schemas.openxmlformats.org/officeDocument/2006/relationships/hyperlink" Target="https://www.ietf.org/mailman/listinfo/raw" TargetMode="External"/><Relationship Id="rId4" Type="http://schemas.openxmlformats.org/officeDocument/2006/relationships/hyperlink" Target="mailto:raw@ietf.or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anima-brski-ae/" TargetMode="External"/><Relationship Id="rId5" Type="http://schemas.openxmlformats.org/officeDocument/2006/relationships/hyperlink" Target="https://datatracker.ietf.org/doc/draft-ietf-anima-brski-prm/" TargetMode="External"/><Relationship Id="rId4" Type="http://schemas.openxmlformats.org/officeDocument/2006/relationships/hyperlink" Target="https://datatracker.ietf.org/doc/draft-ietf-anima-constrained-voucher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group/edu/materials/" TargetMode="External"/><Relationship Id="rId5" Type="http://schemas.openxmlformats.org/officeDocument/2006/relationships/hyperlink" Target="https://mentor.ieee.org/802.11/dcn/16/11-16-0500-01-0000-ietf-95-wireless-tutorial-802-11-overview.pptx" TargetMode="External"/><Relationship Id="rId4" Type="http://schemas.openxmlformats.org/officeDocument/2006/relationships/hyperlink" Target="https://www.ietf.org/about/participate/get-starte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iabasg/ietfieee/meeting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wg/keytrans/about/" TargetMode="External"/><Relationship Id="rId4" Type="http://schemas.openxmlformats.org/officeDocument/2006/relationships/hyperlink" Target="https://datatracker.ietf.org/wg/dult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ccamp/about/" TargetMode="External"/><Relationship Id="rId13" Type="http://schemas.openxmlformats.org/officeDocument/2006/relationships/hyperlink" Target="https://datatracker.ietf.org/doc/charter-ietf-grow/" TargetMode="External"/><Relationship Id="rId18" Type="http://schemas.openxmlformats.org/officeDocument/2006/relationships/hyperlink" Target="https://datatracker.ietf.org/wg/opsawg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rtf-hrpc/" TargetMode="External"/><Relationship Id="rId12" Type="http://schemas.openxmlformats.org/officeDocument/2006/relationships/hyperlink" Target="https://datatracker.ietf.org/wg/grow/about/" TargetMode="External"/><Relationship Id="rId17" Type="http://schemas.openxmlformats.org/officeDocument/2006/relationships/hyperlink" Target="https://datatracker.ietf.org/doc/charter-ietf-lake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tatracker.ietf.org/wg/lake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rg/hrpc/about/" TargetMode="External"/><Relationship Id="rId11" Type="http://schemas.openxmlformats.org/officeDocument/2006/relationships/hyperlink" Target="https://datatracker.ietf.org/doc/charter-ietf-congress/" TargetMode="External"/><Relationship Id="rId5" Type="http://schemas.openxmlformats.org/officeDocument/2006/relationships/hyperlink" Target="https://datatracker.ietf.org/doc/charter-irtf-dinrg/" TargetMode="External"/><Relationship Id="rId15" Type="http://schemas.openxmlformats.org/officeDocument/2006/relationships/hyperlink" Target="https://datatracker.ietf.org/doc/charter-ietf-keytrans/" TargetMode="External"/><Relationship Id="rId10" Type="http://schemas.openxmlformats.org/officeDocument/2006/relationships/hyperlink" Target="https://datatracker.ietf.org/wg/congress/about/" TargetMode="External"/><Relationship Id="rId19" Type="http://schemas.openxmlformats.org/officeDocument/2006/relationships/hyperlink" Target="https://datatracker.ietf.org/doc/charter-ietf-opsawg/" TargetMode="External"/><Relationship Id="rId4" Type="http://schemas.openxmlformats.org/officeDocument/2006/relationships/hyperlink" Target="https://datatracker.ietf.org/rg/dinrg/about/" TargetMode="External"/><Relationship Id="rId9" Type="http://schemas.openxmlformats.org/officeDocument/2006/relationships/hyperlink" Target="https://datatracker.ietf.org/doc/charter-ietf-ccamp/" TargetMode="External"/><Relationship Id="rId14" Type="http://schemas.openxmlformats.org/officeDocument/2006/relationships/hyperlink" Target="https://datatracker.ietf.org/wg/keytrans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6lo-path-aware-semantic-address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2023-07-12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844781"/>
              </p:ext>
            </p:extLst>
          </p:nvPr>
        </p:nvGraphicFramePr>
        <p:xfrm>
          <a:off x="847725" y="2520950"/>
          <a:ext cx="71913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1066800" progId="Word.Document.8">
                  <p:embed/>
                </p:oleObj>
              </mc:Choice>
              <mc:Fallback>
                <p:oleObj name="Document" r:id="rId3" imgW="8255000" imgH="10668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520950"/>
                        <a:ext cx="71913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Randomized and Changing MAC Address Use Cases: </a:t>
            </a:r>
            <a:r>
              <a:rPr lang="en-US" sz="1400" dirty="0">
                <a:hlinkClick r:id="rId4"/>
              </a:rPr>
              <a:t>https://datatracker.ietf.org/doc/draft-ietf-madinas-use-cases</a:t>
            </a:r>
            <a:r>
              <a:rPr lang="en-US" sz="1400" dirty="0"/>
              <a:t> (July 10, 2023)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EAP Method Update (EMU)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Published: TLS-Based Extensible Authentication Protocol (EAP) Types for Use with TLS 1.3: </a:t>
            </a:r>
            <a:r>
              <a:rPr lang="en-US" sz="1400" dirty="0">
                <a:hlinkClick r:id="rId4"/>
              </a:rPr>
              <a:t>https://datatracker.ietf.org/doc/rfc9427/</a:t>
            </a:r>
            <a:r>
              <a:rPr lang="en-US" sz="1400" dirty="0"/>
              <a:t> (June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Tunnel Extensible Authentication Protocol (TEAP) Version 1: </a:t>
            </a:r>
            <a:r>
              <a:rPr lang="en-US" sz="1400" dirty="0">
                <a:hlinkClick r:id="rId5"/>
              </a:rPr>
              <a:t>https://datatracker.ietf.org/doc/draft-ietf-emu-rfc7170bis/</a:t>
            </a:r>
            <a:r>
              <a:rPr lang="en-US" sz="1400" dirty="0"/>
              <a:t> (July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Bootstrapped TLS Authentication with Proof of Knowledge (TLS-POK): </a:t>
            </a:r>
            <a:r>
              <a:rPr lang="en-US" sz="1400" dirty="0">
                <a:hlinkClick r:id="rId6"/>
              </a:rPr>
              <a:t>https://datatracker.ietf.org/doc/draft-ietf-emu-bootstrapped-tls/</a:t>
            </a:r>
            <a:r>
              <a:rPr lang="en-US" sz="1400" dirty="0"/>
              <a:t> (June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Revised: A Data Manifest for Contextualized Telemetry Data: </a:t>
            </a:r>
            <a:r>
              <a:rPr lang="en-US" sz="1400" dirty="0">
                <a:hlinkClick r:id="rId4"/>
              </a:rPr>
              <a:t>https://datatracker.ietf.org/doc/draft-ietf-opsawg-collected-data-manifest/</a:t>
            </a:r>
            <a:r>
              <a:rPr lang="en-US" sz="1400" dirty="0"/>
              <a:t> (July 2023)</a:t>
            </a:r>
          </a:p>
          <a:p>
            <a:pPr lvl="1"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5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6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In WGLC: The Transport Layer Security (TLS) Protocol Version 1.3: </a:t>
            </a:r>
            <a:r>
              <a:rPr lang="en-US" sz="1400" dirty="0">
                <a:hlinkClick r:id="rId4"/>
              </a:rPr>
              <a:t>https://datatracker.ietf.org/doc/draft-ietf-tls-rfc8446bis/</a:t>
            </a:r>
            <a:r>
              <a:rPr lang="en-US" sz="1400" dirty="0"/>
              <a:t> (July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Revised and submitted to AD: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YANG Model: </a:t>
            </a:r>
            <a:r>
              <a:rPr lang="en-US" sz="1400" dirty="0">
                <a:hlinkClick r:id="rId4"/>
              </a:rPr>
              <a:t>https://datatracker.ietf.org/doc/draft-ietf-detnet-yang/</a:t>
            </a:r>
            <a:r>
              <a:rPr lang="en-US" sz="1400" dirty="0"/>
              <a:t> (July 2023)</a:t>
            </a:r>
          </a:p>
          <a:p>
            <a:pPr lvl="1"/>
            <a:r>
              <a:rPr lang="en-US" sz="1400" dirty="0"/>
              <a:t>Revised: Requirements for Scaling Deterministic Networks: </a:t>
            </a:r>
            <a:r>
              <a:rPr lang="en-US" sz="1400" dirty="0">
                <a:hlinkClick r:id="rId5"/>
              </a:rPr>
              <a:t>https://datatracker.ietf.org/doc/draft-ietf-detnet-scaling-requirements/</a:t>
            </a:r>
            <a:r>
              <a:rPr lang="en-US" sz="1400" dirty="0"/>
              <a:t> (July 2023)</a:t>
            </a:r>
          </a:p>
          <a:p>
            <a:pPr lvl="1"/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Request:</a:t>
            </a:r>
          </a:p>
          <a:p>
            <a:pPr lvl="1"/>
            <a:r>
              <a:rPr lang="en-US" sz="1400" dirty="0"/>
              <a:t>Interested IEEE 802.11 members are invited to review RAW documents (</a:t>
            </a:r>
            <a:r>
              <a:rPr lang="en-US" sz="1400" i="1" dirty="0"/>
              <a:t>e.g.</a:t>
            </a:r>
            <a:r>
              <a:rPr lang="en-US" sz="1400" dirty="0"/>
              <a:t>, architecture, technologies) and send input to the RAW mailing list: </a:t>
            </a:r>
            <a:r>
              <a:rPr lang="en-US" sz="1400" dirty="0">
                <a:hlinkClick r:id="rId4"/>
              </a:rPr>
              <a:t>raw@ietf.org</a:t>
            </a:r>
            <a:r>
              <a:rPr lang="en-US" sz="1400" dirty="0"/>
              <a:t>; join here: </a:t>
            </a:r>
            <a:r>
              <a:rPr lang="en-US" sz="1400" dirty="0">
                <a:hlinkClick r:id="rId5"/>
              </a:rPr>
              <a:t>https://www.ietf.org/mailman/listinfo/raw</a:t>
            </a:r>
            <a:r>
              <a:rPr lang="en-US" sz="1400" dirty="0"/>
              <a:t> 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Revised and has WG consensus: Reliable and Available Wireless Technologies: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https://datatracker.ietf.org/doc/draft-ietf-raw-technologies/</a:t>
            </a:r>
            <a:r>
              <a:rPr lang="en-US" sz="1400" dirty="0">
                <a:sym typeface="Wingdings" pitchFamily="2" charset="2"/>
              </a:rPr>
              <a:t> (July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Revised: Reliable and Available Wireless Architecture: </a:t>
            </a:r>
            <a:r>
              <a:rPr lang="en-US" sz="1400" dirty="0">
                <a:sym typeface="Wingdings" pitchFamily="2" charset="2"/>
                <a:hlinkClick r:id="rId7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(July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RAW will be folded into the related DETNET WG.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Monday’s tutorial: </a:t>
            </a:r>
            <a:r>
              <a:rPr lang="en-US" sz="1400" dirty="0">
                <a:sym typeface="Wingdings" pitchFamily="2" charset="2"/>
                <a:hlinkClick r:id="rId8"/>
              </a:rPr>
              <a:t>https://grouper.ieee.org/groups/802/1/files/public/docs2023/tutorial-bernardos-farkas-RAW-0723-v02.pdf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 and in WGLC: Constrained Bootstrapping Remote Secure Key Infrastructure (BRSKI): </a:t>
            </a:r>
            <a:r>
              <a:rPr lang="en-US" sz="1400" dirty="0">
                <a:hlinkClick r:id="rId4"/>
              </a:rPr>
              <a:t>https://datatracker.ietf.org/doc/draft-ietf-anima-constrained-voucher/</a:t>
            </a:r>
            <a:r>
              <a:rPr lang="en-US" sz="1400" dirty="0"/>
              <a:t> (July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 and in WGLC: BRSKI with Pledge in Responder Mode (BRSKI-PRM): </a:t>
            </a:r>
            <a:r>
              <a:rPr lang="en-US" sz="1400" dirty="0">
                <a:hlinkClick r:id="rId5"/>
              </a:rPr>
              <a:t>https://datatracker.ietf.org/doc/draft-ietf-anima-brski-prm/</a:t>
            </a:r>
            <a:r>
              <a:rPr lang="en-US" sz="1400" dirty="0"/>
              <a:t> (July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BRSKI-AE: Alternative Enrollment Protocols in BRSKI: </a:t>
            </a:r>
            <a:r>
              <a:rPr lang="en-US" sz="1400" dirty="0">
                <a:hlinkClick r:id="rId6"/>
              </a:rPr>
              <a:t>https://datatracker.ietf.org/doc/draft-ietf-anima-brski-ae/</a:t>
            </a:r>
            <a:r>
              <a:rPr lang="en-US" sz="1400" dirty="0"/>
              <a:t> (June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July 2023.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22-28, 2023 – San Francisco, CA, US</a:t>
            </a:r>
          </a:p>
          <a:p>
            <a:pPr lvl="1"/>
            <a:r>
              <a:rPr lang="en-US" dirty="0"/>
              <a:t>November 4-10, 2023 – Prague, CZ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https://www.ietf.org/about/participate/get-started/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</a:t>
            </a:r>
            <a:r>
              <a:rPr lang="en-US" sz="1800" dirty="0">
                <a:hlinkClick r:id="rId5"/>
              </a:rPr>
              <a:t>11-16/500</a:t>
            </a:r>
            <a:r>
              <a:rPr lang="en-US" sz="1800" dirty="0"/>
              <a:t>, September 2016: Pat Thaler &amp; Juan Carlos – 802.1E (Privacy Considerations) and 802.c (Local MAC address usage) </a:t>
            </a:r>
            <a:r>
              <a:rPr lang="en-US" dirty="0">
                <a:hlinkClick r:id="rId6"/>
              </a:rPr>
              <a:t>https://datatracker.ietf.org/group/edu/materials/</a:t>
            </a:r>
            <a:endParaRPr lang="en-US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Proceedings: </a:t>
            </a:r>
            <a:r>
              <a:rPr lang="en-US" sz="1600" dirty="0">
                <a:hlinkClick r:id="rId4"/>
              </a:rPr>
              <a:t>https://datatracker.ietf.org/iabasg/ietfieee/meetings/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June 28, 2023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relevant RFCs published in the last two months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117 July 22-28, 2023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75075"/>
              </p:ext>
            </p:extLst>
          </p:nvPr>
        </p:nvGraphicFramePr>
        <p:xfrm>
          <a:off x="1083220" y="2574504"/>
          <a:ext cx="6977557" cy="10468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4"/>
                        </a:rPr>
                        <a:t>d</a:t>
                      </a:r>
                      <a:r>
                        <a:rPr lang="en-US" dirty="0" err="1">
                          <a:hlinkClick r:id="rId4"/>
                        </a:rPr>
                        <a:t>ult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Detecting Unwanted Location Trackers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3012171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5"/>
                        </a:rPr>
                        <a:t>keytrans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Key Transparency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80367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787267"/>
              </p:ext>
            </p:extLst>
          </p:nvPr>
        </p:nvGraphicFramePr>
        <p:xfrm>
          <a:off x="993625" y="1997116"/>
          <a:ext cx="6977558" cy="39729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dinrg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Decentralized Internet Infrastructure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42013009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hrpc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Human Rights Protocol Considerations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98437168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9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92633875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c</a:t>
                      </a:r>
                      <a:r>
                        <a:rPr lang="en-US" dirty="0">
                          <a:hlinkClick r:id="rId10"/>
                        </a:rPr>
                        <a:t>ongress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CONGestion RESponse and Signaling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07781661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2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6695814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4"/>
                        </a:rPr>
                        <a:t>keytrans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5"/>
                        </a:rPr>
                        <a:t>Key Transparency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39149109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6"/>
                        </a:rPr>
                        <a:t>lake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7"/>
                        </a:rPr>
                        <a:t>Lightweight Authenticated Key Exchange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4827159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8"/>
                        </a:rPr>
                        <a:t>o</a:t>
                      </a:r>
                      <a:r>
                        <a:rPr lang="en-US" dirty="0" err="1">
                          <a:hlinkClick r:id="rId18"/>
                        </a:rPr>
                        <a:t>psawg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9"/>
                        </a:rPr>
                        <a:t>Operations and Management Area Working Group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48735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Transmission of SCHC-compressed packets over IEEE 802.15.4 networks: </a:t>
            </a:r>
            <a:r>
              <a:rPr lang="en-US" sz="1400" dirty="0">
                <a:hlinkClick r:id="rId4"/>
              </a:rPr>
              <a:t>https://datatracker.ietf.org/doc/draft-ietf-6lo-path-aware-semantic-addressing/</a:t>
            </a:r>
            <a:r>
              <a:rPr lang="en-US" sz="1400" dirty="0"/>
              <a:t> (July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Path-Aware Semantic Addressing (PASA) for Low power and Lossy Networks: </a:t>
            </a:r>
            <a:r>
              <a:rPr lang="en-US" sz="1400" dirty="0">
                <a:hlinkClick r:id="rId4"/>
              </a:rPr>
              <a:t>https://datatracker.ietf.org/doc/draft-ietf-6lo-path-aware-semantic-addressing/</a:t>
            </a:r>
            <a:r>
              <a:rPr lang="en-US" sz="1400" dirty="0"/>
              <a:t> (July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143402</TotalTime>
  <Words>2021</Words>
  <Application>Microsoft Macintosh PowerPoint</Application>
  <PresentationFormat>On-screen Show (4:3)</PresentationFormat>
  <Paragraphs>304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117 July 22-28, 2023</vt:lpstr>
      <vt:lpstr>IETF/IRTF groups being (re-)chartered</vt:lpstr>
      <vt:lpstr>YANG Model Catalog</vt:lpstr>
      <vt:lpstr>IoT-related work</vt:lpstr>
      <vt:lpstr>IoT-related work (cont.)</vt:lpstr>
      <vt:lpstr>MADINAS WG</vt:lpstr>
      <vt:lpstr>EAP Method Update (EMU)</vt:lpstr>
      <vt:lpstr>Operations Area Working Group</vt:lpstr>
      <vt:lpstr>Transport Layer Security (TLS)</vt:lpstr>
      <vt:lpstr>Deterministic Networking (DETNET)</vt:lpstr>
      <vt:lpstr>Reliable and Available Wireless (RAW) 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1004</cp:revision>
  <cp:lastPrinted>1998-02-10T13:28:06Z</cp:lastPrinted>
  <dcterms:created xsi:type="dcterms:W3CDTF">2005-01-04T21:26:55Z</dcterms:created>
  <dcterms:modified xsi:type="dcterms:W3CDTF">2023-07-11T20:43:13Z</dcterms:modified>
  <cp:category/>
</cp:coreProperties>
</file>