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56" r:id="rId2"/>
    <p:sldId id="257" r:id="rId3"/>
    <p:sldId id="268" r:id="rId4"/>
    <p:sldId id="262" r:id="rId5"/>
    <p:sldId id="263" r:id="rId6"/>
    <p:sldId id="265" r:id="rId7"/>
    <p:sldId id="266" r:id="rId8"/>
    <p:sldId id="267" r:id="rId9"/>
    <p:sldId id="269" r:id="rId10"/>
    <p:sldId id="270" r:id="rId11"/>
    <p:sldId id="271" r:id="rId12"/>
    <p:sldId id="272" r:id="rId13"/>
    <p:sldId id="273" r:id="rId14"/>
    <p:sldId id="274" r:id="rId15"/>
    <p:sldId id="275" r:id="rId16"/>
    <p:sldId id="276" r:id="rId17"/>
    <p:sldId id="264" r:id="rId1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86" d="100"/>
          <a:sy n="86" d="100"/>
        </p:scale>
        <p:origin x="562" y="5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802.11-23/1237r0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2023</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Dorothy Stanley, HP Enterprise</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802.11-23/1237r0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2023</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Dorothy Stanley, HP Enterprise</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10</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037850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11</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54353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12</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447832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13</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09831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14</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17858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5014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16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040976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00334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01570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6</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38709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7</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8170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8</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06337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802.11-23/1237r0</a:t>
            </a:r>
          </a:p>
        </p:txBody>
      </p:sp>
      <p:sp>
        <p:nvSpPr>
          <p:cNvPr id="5" name="Rectangle 3"/>
          <p:cNvSpPr>
            <a:spLocks noGrp="1" noChangeArrowheads="1"/>
          </p:cNvSpPr>
          <p:nvPr>
            <p:ph type="dt"/>
          </p:nvPr>
        </p:nvSpPr>
        <p:spPr>
          <a:ln/>
        </p:spPr>
        <p:txBody>
          <a:bodyPr/>
          <a:lstStyle/>
          <a:p>
            <a:r>
              <a:rPr lang="en-US"/>
              <a:t>July 2023</a:t>
            </a:r>
          </a:p>
        </p:txBody>
      </p:sp>
      <p:sp>
        <p:nvSpPr>
          <p:cNvPr id="6" name="Rectangle 6"/>
          <p:cNvSpPr>
            <a:spLocks noGrp="1" noChangeArrowheads="1"/>
          </p:cNvSpPr>
          <p:nvPr>
            <p:ph type="ftr"/>
          </p:nvPr>
        </p:nvSpPr>
        <p:spPr>
          <a:ln/>
        </p:spPr>
        <p:txBody>
          <a:bodyPr/>
          <a:lstStyle/>
          <a:p>
            <a:r>
              <a:rPr lang="en-US"/>
              <a:t>Dorothy Stanley, HP Enterprise</a:t>
            </a:r>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9</a:t>
            </a:fld>
            <a:endParaRPr lang="en-US"/>
          </a:p>
        </p:txBody>
      </p:sp>
      <p:sp>
        <p:nvSpPr>
          <p:cNvPr id="19457"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87097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July 2023</a:t>
            </a:r>
            <a:endParaRPr lang="en-GB"/>
          </a:p>
        </p:txBody>
      </p:sp>
      <p:sp>
        <p:nvSpPr>
          <p:cNvPr id="5" name="Footer Placeholder 4"/>
          <p:cNvSpPr>
            <a:spLocks noGrp="1"/>
          </p:cNvSpPr>
          <p:nvPr>
            <p:ph type="ftr" idx="11"/>
          </p:nvPr>
        </p:nvSpPr>
        <p:spPr/>
        <p:txBody>
          <a:bodyPr/>
          <a:lstStyle>
            <a:lvl1pPr>
              <a:defRPr/>
            </a:lvl1pPr>
          </a:lstStyle>
          <a:p>
            <a:r>
              <a:rPr lang="en-GB"/>
              <a:t>Dorothy Stanley, HP Enterprise</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Dorothy Stanley, HP Enterprise</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July 2023</a:t>
            </a:r>
            <a:endParaRPr lang="en-GB"/>
          </a:p>
        </p:txBody>
      </p:sp>
      <p:sp>
        <p:nvSpPr>
          <p:cNvPr id="5" name="Footer Placeholder 4"/>
          <p:cNvSpPr>
            <a:spLocks noGrp="1"/>
          </p:cNvSpPr>
          <p:nvPr>
            <p:ph type="ftr" idx="11"/>
          </p:nvPr>
        </p:nvSpPr>
        <p:spPr/>
        <p:txBody>
          <a:bodyPr/>
          <a:lstStyle>
            <a:lvl1pPr>
              <a:defRPr/>
            </a:lvl1pPr>
          </a:lstStyle>
          <a:p>
            <a:r>
              <a:rPr lang="en-GB"/>
              <a:t>Dorothy Stanley, HP Enterprise</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July 2023</a:t>
            </a:r>
            <a:endParaRPr lang="en-GB"/>
          </a:p>
        </p:txBody>
      </p:sp>
      <p:sp>
        <p:nvSpPr>
          <p:cNvPr id="6" name="Footer Placeholder 5"/>
          <p:cNvSpPr>
            <a:spLocks noGrp="1"/>
          </p:cNvSpPr>
          <p:nvPr>
            <p:ph type="ftr" idx="11"/>
          </p:nvPr>
        </p:nvSpPr>
        <p:spPr/>
        <p:txBody>
          <a:bodyPr/>
          <a:lstStyle>
            <a:lvl1pPr>
              <a:defRPr/>
            </a:lvl1pPr>
          </a:lstStyle>
          <a:p>
            <a:r>
              <a:rPr lang="en-GB"/>
              <a:t>Dorothy Stanley, HP Enterprise</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July 2023</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Dorothy Stanley, HP Enterprise</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July 2023</a:t>
            </a:r>
            <a:endParaRPr lang="en-GB"/>
          </a:p>
        </p:txBody>
      </p:sp>
      <p:sp>
        <p:nvSpPr>
          <p:cNvPr id="4" name="Footer Placeholder 3"/>
          <p:cNvSpPr>
            <a:spLocks noGrp="1"/>
          </p:cNvSpPr>
          <p:nvPr>
            <p:ph type="ftr" idx="11"/>
          </p:nvPr>
        </p:nvSpPr>
        <p:spPr/>
        <p:txBody>
          <a:bodyPr/>
          <a:lstStyle>
            <a:lvl1pPr>
              <a:defRPr/>
            </a:lvl1pPr>
          </a:lstStyle>
          <a:p>
            <a:r>
              <a:rPr lang="en-GB"/>
              <a:t>Dorothy Stanley, HP Enterprise</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July 2023</a:t>
            </a:r>
            <a:endParaRPr lang="en-GB"/>
          </a:p>
        </p:txBody>
      </p:sp>
      <p:sp>
        <p:nvSpPr>
          <p:cNvPr id="3" name="Footer Placeholder 2"/>
          <p:cNvSpPr>
            <a:spLocks noGrp="1"/>
          </p:cNvSpPr>
          <p:nvPr>
            <p:ph type="ftr" idx="11"/>
          </p:nvPr>
        </p:nvSpPr>
        <p:spPr/>
        <p:txBody>
          <a:bodyPr/>
          <a:lstStyle>
            <a:lvl1pPr>
              <a:defRPr/>
            </a:lvl1pPr>
          </a:lstStyle>
          <a:p>
            <a:r>
              <a:rPr lang="en-GB"/>
              <a:t>Dorothy Stanley, HP Enterprise</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2023</a:t>
            </a:r>
            <a:endParaRPr lang="en-GB"/>
          </a:p>
        </p:txBody>
      </p:sp>
      <p:sp>
        <p:nvSpPr>
          <p:cNvPr id="5" name="Footer Placeholder 4"/>
          <p:cNvSpPr>
            <a:spLocks noGrp="1"/>
          </p:cNvSpPr>
          <p:nvPr>
            <p:ph type="ftr" idx="11"/>
          </p:nvPr>
        </p:nvSpPr>
        <p:spPr/>
        <p:txBody>
          <a:bodyPr/>
          <a:lstStyle>
            <a:lvl1pPr>
              <a:defRPr/>
            </a:lvl1pPr>
          </a:lstStyle>
          <a:p>
            <a:r>
              <a:rPr lang="en-GB"/>
              <a:t>Dorothy Stanley, HP Enterprise</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July 2023</a:t>
            </a:r>
            <a:endParaRPr lang="en-GB"/>
          </a:p>
        </p:txBody>
      </p:sp>
      <p:sp>
        <p:nvSpPr>
          <p:cNvPr id="5" name="Footer Placeholder 4"/>
          <p:cNvSpPr>
            <a:spLocks noGrp="1"/>
          </p:cNvSpPr>
          <p:nvPr>
            <p:ph type="ftr" idx="11"/>
          </p:nvPr>
        </p:nvSpPr>
        <p:spPr/>
        <p:txBody>
          <a:bodyPr/>
          <a:lstStyle>
            <a:lvl1pPr>
              <a:defRPr/>
            </a:lvl1pPr>
          </a:lstStyle>
          <a:p>
            <a:r>
              <a:rPr lang="en-GB"/>
              <a:t>Dorothy Stanley, HP Enterprise</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July 2023</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Dorothy Stanley, HP Enterprise</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802.11-23/1237r3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1/dcn/23/11-23-1080-00-0000-comments-from-802-3-on-p802-11bn-par.ppt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Comments received on P802.11bn PAR</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2023-07-11</a:t>
            </a:r>
          </a:p>
        </p:txBody>
      </p:sp>
      <p:sp>
        <p:nvSpPr>
          <p:cNvPr id="6" name="Date Placeholder 3"/>
          <p:cNvSpPr>
            <a:spLocks noGrp="1"/>
          </p:cNvSpPr>
          <p:nvPr>
            <p:ph type="dt" idx="10"/>
          </p:nvPr>
        </p:nvSpPr>
        <p:spPr/>
        <p:txBody>
          <a:bodyPr/>
          <a:lstStyle/>
          <a:p>
            <a:r>
              <a:rPr lang="en-US"/>
              <a:t>July 2023</a:t>
            </a:r>
            <a:endParaRPr lang="en-GB" dirty="0"/>
          </a:p>
        </p:txBody>
      </p:sp>
      <p:sp>
        <p:nvSpPr>
          <p:cNvPr id="7" name="Footer Placeholder 4"/>
          <p:cNvSpPr>
            <a:spLocks noGrp="1"/>
          </p:cNvSpPr>
          <p:nvPr>
            <p:ph type="ftr" idx="11"/>
          </p:nvPr>
        </p:nvSpPr>
        <p:spPr/>
        <p:txBody>
          <a:bodyPr/>
          <a:lstStyle/>
          <a:p>
            <a:r>
              <a:rPr lang="en-GB"/>
              <a:t>Dorothy Stanley, HP Enterprise</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39940181"/>
              </p:ext>
            </p:extLst>
          </p:nvPr>
        </p:nvGraphicFramePr>
        <p:xfrm>
          <a:off x="990600" y="2419350"/>
          <a:ext cx="10182225" cy="2466975"/>
        </p:xfrm>
        <a:graphic>
          <a:graphicData uri="http://schemas.openxmlformats.org/presentationml/2006/ole">
            <mc:AlternateContent xmlns:mc="http://schemas.openxmlformats.org/markup-compatibility/2006">
              <mc:Choice xmlns:v="urn:schemas-microsoft-com:vml" Requires="v">
                <p:oleObj name="Document" r:id="rId3" imgW="10466184" imgH="2539535" progId="Word.Document.8">
                  <p:embed/>
                </p:oleObj>
              </mc:Choice>
              <mc:Fallback>
                <p:oleObj name="Document" r:id="rId3" imgW="10466184" imgH="2539535" progId="Word.Document.8">
                  <p:embed/>
                  <p:pic>
                    <p:nvPicPr>
                      <p:cNvPr id="0" name="Picture 3"/>
                      <p:cNvPicPr>
                        <a:picLocks noChangeAspect="1" noChangeArrowheads="1"/>
                      </p:cNvPicPr>
                      <p:nvPr/>
                    </p:nvPicPr>
                    <p:blipFill>
                      <a:blip r:embed="rId4"/>
                      <a:srcRect/>
                      <a:stretch>
                        <a:fillRect/>
                      </a:stretch>
                    </p:blipFill>
                    <p:spPr bwMode="auto">
                      <a:xfrm>
                        <a:off x="990600" y="2419350"/>
                        <a:ext cx="10182225" cy="2466975"/>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802.3: PAR (2 of 6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2.1 – It isn’t clear if the project is addressing hardware reliability or transmission reliability.  These are very different things and this should be significantly more clear.</a:t>
            </a:r>
          </a:p>
          <a:p>
            <a:endParaRPr lang="en-US" sz="1800" b="0" i="0" u="none" strike="noStrike" kern="1200" dirty="0">
              <a:solidFill>
                <a:schemeClr val="tx1"/>
              </a:solidFill>
              <a:effectLst/>
              <a:latin typeface="+mn-lt"/>
              <a:ea typeface="+mn-ea"/>
              <a:cs typeface="+mn-cs"/>
            </a:endParaRPr>
          </a:p>
          <a:p>
            <a:r>
              <a:rPr lang="en-US" sz="1800" b="0" dirty="0"/>
              <a:t>5.2,b – While the project scope may be technically accurate, it is very difficult to actually figure out what the goals of the project are.  Please consider this in any rewrite.</a:t>
            </a: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10</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273638321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802.3: PAR (1 of 6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5.2.b – The project scope begins with an extremely difficult to parse run-on sentence.  It would be helpful to know if these enhancements will apply to all 802.11 PHY types, or only selected PHY types (all PHY types is assumed in the following proposed revision of the project scope because of the listing of frequencies). Would the following better introduce the bulleted list:  </a:t>
            </a:r>
            <a:br>
              <a:rPr lang="en-US" sz="1800" b="0" i="0" u="none" strike="noStrike" kern="1200" dirty="0">
                <a:solidFill>
                  <a:schemeClr val="tx1"/>
                </a:solidFill>
                <a:effectLst/>
                <a:latin typeface="+mn-lt"/>
                <a:ea typeface="+mn-ea"/>
                <a:cs typeface="+mn-cs"/>
              </a:rPr>
            </a:br>
            <a:r>
              <a:rPr lang="en-US" sz="1800" b="0" i="0" u="none" strike="noStrike" kern="1200" dirty="0">
                <a:solidFill>
                  <a:schemeClr val="tx1"/>
                </a:solidFill>
                <a:effectLst/>
                <a:latin typeface="+mn-lt"/>
                <a:ea typeface="+mn-ea"/>
                <a:cs typeface="+mn-cs"/>
              </a:rPr>
              <a:t>“This amendment defines modifications to both IEEE Std 802.11 physical layers (PHYs) and the IEEE Std 802.11 Medium Access Control (MAC).  The modifications will add Ultra High Reliability capability to  Wireless Local Area Network (WLAN) Basic Service Sets (BSSs) or overlapping BSSs by providing:”</a:t>
            </a: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11</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289102302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802.3: PAR (3 of 6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5.2.b – It isn’t clear what the box after the list bullets was supposed to be (see posted PDF).</a:t>
            </a:r>
          </a:p>
          <a:p>
            <a:r>
              <a:rPr lang="en-US" sz="1800" b="0" i="0" u="none" strike="noStrike" kern="1200" dirty="0">
                <a:solidFill>
                  <a:schemeClr val="tx1"/>
                </a:solidFill>
                <a:effectLst/>
                <a:latin typeface="+mn-lt"/>
                <a:ea typeface="+mn-ea"/>
                <a:cs typeface="+mn-cs"/>
              </a:rPr>
              <a:t>8.1, 2.1 explanation – This is the only hyphenated usage of ultra high, be consistent.  (It appears that “Ultra High” is chosen to agree with the previously used “Extremely High” (including capitalization within a sentence.)</a:t>
            </a:r>
          </a:p>
          <a:p>
            <a:r>
              <a:rPr lang="en-US" sz="1800" b="0" i="0" u="none" strike="noStrike" kern="1200" dirty="0">
                <a:solidFill>
                  <a:schemeClr val="tx1"/>
                </a:solidFill>
                <a:effectLst/>
                <a:latin typeface="+mn-lt"/>
                <a:ea typeface="+mn-ea"/>
                <a:cs typeface="+mn-cs"/>
              </a:rPr>
              <a:t>8.1, 5.5 explanation, 3</a:t>
            </a:r>
            <a:r>
              <a:rPr lang="en-US" sz="1800" b="0" i="0" u="none" strike="noStrike" kern="1200" baseline="30000" dirty="0">
                <a:solidFill>
                  <a:schemeClr val="tx1"/>
                </a:solidFill>
                <a:effectLst/>
                <a:latin typeface="+mn-lt"/>
                <a:ea typeface="+mn-ea"/>
                <a:cs typeface="+mn-cs"/>
              </a:rPr>
              <a:t>rd</a:t>
            </a:r>
            <a:r>
              <a:rPr lang="en-US" sz="1800" b="0" i="0" u="none" strike="noStrike" kern="1200" dirty="0">
                <a:solidFill>
                  <a:schemeClr val="tx1"/>
                </a:solidFill>
                <a:effectLst/>
                <a:latin typeface="+mn-lt"/>
                <a:ea typeface="+mn-ea"/>
                <a:cs typeface="+mn-cs"/>
              </a:rPr>
              <a:t> paragraph – Typo?  “(Basis Service Set)”.  </a:t>
            </a: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12</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32495812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802.3: CSD (1 comment)</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1.2.1 – The answer is not responsive for this particular project.  The Broad Market Potential response addresses wireless LAN in general, not the broad market for Ultra High Reliability.</a:t>
            </a: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13</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42212507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802.1: PAR (2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IEEE 802.1 appreciates the detailed review by IEEE 802.3 and James Gilb, and concurs with their comments on the PAR.</a:t>
            </a:r>
          </a:p>
          <a:p>
            <a:endParaRPr lang="en-US" sz="1800" b="0" i="0" u="none" strike="noStrike" kern="1200" dirty="0">
              <a:solidFill>
                <a:schemeClr val="tx1"/>
              </a:solidFill>
              <a:effectLst/>
              <a:latin typeface="+mn-lt"/>
              <a:ea typeface="+mn-ea"/>
              <a:cs typeface="+mn-cs"/>
            </a:endParaRPr>
          </a:p>
          <a:p>
            <a:r>
              <a:rPr lang="en-US" sz="1800" b="0" i="0" u="none" strike="noStrike" kern="1200" dirty="0">
                <a:solidFill>
                  <a:schemeClr val="tx1"/>
                </a:solidFill>
                <a:effectLst/>
                <a:latin typeface="+mn-lt"/>
                <a:ea typeface="+mn-ea"/>
                <a:cs typeface="+mn-cs"/>
              </a:rPr>
              <a:t>In particular, if the title “Ultra High Reliability” is retained, IEEE 802.1 recommends that the scope be expanded to reflect the title. Notably the scope is lacking a clear description of ultra-high reliability. Alternatively, the title should be changed to reflect the contents of the current scope.</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14</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8336505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802.1: CSD (2 of 4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1.2.1 a) Broad Market Potential</a:t>
            </a:r>
          </a:p>
          <a:p>
            <a:r>
              <a:rPr lang="en-US" sz="1800" b="0" i="0" u="none" strike="noStrike" kern="1200" dirty="0">
                <a:solidFill>
                  <a:schemeClr val="tx1"/>
                </a:solidFill>
                <a:effectLst/>
                <a:latin typeface="+mn-lt"/>
                <a:ea typeface="+mn-ea"/>
                <a:cs typeface="+mn-cs"/>
              </a:rPr>
              <a:t>• Editorial: In the fifth paragraph, change “The emerging of” to “The emergence of”</a:t>
            </a:r>
          </a:p>
          <a:p>
            <a:r>
              <a:rPr lang="en-US" sz="1800" b="0" i="0" u="none" strike="noStrike" kern="1200" dirty="0">
                <a:solidFill>
                  <a:schemeClr val="tx1"/>
                </a:solidFill>
                <a:effectLst/>
                <a:latin typeface="+mn-lt"/>
                <a:ea typeface="+mn-ea"/>
                <a:cs typeface="+mn-cs"/>
              </a:rPr>
              <a:t>• We suggest introducing “Ultra High Reliability (UHR)” at this point (fifth paragraph) in the text.</a:t>
            </a:r>
          </a:p>
          <a:p>
            <a:r>
              <a:rPr lang="en-US" sz="1800" b="0" i="0" u="none" strike="noStrike" kern="1200" dirty="0">
                <a:solidFill>
                  <a:schemeClr val="tx1"/>
                </a:solidFill>
                <a:effectLst/>
                <a:latin typeface="+mn-lt"/>
                <a:ea typeface="+mn-ea"/>
                <a:cs typeface="+mn-cs"/>
              </a:rPr>
              <a:t>• In the seventh paragraph:</a:t>
            </a:r>
          </a:p>
          <a:p>
            <a:r>
              <a:rPr lang="en-US" sz="1800" b="0" i="0" u="none" strike="noStrike" kern="1200" dirty="0">
                <a:solidFill>
                  <a:schemeClr val="tx1"/>
                </a:solidFill>
                <a:effectLst/>
                <a:latin typeface="+mn-lt"/>
                <a:ea typeface="+mn-ea"/>
                <a:cs typeface="+mn-cs"/>
              </a:rPr>
              <a:t>– Editorial: Change “AR/VR headset” to “AR/VR headsets” (“headset” plural)</a:t>
            </a:r>
          </a:p>
          <a:p>
            <a:r>
              <a:rPr lang="en-US" sz="1800" b="0" i="0" u="none" strike="noStrike" kern="1200" dirty="0">
                <a:solidFill>
                  <a:schemeClr val="tx1"/>
                </a:solidFill>
                <a:effectLst/>
                <a:latin typeface="+mn-lt"/>
                <a:ea typeface="+mn-ea"/>
                <a:cs typeface="+mn-cs"/>
              </a:rPr>
              <a:t>– Is “M2M” short for “mobile to mobile”? Please spell out the acronym.</a:t>
            </a:r>
          </a:p>
          <a:p>
            <a:endParaRPr lang="en-US" sz="1800" b="0" i="0" u="none" strike="noStrike" kern="1200" dirty="0">
              <a:solidFill>
                <a:schemeClr val="tx1"/>
              </a:solidFill>
              <a:effectLst/>
              <a:latin typeface="+mn-lt"/>
              <a:ea typeface="+mn-ea"/>
              <a:cs typeface="+mn-cs"/>
            </a:endParaRPr>
          </a:p>
          <a:p>
            <a:r>
              <a:rPr lang="en-US" sz="1800" b="0" i="0" u="none" strike="noStrike" kern="1200" dirty="0">
                <a:solidFill>
                  <a:schemeClr val="tx1"/>
                </a:solidFill>
                <a:effectLst/>
                <a:latin typeface="+mn-lt"/>
                <a:ea typeface="+mn-ea"/>
                <a:cs typeface="+mn-cs"/>
              </a:rPr>
              <a:t>1.2.1 b) Multiple vendors and numerous users</a:t>
            </a:r>
          </a:p>
          <a:p>
            <a:r>
              <a:rPr lang="en-US" sz="1800" b="0" i="0" u="none" strike="noStrike" kern="1200" dirty="0">
                <a:solidFill>
                  <a:schemeClr val="tx1"/>
                </a:solidFill>
                <a:effectLst/>
                <a:latin typeface="+mn-lt"/>
                <a:ea typeface="+mn-ea"/>
                <a:cs typeface="+mn-cs"/>
              </a:rPr>
              <a:t>• This text focusses on WLAN only, with no mention of UHR. We suggest that, in the last line,</a:t>
            </a:r>
          </a:p>
          <a:p>
            <a:r>
              <a:rPr lang="en-US" sz="1800" b="0" i="0" u="none" strike="noStrike" kern="1200" dirty="0">
                <a:solidFill>
                  <a:schemeClr val="tx1"/>
                </a:solidFill>
                <a:effectLst/>
                <a:latin typeface="+mn-lt"/>
                <a:ea typeface="+mn-ea"/>
                <a:cs typeface="+mn-cs"/>
              </a:rPr>
              <a:t>“continued progress of WLAN technology” also include mention of UHR.</a:t>
            </a:r>
          </a:p>
          <a:p>
            <a:endParaRPr lang="en-US" sz="1800" b="0" i="0" u="none" strike="noStrike" kern="1200" dirty="0">
              <a:solidFill>
                <a:schemeClr val="tx1"/>
              </a:solidFill>
              <a:effectLst/>
              <a:latin typeface="+mn-lt"/>
              <a:ea typeface="+mn-ea"/>
              <a:cs typeface="+mn-cs"/>
            </a:endParaRP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15</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10609964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802.1: CSD (2 of 4 comments)</a:t>
            </a:r>
          </a:p>
        </p:txBody>
      </p:sp>
      <p:sp>
        <p:nvSpPr>
          <p:cNvPr id="3" name="Content Placeholder 2"/>
          <p:cNvSpPr>
            <a:spLocks noGrp="1"/>
          </p:cNvSpPr>
          <p:nvPr>
            <p:ph idx="1"/>
          </p:nvPr>
        </p:nvSpPr>
        <p:spPr>
          <a:xfrm>
            <a:off x="685800" y="1600200"/>
            <a:ext cx="10361084" cy="4113213"/>
          </a:xfrm>
        </p:spPr>
        <p:txBody>
          <a:bodyPr/>
          <a:lstStyle/>
          <a:p>
            <a:r>
              <a:rPr lang="en-US" sz="1800" b="0" i="0" u="none" strike="noStrike" kern="1200" dirty="0">
                <a:solidFill>
                  <a:schemeClr val="tx1"/>
                </a:solidFill>
                <a:effectLst/>
                <a:latin typeface="+mn-lt"/>
                <a:ea typeface="+mn-ea"/>
                <a:cs typeface="+mn-cs"/>
              </a:rPr>
              <a:t>1.2.4 b) Proven similar technology via testing, modeling, simulation, etc.</a:t>
            </a:r>
          </a:p>
          <a:p>
            <a:r>
              <a:rPr lang="en-US" sz="1800" b="0" i="0" u="none" strike="noStrike" kern="1200" dirty="0">
                <a:solidFill>
                  <a:schemeClr val="tx1"/>
                </a:solidFill>
                <a:effectLst/>
                <a:latin typeface="+mn-lt"/>
                <a:ea typeface="+mn-ea"/>
                <a:cs typeface="+mn-cs"/>
              </a:rPr>
              <a:t>• Editorial: Change “several billions of” to “several billion”.</a:t>
            </a:r>
          </a:p>
          <a:p>
            <a:endParaRPr lang="en-US" sz="1800" b="0" i="0" u="none" strike="noStrike" kern="1200" dirty="0">
              <a:solidFill>
                <a:schemeClr val="tx1"/>
              </a:solidFill>
              <a:effectLst/>
              <a:latin typeface="+mn-lt"/>
              <a:ea typeface="+mn-ea"/>
              <a:cs typeface="+mn-cs"/>
            </a:endParaRPr>
          </a:p>
          <a:p>
            <a:r>
              <a:rPr lang="en-US" sz="1800" b="0" i="0" u="none" strike="noStrike" kern="1200" dirty="0">
                <a:solidFill>
                  <a:schemeClr val="tx1"/>
                </a:solidFill>
                <a:effectLst/>
                <a:latin typeface="+mn-lt"/>
                <a:ea typeface="+mn-ea"/>
                <a:cs typeface="+mn-cs"/>
              </a:rPr>
              <a:t>1.2.5 d) Consideration of operational costs (e.g., energy consumption).</a:t>
            </a:r>
          </a:p>
          <a:p>
            <a:r>
              <a:rPr lang="en-US" sz="1800" b="0" i="0" u="none" strike="noStrike" kern="1200" dirty="0">
                <a:solidFill>
                  <a:schemeClr val="tx1"/>
                </a:solidFill>
                <a:effectLst/>
                <a:latin typeface="+mn-lt"/>
                <a:ea typeface="+mn-ea"/>
                <a:cs typeface="+mn-cs"/>
              </a:rPr>
              <a:t>• Editorial: Change “a significant operation cost benefits” to “a significant operational cost benefit”</a:t>
            </a:r>
          </a:p>
          <a:p>
            <a:r>
              <a:rPr lang="en-US" sz="1800" b="0" i="0" u="none" strike="noStrike" kern="1200" dirty="0">
                <a:solidFill>
                  <a:schemeClr val="tx1"/>
                </a:solidFill>
                <a:effectLst/>
                <a:latin typeface="+mn-lt"/>
                <a:ea typeface="+mn-ea"/>
                <a:cs typeface="+mn-cs"/>
              </a:rPr>
              <a:t>(“benefit” singular)</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16</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35398752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This document contains comments received from:</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Paul Nikolich (2 comments)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James Gilb (13 comments)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802.15 (7 comments)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802.3 ( 7 comments, included for completeness, originally in 11-23-1080)</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802.1 (6 comments)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See </a:t>
            </a:r>
            <a:r>
              <a:rPr lang="en-GB" dirty="0">
                <a:hlinkClick r:id="rId3"/>
              </a:rPr>
              <a:t>11-23-1080</a:t>
            </a:r>
            <a:r>
              <a:rPr lang="en-GB" dirty="0"/>
              <a:t> for comments from 802.3 </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685802"/>
            <a:ext cx="10361084" cy="809624"/>
          </a:xfrm>
        </p:spPr>
        <p:txBody>
          <a:bodyPr/>
          <a:lstStyle/>
          <a:p>
            <a:r>
              <a:rPr lang="en-GB" dirty="0"/>
              <a:t>Nikolich: CSD (2 comments)</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
        <p:nvSpPr>
          <p:cNvPr id="9" name="Content Placeholder 8">
            <a:extLst>
              <a:ext uri="{FF2B5EF4-FFF2-40B4-BE49-F238E27FC236}">
                <a16:creationId xmlns:a16="http://schemas.microsoft.com/office/drawing/2014/main" id="{5BAC0B2B-784C-CAC7-0AB5-F5E0A84A6290}"/>
              </a:ext>
            </a:extLst>
          </p:cNvPr>
          <p:cNvSpPr>
            <a:spLocks noGrp="1"/>
          </p:cNvSpPr>
          <p:nvPr>
            <p:ph idx="1"/>
          </p:nvPr>
        </p:nvSpPr>
        <p:spPr>
          <a:xfrm>
            <a:off x="838200" y="1676400"/>
            <a:ext cx="10361084" cy="4799014"/>
          </a:xfrm>
        </p:spPr>
        <p:txBody>
          <a:bodyPr/>
          <a:lstStyle/>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1) In 1.2.4.b I suggest replacing "The increased capabilities envisioned for the baseband and RF parts necessary to implement the proposed amendment are in line with the current progress in technology and not expected to impinge testability."</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with</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"The increased capabilities envisioned for the MAC, baseband signal processing and RF technologies necessary to implement the proposed amendment are in line with the current progress of those technologies as demonstrated by lab testing, modeling and simulations."</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2) There appears to be a cut-and-paste error in the 1.2.5.a and 1.2.5b of the CSD (see below).  I suggest swapping the text under (a) and (b).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1.2.5.a) Known cost factors.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WLAN equipment is accepted as having balanced costs. The development of Wireless capabilities to enhance the throughput and improve latency of WLAN network deployments will not disrupt the established balance.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1.2.5.b) Balanced costs.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0" dirty="0">
                <a:effectLst/>
                <a:latin typeface="Segoe UI" panose="020B0502040204020203" pitchFamily="34" charset="0"/>
                <a:ea typeface="Times New Roman" panose="02020603050405020304" pitchFamily="18" charset="0"/>
                <a:cs typeface="Times New Roman" panose="02020603050405020304" pitchFamily="18" charset="0"/>
              </a:rPr>
              <a:t>Support of the proposed standard will likely require a manufacturer to develop a modified radio, modem and firmware. This is similar in principle to the transition between IEEE 802.11ax and IEEE 802.11be as well as in previous iterations of IEEE Std. 802.11 enhancements.  The cost factors for these transitions are well known and the data for this is well understood. </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098966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Gilb: PAR 2.1 (3 of 13 comments)</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
        <p:nvSpPr>
          <p:cNvPr id="9" name="Content Placeholder 8">
            <a:extLst>
              <a:ext uri="{FF2B5EF4-FFF2-40B4-BE49-F238E27FC236}">
                <a16:creationId xmlns:a16="http://schemas.microsoft.com/office/drawing/2014/main" id="{5BAC0B2B-784C-CAC7-0AB5-F5E0A84A6290}"/>
              </a:ext>
            </a:extLst>
          </p:cNvPr>
          <p:cNvSpPr>
            <a:spLocks noGrp="1"/>
          </p:cNvSpPr>
          <p:nvPr>
            <p:ph idx="1"/>
          </p:nvPr>
        </p:nvSpPr>
        <p:spPr/>
        <p:txBody>
          <a:bodyPr/>
          <a:lstStyle/>
          <a:p>
            <a:r>
              <a:rPr lang="en-GB" sz="1800" b="0" dirty="0">
                <a:effectLst/>
                <a:latin typeface="Calibri" panose="020F0502020204030204" pitchFamily="34" charset="0"/>
                <a:ea typeface="Calibri" panose="020F0502020204030204" pitchFamily="34" charset="0"/>
                <a:cs typeface="Times New Roman" panose="02020603050405020304" pitchFamily="18" charset="0"/>
              </a:rPr>
              <a:t>2.1 "Ultra High" violates the </a:t>
            </a:r>
            <a:r>
              <a:rPr lang="en-GB" sz="1800" b="0" dirty="0" err="1">
                <a:effectLst/>
                <a:latin typeface="Calibri" panose="020F0502020204030204" pitchFamily="34" charset="0"/>
                <a:ea typeface="Calibri" panose="020F0502020204030204" pitchFamily="34" charset="0"/>
                <a:cs typeface="Times New Roman" panose="02020603050405020304" pitchFamily="18" charset="0"/>
              </a:rPr>
              <a:t>NesCom</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convention of not using comparative words rather than specific numbers.  You need to specify somewhere what "Ultra High" means.  (Also, it would be Ultra-High Reliability).</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2.1 How is reliability defined?  No where do I find out what type of reliability is being sought.</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You need a different title for this that matches the description in the scope.  I don't see any proposed additions that address reliability of any kind.</a:t>
            </a:r>
            <a:endParaRPr lang="en-US" b="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Gilb: PAR – 5.2.b (5 of 13 comments)</a:t>
            </a:r>
          </a:p>
        </p:txBody>
      </p:sp>
      <p:sp>
        <p:nvSpPr>
          <p:cNvPr id="3" name="Content Placeholder 2"/>
          <p:cNvSpPr>
            <a:spLocks noGrp="1"/>
          </p:cNvSpPr>
          <p:nvPr>
            <p:ph idx="1"/>
          </p:nvPr>
        </p:nvSpPr>
        <p:spPr>
          <a:xfrm>
            <a:off x="685800" y="1600200"/>
            <a:ext cx="10361084" cy="4113213"/>
          </a:xfrm>
        </p:spPr>
        <p:txBody>
          <a:bodyPr/>
          <a:lstStyle/>
          <a:p>
            <a:r>
              <a:rPr lang="en-GB" sz="1800" b="0" dirty="0">
                <a:effectLst/>
                <a:latin typeface="Calibri" panose="020F0502020204030204" pitchFamily="34" charset="0"/>
                <a:ea typeface="Calibri" panose="020F0502020204030204" pitchFamily="34" charset="0"/>
                <a:cs typeface="Times New Roman" panose="02020603050405020304" pitchFamily="18" charset="0"/>
              </a:rPr>
              <a:t>  - The three items specified use "increasing", "improving" and "improving" with no numerical targets.  This would imply that any tiny change would justify adding the new feature.  Replace these with </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numerical targets, e.g., 50% more throughput.</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If you are going to compare to EHT MAC/PHY, there needs to be a documented measurement for the baseline, or at least some sort of agreed upon method.  This method needs to be referenced.</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How is "tail of the latency distribution and jitter" "improved"? What is the definition of "tail".  At what value has the distribution fallen off enough for it to be the "tail"?  Are you decreasing the </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integral of the tail?</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Efficient use of the medium does not uniquely define what is being sought.  Is it bits/Hz?  idle time?  Specify the type of efficiency that is being improved and the numerical target.</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How is the power save "enhanced"?  What is the characteristic that is being measured with respect to power save?  In the need, battery life and lower energy bills are referenced, but the scope doesn't address either.</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Gilb: PAR – 5.5 (2 of 13 comments)</a:t>
            </a:r>
          </a:p>
        </p:txBody>
      </p:sp>
      <p:sp>
        <p:nvSpPr>
          <p:cNvPr id="3" name="Content Placeholder 2"/>
          <p:cNvSpPr>
            <a:spLocks noGrp="1"/>
          </p:cNvSpPr>
          <p:nvPr>
            <p:ph idx="1"/>
          </p:nvPr>
        </p:nvSpPr>
        <p:spPr>
          <a:xfrm>
            <a:off x="685800" y="1600200"/>
            <a:ext cx="10361084" cy="4113213"/>
          </a:xfrm>
        </p:spPr>
        <p:txBody>
          <a:bodyPr/>
          <a:lstStyle/>
          <a:p>
            <a:br>
              <a:rPr lang="en-GB" sz="180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The need for the project states "align with a symmetrical broadband speed of 10 Gb/s", but nothing in the scope says that this performance target will be met.  Is this a requirement for the amendment?  If so, add it to the scope.  If not, remove from Need.</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Expand "P2P" on first use.</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6</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23994634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Gilb: PAR – 8.1 (3 of 13 comments)</a:t>
            </a:r>
          </a:p>
        </p:txBody>
      </p:sp>
      <p:sp>
        <p:nvSpPr>
          <p:cNvPr id="3" name="Content Placeholder 2"/>
          <p:cNvSpPr>
            <a:spLocks noGrp="1"/>
          </p:cNvSpPr>
          <p:nvPr>
            <p:ph idx="1"/>
          </p:nvPr>
        </p:nvSpPr>
        <p:spPr>
          <a:xfrm>
            <a:off x="685800" y="1600200"/>
            <a:ext cx="10361084" cy="4113213"/>
          </a:xfrm>
        </p:spPr>
        <p:txBody>
          <a:bodyPr/>
          <a:lstStyle/>
          <a:p>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"For example, a user experiencing marginal connectivity at the edge of a network today might experience improved connectivity with the defined enhancements."  Will connectivity actually be improved with the changes?  If so, how is connectivity measured and by what measure will </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it be improved?</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"Conversely, an application (for example AR/VR) where the user experiences feedback lag under the current baseline might see reduced lag with the defined enhancements."  The word "Conversely" doesn't belong here.  Both can be true.  Also, "might see reduced lag" isn't </a:t>
            </a:r>
            <a:r>
              <a:rPr lang="en-GB" sz="1800" b="0" dirty="0" err="1">
                <a:effectLst/>
                <a:latin typeface="Calibri" panose="020F0502020204030204" pitchFamily="34" charset="0"/>
                <a:ea typeface="Calibri" panose="020F0502020204030204" pitchFamily="34" charset="0"/>
                <a:cs typeface="Times New Roman" panose="02020603050405020304" pitchFamily="18" charset="0"/>
              </a:rPr>
              <a:t>measureable</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At some point the lag isn't noticeable.  Is this a real problem and how will the proposed project address it?</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b="0" dirty="0">
                <a:effectLst/>
                <a:latin typeface="Calibri" panose="020F0502020204030204" pitchFamily="34" charset="0"/>
                <a:ea typeface="Calibri" panose="020F0502020204030204" pitchFamily="34" charset="0"/>
                <a:cs typeface="Times New Roman" panose="02020603050405020304" pitchFamily="18" charset="0"/>
              </a:rPr>
            </a:br>
            <a:r>
              <a:rPr lang="en-GB" sz="1800" b="0" dirty="0">
                <a:effectLst/>
                <a:latin typeface="Calibri" panose="020F0502020204030204" pitchFamily="34" charset="0"/>
                <a:ea typeface="Calibri" panose="020F0502020204030204" pitchFamily="34" charset="0"/>
                <a:cs typeface="Times New Roman" panose="02020603050405020304" pitchFamily="18" charset="0"/>
              </a:rPr>
              <a:t>  - "(Basis Service Set)" should just be ", BSS," (it is Basic, not Basis, anyway).</a:t>
            </a:r>
            <a:br>
              <a:rPr lang="en-GB" sz="1800" b="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7</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408349943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802.15: PAR (5 comments)</a:t>
            </a:r>
          </a:p>
        </p:txBody>
      </p:sp>
      <p:sp>
        <p:nvSpPr>
          <p:cNvPr id="3" name="Content Placeholder 2"/>
          <p:cNvSpPr>
            <a:spLocks noGrp="1"/>
          </p:cNvSpPr>
          <p:nvPr>
            <p:ph idx="1"/>
          </p:nvPr>
        </p:nvSpPr>
        <p:spPr>
          <a:xfrm>
            <a:off x="685800" y="1600200"/>
            <a:ext cx="10361084" cy="4113213"/>
          </a:xfrm>
        </p:spPr>
        <p:txBody>
          <a:bodyPr/>
          <a:lstStyle/>
          <a:p>
            <a:pPr marL="685800" lvl="1"/>
            <a:r>
              <a:rPr lang="en-GB" sz="1800" dirty="0">
                <a:solidFill>
                  <a:srgbClr val="000000"/>
                </a:solidFill>
                <a:latin typeface="Calibri" panose="020F0502020204030204" pitchFamily="34" charset="0"/>
                <a:cs typeface="Times New Roman" panose="02020603050405020304" pitchFamily="18" charset="0"/>
              </a:rPr>
              <a:t>1) </a:t>
            </a:r>
            <a:r>
              <a:rPr lang="en-GB" sz="1800" dirty="0">
                <a:solidFill>
                  <a:srgbClr val="000000"/>
                </a:solidFill>
              </a:rPr>
              <a:t>PAR, 5.2.b – fix suspect characters in the bullet list</a:t>
            </a:r>
          </a:p>
          <a:p>
            <a:pPr marL="685800" lvl="1"/>
            <a:r>
              <a:rPr lang="en-GB" sz="1800" b="0" i="0" dirty="0">
                <a:solidFill>
                  <a:srgbClr val="000000"/>
                </a:solidFill>
                <a:effectLst/>
              </a:rPr>
              <a:t>2) PAR, 5.2.b – The way 5.2b is written requires that all bullets must be achieved to complete the project – is that correct? </a:t>
            </a:r>
          </a:p>
          <a:p>
            <a:pPr marL="685800" lvl="1"/>
            <a:r>
              <a:rPr lang="en-GB" sz="1800" b="0" i="0" dirty="0">
                <a:solidFill>
                  <a:srgbClr val="000000"/>
                </a:solidFill>
                <a:effectLst/>
              </a:rPr>
              <a:t>3) PAR, 5.2.b – it is not clear how these items relate to “Ultra-High Reliability”.  Please quantify “Ultra-High Reliability” and clarify the relationship between throughput, latency and efficiency and “Ultra-High Reliability”.</a:t>
            </a:r>
          </a:p>
          <a:p>
            <a:pPr marL="685800" lvl="1"/>
            <a:r>
              <a:rPr lang="en-GB" sz="1800" dirty="0">
                <a:solidFill>
                  <a:srgbClr val="000000"/>
                </a:solidFill>
              </a:rPr>
              <a:t>4) PAR, 5.2.b – We assume “power saving” should be a bullet; please describe how power saving is related to reliability?</a:t>
            </a:r>
            <a:endParaRPr lang="en-GB" sz="1800" b="0" i="0" dirty="0">
              <a:solidFill>
                <a:srgbClr val="000000"/>
              </a:solidFill>
              <a:effectLst/>
            </a:endParaRPr>
          </a:p>
          <a:p>
            <a:pPr marL="685800" lvl="1"/>
            <a:r>
              <a:rPr lang="en-GB" sz="1800" b="0" i="0" dirty="0">
                <a:solidFill>
                  <a:srgbClr val="000000"/>
                </a:solidFill>
                <a:effectLst/>
              </a:rPr>
              <a:t>5) PAR, 5.3 This standard appears to be dependent on 802.11be, which is not yet complete.</a:t>
            </a:r>
          </a:p>
          <a:p>
            <a:pPr marL="400050" lvl="1" indent="0">
              <a:buNone/>
            </a:pP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8</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39668081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802.15: CSD (2 comments)</a:t>
            </a:r>
          </a:p>
        </p:txBody>
      </p:sp>
      <p:sp>
        <p:nvSpPr>
          <p:cNvPr id="3" name="Content Placeholder 2"/>
          <p:cNvSpPr>
            <a:spLocks noGrp="1"/>
          </p:cNvSpPr>
          <p:nvPr>
            <p:ph idx="1"/>
          </p:nvPr>
        </p:nvSpPr>
        <p:spPr>
          <a:xfrm>
            <a:off x="685800" y="1600200"/>
            <a:ext cx="10361084" cy="4113213"/>
          </a:xfrm>
        </p:spPr>
        <p:txBody>
          <a:bodyPr/>
          <a:lstStyle/>
          <a:p>
            <a:pPr marL="685800" lvl="1"/>
            <a:r>
              <a:rPr lang="en-GB" sz="1800" dirty="0">
                <a:effectLst/>
                <a:latin typeface="Calibri" panose="020F0502020204030204" pitchFamily="34" charset="0"/>
                <a:ea typeface="Calibri" panose="020F0502020204030204" pitchFamily="34" charset="0"/>
                <a:cs typeface="Times New Roman" panose="02020603050405020304" pitchFamily="18" charset="0"/>
              </a:rPr>
              <a:t>5) </a:t>
            </a:r>
            <a:r>
              <a:rPr lang="en-GB" sz="1800" dirty="0">
                <a:solidFill>
                  <a:srgbClr val="000000"/>
                </a:solidFill>
              </a:rPr>
              <a:t>CSD 1.2.3 states: “</a:t>
            </a:r>
            <a:r>
              <a:rPr lang="en-US" sz="1800" dirty="0">
                <a:effectLst/>
                <a:ea typeface="MS Mincho" panose="02020609040205080304" pitchFamily="49" charset="-128"/>
              </a:rPr>
              <a:t>There is no other WLAN standard focusing on improving WLAN throughput at different SINR levels in scenarios of an isolated BSS and overlapping BSSs</a:t>
            </a:r>
            <a:r>
              <a:rPr lang="en-GB" sz="1800" dirty="0">
                <a:solidFill>
                  <a:srgbClr val="000000"/>
                </a:solidFill>
                <a:effectLst/>
                <a:ea typeface="Times New Roman" panose="02020603050405020304" pitchFamily="18" charset="0"/>
              </a:rPr>
              <a:t>, improving the tail of the latency distribution and jitter, enhancing mobility between BSSs,</a:t>
            </a:r>
            <a:r>
              <a:rPr lang="en-GB" sz="1800" dirty="0">
                <a:effectLst/>
                <a:ea typeface="MS Mincho" panose="02020609040205080304" pitchFamily="49" charset="-128"/>
              </a:rPr>
              <a:t> </a:t>
            </a:r>
            <a:r>
              <a:rPr lang="en-US" sz="1800" dirty="0">
                <a:effectLst/>
                <a:ea typeface="MS Mincho" panose="02020609040205080304" pitchFamily="49" charset="-128"/>
              </a:rPr>
              <a:t>and providing mechanisms for enhanced power save for AP STAs (including mobile APs) other than this amendment.”  but the PAR states that the project is “Enhancements for Ultra-High Reliability”.   Once again, the relationship between </a:t>
            </a:r>
            <a:r>
              <a:rPr lang="en-GB" sz="1800" b="0" i="0" dirty="0">
                <a:solidFill>
                  <a:srgbClr val="000000"/>
                </a:solidFill>
                <a:effectLst/>
              </a:rPr>
              <a:t>throughput, latency and efficiency and “Ultra-High Reliability” </a:t>
            </a:r>
            <a:r>
              <a:rPr lang="en-US" sz="1800" dirty="0">
                <a:effectLst/>
                <a:ea typeface="MS Mincho" panose="02020609040205080304" pitchFamily="49" charset="-128"/>
              </a:rPr>
              <a:t>is not explained. </a:t>
            </a:r>
          </a:p>
          <a:p>
            <a:pPr marL="685800" lvl="1"/>
            <a:endParaRPr lang="en-US" sz="1800" dirty="0">
              <a:effectLst/>
              <a:ea typeface="MS Mincho" panose="02020609040205080304" pitchFamily="49" charset="-128"/>
            </a:endParaRPr>
          </a:p>
          <a:p>
            <a:pPr marL="685800" lvl="1"/>
            <a:r>
              <a:rPr lang="en-US" sz="1800" dirty="0">
                <a:ea typeface="MS Mincho" panose="02020609040205080304" pitchFamily="49" charset="-128"/>
              </a:rPr>
              <a:t>6) CSD 1.2.3 : “</a:t>
            </a:r>
            <a:r>
              <a:rPr lang="en-US" sz="1800" dirty="0">
                <a:effectLst/>
                <a:ea typeface="MS Mincho" panose="02020609040205080304" pitchFamily="49" charset="-128"/>
              </a:rPr>
              <a:t>There is no other WLAN standard focusing on improving WLAN throughput at different SINR levels in scenarios of an isolated BSS and overlapping BSSs” </a:t>
            </a:r>
            <a:r>
              <a:rPr lang="en-US" sz="1800" dirty="0">
                <a:ea typeface="MS Mincho" panose="02020609040205080304" pitchFamily="49" charset="-128"/>
              </a:rPr>
              <a:t> Please confirm this statement is correct and in what way do SINR levels differ?   How does this differ from previous 802.11 standards that improve throughput?</a:t>
            </a:r>
            <a:endParaRPr lang="en-GB" sz="1800" dirty="0">
              <a:effectLst/>
              <a:ea typeface="MS Mincho" panose="02020609040205080304" pitchFamily="49" charset="-128"/>
            </a:endParaRPr>
          </a:p>
          <a:p>
            <a:pPr marL="400050" lvl="1" indent="0">
              <a:buNone/>
            </a:pPr>
            <a:endParaRPr lang="en-GB" sz="1800" dirty="0">
              <a:effectLst/>
              <a:ea typeface="MS Mincho" panose="02020609040205080304" pitchFamily="49" charset="-128"/>
            </a:endParaRPr>
          </a:p>
          <a:p>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9</a:t>
            </a:fld>
            <a:endParaRPr lang="en-GB"/>
          </a:p>
        </p:txBody>
      </p:sp>
      <p:sp>
        <p:nvSpPr>
          <p:cNvPr id="5" name="Footer Placeholder 4"/>
          <p:cNvSpPr>
            <a:spLocks noGrp="1"/>
          </p:cNvSpPr>
          <p:nvPr>
            <p:ph type="ftr" idx="14"/>
          </p:nvPr>
        </p:nvSpPr>
        <p:spPr/>
        <p:txBody>
          <a:bodyPr/>
          <a:lstStyle/>
          <a:p>
            <a:r>
              <a:rPr lang="en-GB"/>
              <a:t>Dorothy Stanley, HP Enterprise</a:t>
            </a:r>
            <a:endParaRPr lang="en-GB" dirty="0"/>
          </a:p>
        </p:txBody>
      </p:sp>
      <p:sp>
        <p:nvSpPr>
          <p:cNvPr id="4" name="Date Placeholder 3"/>
          <p:cNvSpPr>
            <a:spLocks noGrp="1"/>
          </p:cNvSpPr>
          <p:nvPr>
            <p:ph type="dt" idx="15"/>
          </p:nvPr>
        </p:nvSpPr>
        <p:spPr/>
        <p:txBody>
          <a:bodyPr/>
          <a:lstStyle/>
          <a:p>
            <a:r>
              <a:rPr lang="en-US"/>
              <a:t>July 2023</a:t>
            </a:r>
            <a:endParaRPr lang="en-GB"/>
          </a:p>
        </p:txBody>
      </p:sp>
    </p:spTree>
    <p:extLst>
      <p:ext uri="{BB962C8B-B14F-4D97-AF65-F5344CB8AC3E}">
        <p14:creationId xmlns:p14="http://schemas.microsoft.com/office/powerpoint/2010/main" val="25002342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802-11-Submission-16-9(1)</Template>
  <TotalTime>598</TotalTime>
  <Words>2259</Words>
  <Application>Microsoft Office PowerPoint</Application>
  <PresentationFormat>Widescreen</PresentationFormat>
  <Paragraphs>205</Paragraphs>
  <Slides>17</Slides>
  <Notes>17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2" baseType="lpstr">
      <vt:lpstr>Calibri</vt:lpstr>
      <vt:lpstr>Segoe UI</vt:lpstr>
      <vt:lpstr>Times New Roman</vt:lpstr>
      <vt:lpstr>Office Theme</vt:lpstr>
      <vt:lpstr>Document</vt:lpstr>
      <vt:lpstr>Comments received on P802.11bn PAR</vt:lpstr>
      <vt:lpstr>Abstract</vt:lpstr>
      <vt:lpstr>Nikolich: CSD (2 comments)</vt:lpstr>
      <vt:lpstr>Gilb: PAR 2.1 (3 of 13 comments)</vt:lpstr>
      <vt:lpstr>Gilb: PAR – 5.2.b (5 of 13 comments)</vt:lpstr>
      <vt:lpstr>Gilb: PAR – 5.5 (2 of 13 comments)</vt:lpstr>
      <vt:lpstr>Gilb: PAR – 8.1 (3 of 13 comments)</vt:lpstr>
      <vt:lpstr>802.15: PAR (5 comments)</vt:lpstr>
      <vt:lpstr>802.15: CSD (2 comments)</vt:lpstr>
      <vt:lpstr>802.3: PAR (2 of 6 comments)</vt:lpstr>
      <vt:lpstr>802.3: PAR (1 of 6 comments)</vt:lpstr>
      <vt:lpstr>802.3: PAR (3 of 6 comments)</vt:lpstr>
      <vt:lpstr>802.3: CSD (1 comment)</vt:lpstr>
      <vt:lpstr>802.1: PAR (2 comments)</vt:lpstr>
      <vt:lpstr>802.1: CSD (2 of 4 comments)</vt:lpstr>
      <vt:lpstr>802.1: CSD (2 of 4 comments)</vt:lpstr>
      <vt:lpstr>References</vt:lpstr>
    </vt:vector>
  </TitlesOfParts>
  <Company>HP Enterprise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Comments on P802.11bn PAR and CSD</dc:title>
  <dc:creator>Stanley, Dorothy</dc:creator>
  <cp:keywords>11-23-01237r3</cp:keywords>
  <cp:lastModifiedBy>Stanley, Dorothy</cp:lastModifiedBy>
  <cp:revision>7</cp:revision>
  <cp:lastPrinted>1601-01-01T00:00:00Z</cp:lastPrinted>
  <dcterms:created xsi:type="dcterms:W3CDTF">2023-07-10T14:39:54Z</dcterms:created>
  <dcterms:modified xsi:type="dcterms:W3CDTF">2023-07-11T16:51:19Z</dcterms:modified>
</cp:coreProperties>
</file>