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handoutMasterIdLst>
    <p:handoutMasterId r:id="rId11"/>
  </p:handoutMasterIdLst>
  <p:sldIdLst>
    <p:sldId id="269" r:id="rId2"/>
    <p:sldId id="257" r:id="rId3"/>
    <p:sldId id="579" r:id="rId4"/>
    <p:sldId id="585" r:id="rId5"/>
    <p:sldId id="580" r:id="rId6"/>
    <p:sldId id="581" r:id="rId7"/>
    <p:sldId id="587" r:id="rId8"/>
    <p:sldId id="58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3875" autoAdjust="0"/>
  </p:normalViewPr>
  <p:slideViewPr>
    <p:cSldViewPr>
      <p:cViewPr varScale="1">
        <p:scale>
          <a:sx n="82" d="100"/>
          <a:sy n="82" d="100"/>
        </p:scale>
        <p:origin x="1565"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436707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513977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1697599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3030416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2353277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292176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52400" y="685800"/>
            <a:ext cx="8991600" cy="870323"/>
          </a:xfrm>
          <a:noFill/>
        </p:spPr>
        <p:txBody>
          <a:bodyPr/>
          <a:lstStyle/>
          <a:p>
            <a:r>
              <a:rPr lang="en-US" altLang="zh-CN" dirty="0">
                <a:solidFill>
                  <a:schemeClr val="tx1"/>
                </a:solidFill>
              </a:rPr>
              <a:t>Further Discussion on AMP PAR</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a:t>:</a:t>
            </a:r>
            <a:r>
              <a:rPr lang="en-US" sz="1800" b="0"/>
              <a:t> 2023-07-13</a:t>
            </a:r>
            <a:endParaRPr lang="en-US" sz="1800" b="0" dirty="0"/>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a:t>
            </a:r>
            <a:r>
              <a:rPr lang="en-GB" dirty="0"/>
              <a:t>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1093245660"/>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530256">
                  <a:extLst>
                    <a:ext uri="{9D8B030D-6E8A-4147-A177-3AD203B41FA5}">
                      <a16:colId xmlns:a16="http://schemas.microsoft.com/office/drawing/2014/main" val="20000"/>
                    </a:ext>
                  </a:extLst>
                </a:gridCol>
                <a:gridCol w="1647968">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1190r4</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July 2023</a:t>
            </a:r>
            <a:endParaRPr lang="en-GB"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Common consensus on study scope has been achieved in TIG and further discussion on PAR scope happened in the past telcos.</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New air-interface design and further MAC optimization are needed to support ultra-low power consumption and ultra-low complexity AMP devices.</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1190r4</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Deployment Option 1</a:t>
            </a:r>
            <a:endParaRPr lang="zh-CN" altLang="en-US" sz="2700" b="1" dirty="0">
              <a:solidFill>
                <a:schemeClr val="tx2"/>
              </a:solidFill>
              <a:latin typeface="+mj-lt"/>
              <a:ea typeface="+mj-ea"/>
              <a:cs typeface="+mj-cs"/>
            </a:endParaRPr>
          </a:p>
        </p:txBody>
      </p:sp>
      <p:sp>
        <p:nvSpPr>
          <p:cNvPr id="18" name="文本框 17"/>
          <p:cNvSpPr txBox="1"/>
          <p:nvPr/>
        </p:nvSpPr>
        <p:spPr>
          <a:xfrm>
            <a:off x="166681" y="3826695"/>
            <a:ext cx="8610600" cy="3626249"/>
          </a:xfrm>
          <a:prstGeom prst="rect">
            <a:avLst/>
          </a:prstGeom>
          <a:noFill/>
          <a:ln w="12700">
            <a:noFill/>
            <a:prstDash val="dash"/>
          </a:ln>
        </p:spPr>
        <p:txBody>
          <a:bodyPr wrap="square" rtlCol="0">
            <a:spAutoFit/>
          </a:bodyPr>
          <a:lstStyle/>
          <a:p>
            <a:pPr marL="285750" lvl="1" indent="-285750" algn="just">
              <a:spcBef>
                <a:spcPts val="0"/>
              </a:spcBef>
              <a:spcAft>
                <a:spcPts val="600"/>
              </a:spcAft>
              <a:buFont typeface="Wingdings" panose="05000000000000000000" pitchFamily="2" charset="2"/>
              <a:buChar char="q"/>
            </a:pPr>
            <a:r>
              <a:rPr lang="en-US" sz="1800" dirty="0">
                <a:cs typeface="Times New Roman" panose="02020603050405020304" pitchFamily="18" charset="0"/>
              </a:rPr>
              <a:t>Communication links</a:t>
            </a:r>
          </a:p>
          <a:p>
            <a:pPr marL="742950" lvl="2" indent="-285750" algn="just">
              <a:spcBef>
                <a:spcPts val="0"/>
              </a:spcBef>
              <a:spcAft>
                <a:spcPts val="600"/>
              </a:spcAft>
              <a:buFont typeface="Wingdings" panose="05000000000000000000" pitchFamily="2" charset="2"/>
              <a:buChar char="§"/>
            </a:pPr>
            <a:r>
              <a:rPr lang="en-US" altLang="zh-CN" sz="1400" dirty="0">
                <a:cs typeface="Times New Roman" panose="02020603050405020304" pitchFamily="18" charset="0"/>
              </a:rPr>
              <a:t>Both DL and UL in S1G</a:t>
            </a:r>
          </a:p>
          <a:p>
            <a:pPr marL="742950" lvl="2" indent="-285750" algn="just">
              <a:spcBef>
                <a:spcPts val="0"/>
              </a:spcBef>
              <a:spcAft>
                <a:spcPts val="600"/>
              </a:spcAft>
              <a:buFont typeface="Wingdings" panose="05000000000000000000" pitchFamily="2" charset="2"/>
              <a:buChar char="§"/>
            </a:pPr>
            <a:r>
              <a:rPr lang="en-US" altLang="zh-CN" sz="1400" dirty="0">
                <a:cs typeface="Times New Roman" panose="02020603050405020304" pitchFamily="18" charset="0"/>
              </a:rPr>
              <a:t>DL: new air-interface with WUR-like design (i.e. MC-OOK) with scaling, e.g., SCS 312.5kHz </a:t>
            </a:r>
            <a:r>
              <a:rPr lang="en-US" altLang="zh-CN" sz="1400" dirty="0">
                <a:cs typeface="Times New Roman" panose="02020603050405020304" pitchFamily="18" charset="0"/>
                <a:sym typeface="Wingdings" panose="05000000000000000000" pitchFamily="2" charset="2"/>
              </a:rPr>
              <a:t> 31.25kHz, OFDM symbol duration 4us  40us, etc.</a:t>
            </a:r>
          </a:p>
          <a:p>
            <a:pPr marL="742950" lvl="2" indent="-285750" algn="just">
              <a:spcBef>
                <a:spcPts val="0"/>
              </a:spcBef>
              <a:spcAft>
                <a:spcPts val="600"/>
              </a:spcAft>
              <a:buFont typeface="Wingdings" panose="05000000000000000000" pitchFamily="2" charset="2"/>
              <a:buChar char="§"/>
            </a:pPr>
            <a:r>
              <a:rPr lang="en-US" altLang="zh-CN" sz="1400" dirty="0">
                <a:cs typeface="Times New Roman" panose="02020603050405020304" pitchFamily="18" charset="0"/>
                <a:sym typeface="Wingdings" panose="05000000000000000000" pitchFamily="2" charset="2"/>
              </a:rPr>
              <a:t>UL: </a:t>
            </a:r>
            <a:r>
              <a:rPr lang="en-US" altLang="zh-CN" sz="1400" dirty="0">
                <a:cs typeface="Times New Roman" panose="02020603050405020304" pitchFamily="18" charset="0"/>
              </a:rPr>
              <a:t>new air-interface with </a:t>
            </a:r>
            <a:r>
              <a:rPr lang="en-US" altLang="zh-CN" sz="1400" dirty="0">
                <a:cs typeface="Times New Roman" panose="02020603050405020304" pitchFamily="18" charset="0"/>
                <a:sym typeface="Wingdings" panose="05000000000000000000" pitchFamily="2" charset="2"/>
              </a:rPr>
              <a:t>OOK/FSK/PSK</a:t>
            </a:r>
          </a:p>
          <a:p>
            <a:pPr marL="285750" lvl="1" indent="-285750" algn="just">
              <a:spcBef>
                <a:spcPts val="0"/>
              </a:spcBef>
              <a:spcAft>
                <a:spcPts val="600"/>
              </a:spcAft>
              <a:buFont typeface="Wingdings" panose="05000000000000000000" pitchFamily="2" charset="2"/>
              <a:buChar char="q"/>
            </a:pPr>
            <a:r>
              <a:rPr lang="en-US" altLang="zh-CN" sz="1800" dirty="0">
                <a:cs typeface="Times New Roman" panose="02020603050405020304" pitchFamily="18" charset="0"/>
              </a:rPr>
              <a:t>RF power transfer (when RF power is used)</a:t>
            </a:r>
          </a:p>
          <a:p>
            <a:pPr marL="742950" lvl="2" indent="-285750" algn="just">
              <a:spcBef>
                <a:spcPts val="0"/>
              </a:spcBef>
              <a:spcAft>
                <a:spcPts val="600"/>
              </a:spcAft>
              <a:buFont typeface="Wingdings" panose="05000000000000000000" pitchFamily="2" charset="2"/>
              <a:buChar char="§"/>
            </a:pPr>
            <a:r>
              <a:rPr lang="en-US" altLang="zh-CN" sz="1400" dirty="0">
                <a:cs typeface="Times New Roman" panose="02020603050405020304" pitchFamily="18" charset="0"/>
              </a:rPr>
              <a:t>Fixed AP or mobile AP, e.g., cell phone, as RF energy source</a:t>
            </a:r>
          </a:p>
          <a:p>
            <a:pPr marL="742950" lvl="2" indent="-285750" algn="just">
              <a:spcBef>
                <a:spcPts val="0"/>
              </a:spcBef>
              <a:spcAft>
                <a:spcPts val="600"/>
              </a:spcAft>
              <a:buFont typeface="Wingdings" panose="05000000000000000000" pitchFamily="2" charset="2"/>
              <a:buChar char="§"/>
            </a:pPr>
            <a:r>
              <a:rPr lang="en-US" altLang="zh-CN" sz="1400" dirty="0">
                <a:cs typeface="Times New Roman" panose="02020603050405020304" pitchFamily="18" charset="0"/>
              </a:rPr>
              <a:t>Same S1G band as communication link </a:t>
            </a:r>
          </a:p>
          <a:p>
            <a:pPr marL="742950" lvl="2" indent="-285750" algn="just">
              <a:spcBef>
                <a:spcPts val="0"/>
              </a:spcBef>
              <a:spcAft>
                <a:spcPts val="600"/>
              </a:spcAft>
              <a:buFont typeface="Wingdings" panose="05000000000000000000" pitchFamily="2" charset="2"/>
              <a:buChar char="§"/>
            </a:pPr>
            <a:r>
              <a:rPr lang="en-US" altLang="zh-CN" sz="1400" dirty="0">
                <a:cs typeface="Times New Roman" panose="02020603050405020304" pitchFamily="18" charset="0"/>
              </a:rPr>
              <a:t>Assisting Node can be optionally deployed for additional power source </a:t>
            </a:r>
          </a:p>
          <a:p>
            <a:pPr marL="742950" lvl="2" indent="-285750" algn="just">
              <a:spcBef>
                <a:spcPts val="0"/>
              </a:spcBef>
              <a:spcAft>
                <a:spcPts val="600"/>
              </a:spcAft>
              <a:buFont typeface="Wingdings" panose="05000000000000000000" pitchFamily="2" charset="2"/>
              <a:buChar char="q"/>
            </a:pPr>
            <a:endParaRPr lang="en-US" altLang="zh-CN" sz="1400" dirty="0">
              <a:cs typeface="Times New Roman" panose="02020603050405020304" pitchFamily="18" charset="0"/>
            </a:endParaRPr>
          </a:p>
          <a:p>
            <a:pPr marL="742950" lvl="2" indent="-285750" algn="just">
              <a:spcBef>
                <a:spcPts val="0"/>
              </a:spcBef>
              <a:spcAft>
                <a:spcPts val="600"/>
              </a:spcAft>
              <a:buFont typeface="Wingdings" panose="05000000000000000000" pitchFamily="2" charset="2"/>
              <a:buChar char="q"/>
            </a:pPr>
            <a:endParaRPr lang="en-US" altLang="zh-CN" sz="1400" dirty="0">
              <a:cs typeface="Times New Roman" panose="02020603050405020304" pitchFamily="18" charset="0"/>
            </a:endParaRPr>
          </a:p>
          <a:p>
            <a:pPr marL="514350" lvl="2" algn="just">
              <a:lnSpc>
                <a:spcPct val="170000"/>
              </a:lnSpc>
            </a:pPr>
            <a:endParaRPr lang="en-US" altLang="zh-CN" sz="1100" kern="100" dirty="0">
              <a:ea typeface="宋体"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1190r4</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July 2023</a:t>
            </a:r>
            <a:endParaRPr lang="en-GB" sz="1800" b="1" dirty="0"/>
          </a:p>
        </p:txBody>
      </p:sp>
      <p:pic>
        <p:nvPicPr>
          <p:cNvPr id="3" name="图片 2">
            <a:extLst>
              <a:ext uri="{FF2B5EF4-FFF2-40B4-BE49-F238E27FC236}">
                <a16:creationId xmlns:a16="http://schemas.microsoft.com/office/drawing/2014/main" id="{785971DB-4958-DE24-546A-B672FB56ABDF}"/>
              </a:ext>
            </a:extLst>
          </p:cNvPr>
          <p:cNvPicPr>
            <a:picLocks noChangeAspect="1"/>
          </p:cNvPicPr>
          <p:nvPr/>
        </p:nvPicPr>
        <p:blipFill>
          <a:blip r:embed="rId3"/>
          <a:stretch>
            <a:fillRect/>
          </a:stretch>
        </p:blipFill>
        <p:spPr>
          <a:xfrm>
            <a:off x="1524000" y="1101664"/>
            <a:ext cx="1074513" cy="1097375"/>
          </a:xfrm>
          <a:prstGeom prst="rect">
            <a:avLst/>
          </a:prstGeom>
        </p:spPr>
      </p:pic>
      <p:pic>
        <p:nvPicPr>
          <p:cNvPr id="5" name="图片 4">
            <a:extLst>
              <a:ext uri="{FF2B5EF4-FFF2-40B4-BE49-F238E27FC236}">
                <a16:creationId xmlns:a16="http://schemas.microsoft.com/office/drawing/2014/main" id="{42EFC890-87B4-2A5E-9143-F42662E57763}"/>
              </a:ext>
            </a:extLst>
          </p:cNvPr>
          <p:cNvPicPr>
            <a:picLocks noChangeAspect="1"/>
          </p:cNvPicPr>
          <p:nvPr/>
        </p:nvPicPr>
        <p:blipFill>
          <a:blip r:embed="rId4"/>
          <a:stretch>
            <a:fillRect/>
          </a:stretch>
        </p:blipFill>
        <p:spPr>
          <a:xfrm>
            <a:off x="6345594" y="2228754"/>
            <a:ext cx="914479" cy="708721"/>
          </a:xfrm>
          <a:prstGeom prst="rect">
            <a:avLst/>
          </a:prstGeom>
        </p:spPr>
      </p:pic>
      <p:cxnSp>
        <p:nvCxnSpPr>
          <p:cNvPr id="7" name="直接箭头连接符 6">
            <a:extLst>
              <a:ext uri="{FF2B5EF4-FFF2-40B4-BE49-F238E27FC236}">
                <a16:creationId xmlns:a16="http://schemas.microsoft.com/office/drawing/2014/main" id="{96EDEEFC-895C-4E8F-AAAC-4542ABCB305C}"/>
              </a:ext>
            </a:extLst>
          </p:cNvPr>
          <p:cNvCxnSpPr>
            <a:cxnSpLocks/>
          </p:cNvCxnSpPr>
          <p:nvPr/>
        </p:nvCxnSpPr>
        <p:spPr bwMode="auto">
          <a:xfrm>
            <a:off x="3000363" y="2131577"/>
            <a:ext cx="2943237" cy="0"/>
          </a:xfrm>
          <a:prstGeom prst="straightConnector1">
            <a:avLst/>
          </a:prstGeom>
          <a:solidFill>
            <a:schemeClr val="accent1"/>
          </a:solidFill>
          <a:ln w="38100" cap="flat" cmpd="sng" algn="ctr">
            <a:solidFill>
              <a:srgbClr val="00B050"/>
            </a:solidFill>
            <a:prstDash val="dash"/>
            <a:round/>
            <a:headEnd type="none" w="lg" len="lg"/>
            <a:tailEnd type="triangle" w="lg" len="lg"/>
          </a:ln>
        </p:spPr>
      </p:cxnSp>
      <p:cxnSp>
        <p:nvCxnSpPr>
          <p:cNvPr id="10" name="直接箭头连接符 9">
            <a:extLst>
              <a:ext uri="{FF2B5EF4-FFF2-40B4-BE49-F238E27FC236}">
                <a16:creationId xmlns:a16="http://schemas.microsoft.com/office/drawing/2014/main" id="{765FC6CB-EFD8-EA5B-5A0C-1BCCE08C6B20}"/>
              </a:ext>
            </a:extLst>
          </p:cNvPr>
          <p:cNvCxnSpPr>
            <a:cxnSpLocks/>
          </p:cNvCxnSpPr>
          <p:nvPr/>
        </p:nvCxnSpPr>
        <p:spPr bwMode="auto">
          <a:xfrm flipH="1">
            <a:off x="2949013" y="2418334"/>
            <a:ext cx="2943237" cy="0"/>
          </a:xfrm>
          <a:prstGeom prst="straightConnector1">
            <a:avLst/>
          </a:prstGeom>
          <a:solidFill>
            <a:schemeClr val="accent1"/>
          </a:solidFill>
          <a:ln w="38100" cap="flat" cmpd="sng" algn="ctr">
            <a:solidFill>
              <a:srgbClr val="0000FF"/>
            </a:solidFill>
            <a:prstDash val="dash"/>
            <a:round/>
            <a:headEnd type="none" w="lg" len="lg"/>
            <a:tailEnd type="triangle" w="lg" len="lg"/>
          </a:ln>
        </p:spPr>
      </p:cxnSp>
      <p:sp>
        <p:nvSpPr>
          <p:cNvPr id="19" name="文本框 18">
            <a:extLst>
              <a:ext uri="{FF2B5EF4-FFF2-40B4-BE49-F238E27FC236}">
                <a16:creationId xmlns:a16="http://schemas.microsoft.com/office/drawing/2014/main" id="{34D786F5-F0C6-7454-440D-48515CF84740}"/>
              </a:ext>
            </a:extLst>
          </p:cNvPr>
          <p:cNvSpPr txBox="1"/>
          <p:nvPr/>
        </p:nvSpPr>
        <p:spPr>
          <a:xfrm>
            <a:off x="3733800" y="1774497"/>
            <a:ext cx="2158450" cy="276999"/>
          </a:xfrm>
          <a:prstGeom prst="rect">
            <a:avLst/>
          </a:prstGeom>
          <a:noFill/>
        </p:spPr>
        <p:txBody>
          <a:bodyPr wrap="square" rtlCol="0">
            <a:spAutoFit/>
          </a:bodyPr>
          <a:lstStyle/>
          <a:p>
            <a:r>
              <a:rPr lang="en-GB" b="1" dirty="0"/>
              <a:t>AMP DL air interface @S1G</a:t>
            </a:r>
          </a:p>
        </p:txBody>
      </p:sp>
      <p:sp>
        <p:nvSpPr>
          <p:cNvPr id="20" name="文本框 19">
            <a:extLst>
              <a:ext uri="{FF2B5EF4-FFF2-40B4-BE49-F238E27FC236}">
                <a16:creationId xmlns:a16="http://schemas.microsoft.com/office/drawing/2014/main" id="{7612877A-2D71-BE8B-018C-47F40EF102CF}"/>
              </a:ext>
            </a:extLst>
          </p:cNvPr>
          <p:cNvSpPr txBox="1"/>
          <p:nvPr/>
        </p:nvSpPr>
        <p:spPr>
          <a:xfrm>
            <a:off x="3622954" y="2500489"/>
            <a:ext cx="2269296" cy="276999"/>
          </a:xfrm>
          <a:prstGeom prst="rect">
            <a:avLst/>
          </a:prstGeom>
          <a:noFill/>
        </p:spPr>
        <p:txBody>
          <a:bodyPr wrap="square" rtlCol="0">
            <a:spAutoFit/>
          </a:bodyPr>
          <a:lstStyle/>
          <a:p>
            <a:r>
              <a:rPr lang="en-GB" b="1" dirty="0"/>
              <a:t>AMP UL air interface @S1G</a:t>
            </a:r>
          </a:p>
        </p:txBody>
      </p:sp>
      <p:sp>
        <p:nvSpPr>
          <p:cNvPr id="21" name="箭头: 下 20">
            <a:extLst>
              <a:ext uri="{FF2B5EF4-FFF2-40B4-BE49-F238E27FC236}">
                <a16:creationId xmlns:a16="http://schemas.microsoft.com/office/drawing/2014/main" id="{FDD13069-82AB-EC6E-3A71-B12C35608633}"/>
              </a:ext>
            </a:extLst>
          </p:cNvPr>
          <p:cNvSpPr/>
          <p:nvPr/>
        </p:nvSpPr>
        <p:spPr bwMode="auto">
          <a:xfrm rot="16200000">
            <a:off x="4378391" y="1549394"/>
            <a:ext cx="135832" cy="2994587"/>
          </a:xfrm>
          <a:prstGeom prst="down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sz="1200" b="0" i="0" u="none" strike="noStrike" cap="none" normalizeH="0" baseline="0">
              <a:ln>
                <a:noFill/>
              </a:ln>
              <a:solidFill>
                <a:schemeClr val="tx1"/>
              </a:solidFill>
              <a:effectLst/>
              <a:latin typeface="Times New Roman" panose="02020603050405020304" pitchFamily="18" charset="0"/>
            </a:endParaRPr>
          </a:p>
        </p:txBody>
      </p:sp>
      <p:sp>
        <p:nvSpPr>
          <p:cNvPr id="22" name="文本框 21">
            <a:extLst>
              <a:ext uri="{FF2B5EF4-FFF2-40B4-BE49-F238E27FC236}">
                <a16:creationId xmlns:a16="http://schemas.microsoft.com/office/drawing/2014/main" id="{BCB51B63-BDC4-3286-D850-33209C2354AB}"/>
              </a:ext>
            </a:extLst>
          </p:cNvPr>
          <p:cNvSpPr txBox="1"/>
          <p:nvPr/>
        </p:nvSpPr>
        <p:spPr>
          <a:xfrm>
            <a:off x="3695700" y="3135850"/>
            <a:ext cx="1943100" cy="276999"/>
          </a:xfrm>
          <a:prstGeom prst="rect">
            <a:avLst/>
          </a:prstGeom>
          <a:noFill/>
        </p:spPr>
        <p:txBody>
          <a:bodyPr wrap="square" rtlCol="0">
            <a:spAutoFit/>
          </a:bodyPr>
          <a:lstStyle/>
          <a:p>
            <a:r>
              <a:rPr lang="en-GB" b="1" dirty="0"/>
              <a:t>RF power transfer @S1G</a:t>
            </a:r>
          </a:p>
        </p:txBody>
      </p:sp>
      <p:pic>
        <p:nvPicPr>
          <p:cNvPr id="24" name="图片 23">
            <a:extLst>
              <a:ext uri="{FF2B5EF4-FFF2-40B4-BE49-F238E27FC236}">
                <a16:creationId xmlns:a16="http://schemas.microsoft.com/office/drawing/2014/main" id="{5AB8AB57-6BE1-06FE-B118-5DAB52C0C8F7}"/>
              </a:ext>
            </a:extLst>
          </p:cNvPr>
          <p:cNvPicPr>
            <a:picLocks noChangeAspect="1"/>
          </p:cNvPicPr>
          <p:nvPr/>
        </p:nvPicPr>
        <p:blipFill>
          <a:blip r:embed="rId5"/>
          <a:stretch>
            <a:fillRect/>
          </a:stretch>
        </p:blipFill>
        <p:spPr>
          <a:xfrm>
            <a:off x="1729212" y="2837657"/>
            <a:ext cx="526803" cy="873383"/>
          </a:xfrm>
          <a:prstGeom prst="rect">
            <a:avLst/>
          </a:prstGeom>
        </p:spPr>
      </p:pic>
      <p:sp>
        <p:nvSpPr>
          <p:cNvPr id="25" name="文本框 24">
            <a:extLst>
              <a:ext uri="{FF2B5EF4-FFF2-40B4-BE49-F238E27FC236}">
                <a16:creationId xmlns:a16="http://schemas.microsoft.com/office/drawing/2014/main" id="{B4B3CDCA-9D0C-3675-7555-2ACA34593094}"/>
              </a:ext>
            </a:extLst>
          </p:cNvPr>
          <p:cNvSpPr txBox="1"/>
          <p:nvPr/>
        </p:nvSpPr>
        <p:spPr>
          <a:xfrm>
            <a:off x="1432204" y="2279750"/>
            <a:ext cx="1166309" cy="400110"/>
          </a:xfrm>
          <a:prstGeom prst="rect">
            <a:avLst/>
          </a:prstGeom>
          <a:noFill/>
        </p:spPr>
        <p:txBody>
          <a:bodyPr wrap="square" rtlCol="0">
            <a:spAutoFit/>
          </a:bodyPr>
          <a:lstStyle/>
          <a:p>
            <a:pPr algn="ctr"/>
            <a:r>
              <a:rPr lang="en-GB" sz="2000" b="1" dirty="0"/>
              <a:t>or</a:t>
            </a:r>
          </a:p>
        </p:txBody>
      </p:sp>
      <p:sp>
        <p:nvSpPr>
          <p:cNvPr id="26" name="文本框 25">
            <a:extLst>
              <a:ext uri="{FF2B5EF4-FFF2-40B4-BE49-F238E27FC236}">
                <a16:creationId xmlns:a16="http://schemas.microsoft.com/office/drawing/2014/main" id="{6C83BAE9-F193-7C7A-E1C0-3436ED6947CD}"/>
              </a:ext>
            </a:extLst>
          </p:cNvPr>
          <p:cNvSpPr txBox="1"/>
          <p:nvPr/>
        </p:nvSpPr>
        <p:spPr>
          <a:xfrm>
            <a:off x="314962" y="2318689"/>
            <a:ext cx="1178524" cy="338554"/>
          </a:xfrm>
          <a:prstGeom prst="rect">
            <a:avLst/>
          </a:prstGeom>
          <a:noFill/>
        </p:spPr>
        <p:txBody>
          <a:bodyPr wrap="square" rtlCol="0">
            <a:spAutoFit/>
          </a:bodyPr>
          <a:lstStyle/>
          <a:p>
            <a:r>
              <a:rPr lang="en-GB" sz="1600" b="1" dirty="0"/>
              <a:t>AMP AP</a:t>
            </a:r>
          </a:p>
        </p:txBody>
      </p:sp>
      <p:sp>
        <p:nvSpPr>
          <p:cNvPr id="28" name="文本框 27">
            <a:extLst>
              <a:ext uri="{FF2B5EF4-FFF2-40B4-BE49-F238E27FC236}">
                <a16:creationId xmlns:a16="http://schemas.microsoft.com/office/drawing/2014/main" id="{FCC074C8-8AB6-19C4-33C9-E0702E9037CB}"/>
              </a:ext>
            </a:extLst>
          </p:cNvPr>
          <p:cNvSpPr txBox="1"/>
          <p:nvPr/>
        </p:nvSpPr>
        <p:spPr>
          <a:xfrm>
            <a:off x="7315200" y="2456151"/>
            <a:ext cx="1143000" cy="276999"/>
          </a:xfrm>
          <a:prstGeom prst="rect">
            <a:avLst/>
          </a:prstGeom>
          <a:noFill/>
        </p:spPr>
        <p:txBody>
          <a:bodyPr wrap="square" rtlCol="0">
            <a:spAutoFit/>
          </a:bodyPr>
          <a:lstStyle/>
          <a:p>
            <a:r>
              <a:rPr lang="en-GB" b="1" dirty="0"/>
              <a:t>AMP STA</a:t>
            </a:r>
          </a:p>
        </p:txBody>
      </p:sp>
      <p:sp>
        <p:nvSpPr>
          <p:cNvPr id="23" name="文本框 22">
            <a:extLst>
              <a:ext uri="{FF2B5EF4-FFF2-40B4-BE49-F238E27FC236}">
                <a16:creationId xmlns:a16="http://schemas.microsoft.com/office/drawing/2014/main" id="{8A9FC020-8B49-47D9-B761-534185CE2DAF}"/>
              </a:ext>
            </a:extLst>
          </p:cNvPr>
          <p:cNvSpPr txBox="1"/>
          <p:nvPr/>
        </p:nvSpPr>
        <p:spPr>
          <a:xfrm>
            <a:off x="5715000" y="1242357"/>
            <a:ext cx="1905000" cy="276999"/>
          </a:xfrm>
          <a:prstGeom prst="rect">
            <a:avLst/>
          </a:prstGeom>
          <a:noFill/>
        </p:spPr>
        <p:txBody>
          <a:bodyPr wrap="square" rtlCol="0">
            <a:spAutoFit/>
          </a:bodyPr>
          <a:lstStyle/>
          <a:p>
            <a:pPr algn="ctr"/>
            <a:r>
              <a:rPr lang="en-GB" b="1" dirty="0"/>
              <a:t>RF power transfer @S1G</a:t>
            </a:r>
          </a:p>
        </p:txBody>
      </p:sp>
      <p:sp>
        <p:nvSpPr>
          <p:cNvPr id="31" name="文本框 30">
            <a:extLst>
              <a:ext uri="{FF2B5EF4-FFF2-40B4-BE49-F238E27FC236}">
                <a16:creationId xmlns:a16="http://schemas.microsoft.com/office/drawing/2014/main" id="{4E478F92-A6C5-4520-9207-E3876549AEE2}"/>
              </a:ext>
            </a:extLst>
          </p:cNvPr>
          <p:cNvSpPr txBox="1"/>
          <p:nvPr/>
        </p:nvSpPr>
        <p:spPr>
          <a:xfrm>
            <a:off x="7789607" y="1640254"/>
            <a:ext cx="1188676" cy="276999"/>
          </a:xfrm>
          <a:prstGeom prst="rect">
            <a:avLst/>
          </a:prstGeom>
          <a:noFill/>
        </p:spPr>
        <p:txBody>
          <a:bodyPr wrap="square" rtlCol="0">
            <a:spAutoFit/>
          </a:bodyPr>
          <a:lstStyle/>
          <a:p>
            <a:r>
              <a:rPr lang="en-GB" b="1" dirty="0"/>
              <a:t>Assisting  Node</a:t>
            </a:r>
          </a:p>
        </p:txBody>
      </p:sp>
      <p:sp>
        <p:nvSpPr>
          <p:cNvPr id="32" name="箭头: 下 31">
            <a:extLst>
              <a:ext uri="{FF2B5EF4-FFF2-40B4-BE49-F238E27FC236}">
                <a16:creationId xmlns:a16="http://schemas.microsoft.com/office/drawing/2014/main" id="{5C966346-2041-4D42-8DD1-EA08FF774C10}"/>
              </a:ext>
            </a:extLst>
          </p:cNvPr>
          <p:cNvSpPr/>
          <p:nvPr/>
        </p:nvSpPr>
        <p:spPr bwMode="auto">
          <a:xfrm rot="2670847">
            <a:off x="7333194" y="1051430"/>
            <a:ext cx="253385" cy="1075050"/>
          </a:xfrm>
          <a:prstGeom prst="downArrow">
            <a:avLst>
              <a:gd name="adj1" fmla="val 26493"/>
              <a:gd name="adj2" fmla="val 50000"/>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sz="1200" b="0" i="0" u="none" strike="noStrike" cap="none" normalizeH="0" baseline="0">
              <a:ln>
                <a:noFill/>
              </a:ln>
              <a:solidFill>
                <a:schemeClr val="tx1"/>
              </a:solidFill>
              <a:effectLst/>
              <a:latin typeface="Times New Roman" panose="02020603050405020304" pitchFamily="18" charset="0"/>
            </a:endParaRPr>
          </a:p>
        </p:txBody>
      </p:sp>
      <p:pic>
        <p:nvPicPr>
          <p:cNvPr id="2" name="图片 1">
            <a:extLst>
              <a:ext uri="{FF2B5EF4-FFF2-40B4-BE49-F238E27FC236}">
                <a16:creationId xmlns:a16="http://schemas.microsoft.com/office/drawing/2014/main" id="{E14FE1D6-08F3-E3CA-23FF-1F6E920A52DC}"/>
              </a:ext>
            </a:extLst>
          </p:cNvPr>
          <p:cNvPicPr>
            <a:picLocks noChangeAspect="1"/>
          </p:cNvPicPr>
          <p:nvPr/>
        </p:nvPicPr>
        <p:blipFill>
          <a:blip r:embed="rId3"/>
          <a:stretch>
            <a:fillRect/>
          </a:stretch>
        </p:blipFill>
        <p:spPr>
          <a:xfrm>
            <a:off x="7927079" y="580043"/>
            <a:ext cx="1074513" cy="1097375"/>
          </a:xfrm>
          <a:prstGeom prst="rect">
            <a:avLst/>
          </a:prstGeom>
        </p:spPr>
      </p:pic>
    </p:spTree>
    <p:extLst>
      <p:ext uri="{BB962C8B-B14F-4D97-AF65-F5344CB8AC3E}">
        <p14:creationId xmlns:p14="http://schemas.microsoft.com/office/powerpoint/2010/main" val="298108834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Deployment Option 2</a:t>
            </a:r>
            <a:endParaRPr lang="zh-CN" altLang="en-US" sz="2700" b="1" dirty="0">
              <a:solidFill>
                <a:schemeClr val="tx2"/>
              </a:solidFill>
              <a:latin typeface="+mj-lt"/>
              <a:ea typeface="+mj-ea"/>
              <a:cs typeface="+mj-cs"/>
            </a:endParaRPr>
          </a:p>
        </p:txBody>
      </p:sp>
      <p:sp>
        <p:nvSpPr>
          <p:cNvPr id="18" name="文本框 17"/>
          <p:cNvSpPr txBox="1"/>
          <p:nvPr/>
        </p:nvSpPr>
        <p:spPr>
          <a:xfrm>
            <a:off x="152400" y="3949805"/>
            <a:ext cx="8610600" cy="3395417"/>
          </a:xfrm>
          <a:prstGeom prst="rect">
            <a:avLst/>
          </a:prstGeom>
          <a:noFill/>
          <a:ln w="12700">
            <a:noFill/>
            <a:prstDash val="dash"/>
          </a:ln>
        </p:spPr>
        <p:txBody>
          <a:bodyPr wrap="square" rtlCol="0">
            <a:spAutoFit/>
          </a:bodyPr>
          <a:lstStyle/>
          <a:p>
            <a:pPr marL="285750" lvl="1" indent="-285750" algn="just">
              <a:spcBef>
                <a:spcPts val="0"/>
              </a:spcBef>
              <a:spcAft>
                <a:spcPts val="600"/>
              </a:spcAft>
              <a:buFont typeface="Wingdings" panose="05000000000000000000" pitchFamily="2" charset="2"/>
              <a:buChar char="q"/>
            </a:pPr>
            <a:r>
              <a:rPr lang="en-US" sz="2000" dirty="0">
                <a:cs typeface="Times New Roman" panose="02020603050405020304" pitchFamily="18" charset="0"/>
              </a:rPr>
              <a:t>Communication links</a:t>
            </a:r>
          </a:p>
          <a:p>
            <a:pPr marL="742950" lvl="2" indent="-285750" algn="just">
              <a:spcBef>
                <a:spcPts val="0"/>
              </a:spcBef>
              <a:spcAft>
                <a:spcPts val="600"/>
              </a:spcAft>
              <a:buFont typeface="Wingdings" panose="05000000000000000000" pitchFamily="2" charset="2"/>
              <a:buChar char="§"/>
            </a:pPr>
            <a:r>
              <a:rPr lang="en-US" altLang="zh-CN" sz="1600" dirty="0">
                <a:cs typeface="Times New Roman" panose="02020603050405020304" pitchFamily="18" charset="0"/>
              </a:rPr>
              <a:t>Both DL and UL in 2.4GHz</a:t>
            </a:r>
          </a:p>
          <a:p>
            <a:pPr marL="742950" lvl="2" indent="-285750" algn="just">
              <a:spcBef>
                <a:spcPts val="0"/>
              </a:spcBef>
              <a:spcAft>
                <a:spcPts val="600"/>
              </a:spcAft>
              <a:buFont typeface="Wingdings" panose="05000000000000000000" pitchFamily="2" charset="2"/>
              <a:buChar char="§"/>
            </a:pPr>
            <a:r>
              <a:rPr lang="en-US" altLang="zh-CN" sz="1600" dirty="0">
                <a:cs typeface="Times New Roman" panose="02020603050405020304" pitchFamily="18" charset="0"/>
              </a:rPr>
              <a:t>DL air-interface: WUR-like design</a:t>
            </a:r>
          </a:p>
          <a:p>
            <a:pPr marL="742950" lvl="2" indent="-285750" algn="just">
              <a:spcBef>
                <a:spcPts val="0"/>
              </a:spcBef>
              <a:spcAft>
                <a:spcPts val="600"/>
              </a:spcAft>
              <a:buFont typeface="Wingdings" panose="05000000000000000000" pitchFamily="2" charset="2"/>
              <a:buChar char="§"/>
            </a:pPr>
            <a:r>
              <a:rPr lang="en-US" altLang="zh-CN" sz="1600" dirty="0">
                <a:cs typeface="Times New Roman" panose="02020603050405020304" pitchFamily="18" charset="0"/>
                <a:sym typeface="Wingdings" panose="05000000000000000000" pitchFamily="2" charset="2"/>
              </a:rPr>
              <a:t>UL air-interface: OOK/PSK/FSK or DSSS for backward compatibility</a:t>
            </a:r>
          </a:p>
          <a:p>
            <a:pPr marL="285750" lvl="1" indent="-285750" algn="just">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RF power transfer(when RF power is used)</a:t>
            </a:r>
          </a:p>
          <a:p>
            <a:pPr marL="742950" lvl="2" indent="-285750" algn="just">
              <a:spcBef>
                <a:spcPts val="0"/>
              </a:spcBef>
              <a:spcAft>
                <a:spcPts val="600"/>
              </a:spcAft>
              <a:buFont typeface="Wingdings" panose="05000000000000000000" pitchFamily="2" charset="2"/>
              <a:buChar char="§"/>
            </a:pPr>
            <a:r>
              <a:rPr lang="en-US" altLang="zh-CN" sz="1600" dirty="0">
                <a:cs typeface="Times New Roman" panose="02020603050405020304" pitchFamily="18" charset="0"/>
              </a:rPr>
              <a:t>Fixed AP or mobile AP, e.g., cell phone, as RF energy source</a:t>
            </a:r>
          </a:p>
          <a:p>
            <a:pPr marL="742950" lvl="2" indent="-285750" algn="just">
              <a:spcBef>
                <a:spcPts val="0"/>
              </a:spcBef>
              <a:spcAft>
                <a:spcPts val="600"/>
              </a:spcAft>
              <a:buFont typeface="Wingdings" panose="05000000000000000000" pitchFamily="2" charset="2"/>
              <a:buChar char="§"/>
            </a:pPr>
            <a:r>
              <a:rPr lang="en-US" altLang="zh-CN" sz="1600" dirty="0">
                <a:cs typeface="Times New Roman" panose="02020603050405020304" pitchFamily="18" charset="0"/>
              </a:rPr>
              <a:t>Assisting Node can be optionally deployed for additional power source </a:t>
            </a:r>
          </a:p>
          <a:p>
            <a:pPr marL="457200" lvl="2" algn="just">
              <a:spcBef>
                <a:spcPts val="0"/>
              </a:spcBef>
              <a:spcAft>
                <a:spcPts val="600"/>
              </a:spcAft>
            </a:pPr>
            <a:endParaRPr lang="en-US" altLang="zh-CN" sz="1600" dirty="0">
              <a:cs typeface="Times New Roman" panose="02020603050405020304" pitchFamily="18" charset="0"/>
            </a:endParaRPr>
          </a:p>
          <a:p>
            <a:pPr marL="742950" lvl="2" indent="-285750" algn="just">
              <a:spcBef>
                <a:spcPts val="0"/>
              </a:spcBef>
              <a:spcAft>
                <a:spcPts val="600"/>
              </a:spcAft>
              <a:buFont typeface="Wingdings" panose="05000000000000000000" pitchFamily="2" charset="2"/>
              <a:buChar char="q"/>
            </a:pPr>
            <a:endParaRPr lang="en-US" altLang="zh-CN" sz="1600" dirty="0">
              <a:cs typeface="Times New Roman" panose="02020603050405020304" pitchFamily="18" charset="0"/>
            </a:endParaRPr>
          </a:p>
          <a:p>
            <a:pPr marL="514350" lvl="2" algn="just">
              <a:lnSpc>
                <a:spcPct val="170000"/>
              </a:lnSpc>
            </a:pPr>
            <a:endParaRPr lang="en-US" altLang="zh-CN" kern="100" dirty="0">
              <a:ea typeface="宋体"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1190r4</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July 2023</a:t>
            </a:r>
            <a:endParaRPr lang="en-GB" sz="1800" b="1" dirty="0"/>
          </a:p>
        </p:txBody>
      </p:sp>
      <p:pic>
        <p:nvPicPr>
          <p:cNvPr id="3" name="图片 2">
            <a:extLst>
              <a:ext uri="{FF2B5EF4-FFF2-40B4-BE49-F238E27FC236}">
                <a16:creationId xmlns:a16="http://schemas.microsoft.com/office/drawing/2014/main" id="{785971DB-4958-DE24-546A-B672FB56ABDF}"/>
              </a:ext>
            </a:extLst>
          </p:cNvPr>
          <p:cNvPicPr>
            <a:picLocks noChangeAspect="1"/>
          </p:cNvPicPr>
          <p:nvPr/>
        </p:nvPicPr>
        <p:blipFill>
          <a:blip r:embed="rId3"/>
          <a:stretch>
            <a:fillRect/>
          </a:stretch>
        </p:blipFill>
        <p:spPr>
          <a:xfrm>
            <a:off x="1524000" y="1101664"/>
            <a:ext cx="1074513" cy="1097375"/>
          </a:xfrm>
          <a:prstGeom prst="rect">
            <a:avLst/>
          </a:prstGeom>
        </p:spPr>
      </p:pic>
      <p:pic>
        <p:nvPicPr>
          <p:cNvPr id="5" name="图片 4">
            <a:extLst>
              <a:ext uri="{FF2B5EF4-FFF2-40B4-BE49-F238E27FC236}">
                <a16:creationId xmlns:a16="http://schemas.microsoft.com/office/drawing/2014/main" id="{42EFC890-87B4-2A5E-9143-F42662E57763}"/>
              </a:ext>
            </a:extLst>
          </p:cNvPr>
          <p:cNvPicPr>
            <a:picLocks noChangeAspect="1"/>
          </p:cNvPicPr>
          <p:nvPr/>
        </p:nvPicPr>
        <p:blipFill>
          <a:blip r:embed="rId4"/>
          <a:stretch>
            <a:fillRect/>
          </a:stretch>
        </p:blipFill>
        <p:spPr>
          <a:xfrm>
            <a:off x="6345594" y="2228754"/>
            <a:ext cx="914479" cy="708721"/>
          </a:xfrm>
          <a:prstGeom prst="rect">
            <a:avLst/>
          </a:prstGeom>
        </p:spPr>
      </p:pic>
      <p:cxnSp>
        <p:nvCxnSpPr>
          <p:cNvPr id="7" name="直接箭头连接符 6">
            <a:extLst>
              <a:ext uri="{FF2B5EF4-FFF2-40B4-BE49-F238E27FC236}">
                <a16:creationId xmlns:a16="http://schemas.microsoft.com/office/drawing/2014/main" id="{96EDEEFC-895C-4E8F-AAAC-4542ABCB305C}"/>
              </a:ext>
            </a:extLst>
          </p:cNvPr>
          <p:cNvCxnSpPr/>
          <p:nvPr/>
        </p:nvCxnSpPr>
        <p:spPr bwMode="auto">
          <a:xfrm>
            <a:off x="3000363" y="2131577"/>
            <a:ext cx="2943237" cy="0"/>
          </a:xfrm>
          <a:prstGeom prst="straightConnector1">
            <a:avLst/>
          </a:prstGeom>
          <a:solidFill>
            <a:schemeClr val="accent1"/>
          </a:solidFill>
          <a:ln w="38100" cap="flat" cmpd="sng" algn="ctr">
            <a:solidFill>
              <a:srgbClr val="00B050"/>
            </a:solidFill>
            <a:prstDash val="dash"/>
            <a:round/>
            <a:headEnd type="none" w="lg" len="lg"/>
            <a:tailEnd type="triangle" w="lg" len="lg"/>
          </a:ln>
        </p:spPr>
      </p:cxnSp>
      <p:cxnSp>
        <p:nvCxnSpPr>
          <p:cNvPr id="10" name="直接箭头连接符 9">
            <a:extLst>
              <a:ext uri="{FF2B5EF4-FFF2-40B4-BE49-F238E27FC236}">
                <a16:creationId xmlns:a16="http://schemas.microsoft.com/office/drawing/2014/main" id="{765FC6CB-EFD8-EA5B-5A0C-1BCCE08C6B20}"/>
              </a:ext>
            </a:extLst>
          </p:cNvPr>
          <p:cNvCxnSpPr>
            <a:cxnSpLocks/>
          </p:cNvCxnSpPr>
          <p:nvPr/>
        </p:nvCxnSpPr>
        <p:spPr bwMode="auto">
          <a:xfrm flipH="1">
            <a:off x="2949013" y="2418334"/>
            <a:ext cx="2943237" cy="0"/>
          </a:xfrm>
          <a:prstGeom prst="straightConnector1">
            <a:avLst/>
          </a:prstGeom>
          <a:solidFill>
            <a:schemeClr val="accent1"/>
          </a:solidFill>
          <a:ln w="38100" cap="flat" cmpd="sng" algn="ctr">
            <a:solidFill>
              <a:srgbClr val="0000FF"/>
            </a:solidFill>
            <a:prstDash val="dash"/>
            <a:round/>
            <a:headEnd type="none" w="lg" len="lg"/>
            <a:tailEnd type="triangle" w="lg" len="lg"/>
          </a:ln>
        </p:spPr>
      </p:cxnSp>
      <p:sp>
        <p:nvSpPr>
          <p:cNvPr id="19" name="文本框 18">
            <a:extLst>
              <a:ext uri="{FF2B5EF4-FFF2-40B4-BE49-F238E27FC236}">
                <a16:creationId xmlns:a16="http://schemas.microsoft.com/office/drawing/2014/main" id="{34D786F5-F0C6-7454-440D-48515CF84740}"/>
              </a:ext>
            </a:extLst>
          </p:cNvPr>
          <p:cNvSpPr txBox="1"/>
          <p:nvPr/>
        </p:nvSpPr>
        <p:spPr>
          <a:xfrm>
            <a:off x="3733800" y="1669547"/>
            <a:ext cx="2158450" cy="276999"/>
          </a:xfrm>
          <a:prstGeom prst="rect">
            <a:avLst/>
          </a:prstGeom>
          <a:noFill/>
        </p:spPr>
        <p:txBody>
          <a:bodyPr wrap="square" rtlCol="0">
            <a:spAutoFit/>
          </a:bodyPr>
          <a:lstStyle/>
          <a:p>
            <a:pPr algn="ctr"/>
            <a:r>
              <a:rPr lang="en-GB" b="1" dirty="0"/>
              <a:t>DL communication @2.4GHz</a:t>
            </a:r>
          </a:p>
        </p:txBody>
      </p:sp>
      <p:sp>
        <p:nvSpPr>
          <p:cNvPr id="20" name="文本框 19">
            <a:extLst>
              <a:ext uri="{FF2B5EF4-FFF2-40B4-BE49-F238E27FC236}">
                <a16:creationId xmlns:a16="http://schemas.microsoft.com/office/drawing/2014/main" id="{7612877A-2D71-BE8B-018C-47F40EF102CF}"/>
              </a:ext>
            </a:extLst>
          </p:cNvPr>
          <p:cNvSpPr txBox="1"/>
          <p:nvPr/>
        </p:nvSpPr>
        <p:spPr>
          <a:xfrm>
            <a:off x="3733800" y="2479805"/>
            <a:ext cx="2158450" cy="276999"/>
          </a:xfrm>
          <a:prstGeom prst="rect">
            <a:avLst/>
          </a:prstGeom>
          <a:noFill/>
        </p:spPr>
        <p:txBody>
          <a:bodyPr wrap="square" rtlCol="0">
            <a:spAutoFit/>
          </a:bodyPr>
          <a:lstStyle/>
          <a:p>
            <a:pPr algn="ctr"/>
            <a:r>
              <a:rPr lang="en-GB" b="1" dirty="0"/>
              <a:t>UL communication @2.4GHz</a:t>
            </a:r>
          </a:p>
        </p:txBody>
      </p:sp>
      <p:sp>
        <p:nvSpPr>
          <p:cNvPr id="21" name="箭头: 下 20">
            <a:extLst>
              <a:ext uri="{FF2B5EF4-FFF2-40B4-BE49-F238E27FC236}">
                <a16:creationId xmlns:a16="http://schemas.microsoft.com/office/drawing/2014/main" id="{FDD13069-82AB-EC6E-3A71-B12C35608633}"/>
              </a:ext>
            </a:extLst>
          </p:cNvPr>
          <p:cNvSpPr/>
          <p:nvPr/>
        </p:nvSpPr>
        <p:spPr bwMode="auto">
          <a:xfrm rot="16200000">
            <a:off x="4378391" y="1549394"/>
            <a:ext cx="135832" cy="2994587"/>
          </a:xfrm>
          <a:prstGeom prst="down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sz="1200" b="0" i="0" u="none" strike="noStrike" cap="none" normalizeH="0" baseline="0">
              <a:ln>
                <a:noFill/>
              </a:ln>
              <a:solidFill>
                <a:schemeClr val="tx1"/>
              </a:solidFill>
              <a:effectLst/>
              <a:latin typeface="Times New Roman" panose="02020603050405020304" pitchFamily="18" charset="0"/>
            </a:endParaRPr>
          </a:p>
        </p:txBody>
      </p:sp>
      <p:sp>
        <p:nvSpPr>
          <p:cNvPr id="22" name="文本框 21">
            <a:extLst>
              <a:ext uri="{FF2B5EF4-FFF2-40B4-BE49-F238E27FC236}">
                <a16:creationId xmlns:a16="http://schemas.microsoft.com/office/drawing/2014/main" id="{BCB51B63-BDC4-3286-D850-33209C2354AB}"/>
              </a:ext>
            </a:extLst>
          </p:cNvPr>
          <p:cNvSpPr txBox="1"/>
          <p:nvPr/>
        </p:nvSpPr>
        <p:spPr>
          <a:xfrm>
            <a:off x="5980957" y="1242752"/>
            <a:ext cx="1905000" cy="461665"/>
          </a:xfrm>
          <a:prstGeom prst="rect">
            <a:avLst/>
          </a:prstGeom>
          <a:noFill/>
        </p:spPr>
        <p:txBody>
          <a:bodyPr wrap="square" rtlCol="0">
            <a:spAutoFit/>
          </a:bodyPr>
          <a:lstStyle/>
          <a:p>
            <a:pPr algn="ctr"/>
            <a:r>
              <a:rPr lang="en-GB" b="1" dirty="0"/>
              <a:t>RF power transfer @S1G/2.4GHz</a:t>
            </a:r>
          </a:p>
        </p:txBody>
      </p:sp>
      <p:pic>
        <p:nvPicPr>
          <p:cNvPr id="24" name="图片 23">
            <a:extLst>
              <a:ext uri="{FF2B5EF4-FFF2-40B4-BE49-F238E27FC236}">
                <a16:creationId xmlns:a16="http://schemas.microsoft.com/office/drawing/2014/main" id="{5AB8AB57-6BE1-06FE-B118-5DAB52C0C8F7}"/>
              </a:ext>
            </a:extLst>
          </p:cNvPr>
          <p:cNvPicPr>
            <a:picLocks noChangeAspect="1"/>
          </p:cNvPicPr>
          <p:nvPr/>
        </p:nvPicPr>
        <p:blipFill>
          <a:blip r:embed="rId5"/>
          <a:stretch>
            <a:fillRect/>
          </a:stretch>
        </p:blipFill>
        <p:spPr>
          <a:xfrm>
            <a:off x="1729212" y="2837657"/>
            <a:ext cx="526803" cy="873383"/>
          </a:xfrm>
          <a:prstGeom prst="rect">
            <a:avLst/>
          </a:prstGeom>
        </p:spPr>
      </p:pic>
      <p:sp>
        <p:nvSpPr>
          <p:cNvPr id="25" name="文本框 24">
            <a:extLst>
              <a:ext uri="{FF2B5EF4-FFF2-40B4-BE49-F238E27FC236}">
                <a16:creationId xmlns:a16="http://schemas.microsoft.com/office/drawing/2014/main" id="{B4B3CDCA-9D0C-3675-7555-2ACA34593094}"/>
              </a:ext>
            </a:extLst>
          </p:cNvPr>
          <p:cNvSpPr txBox="1"/>
          <p:nvPr/>
        </p:nvSpPr>
        <p:spPr>
          <a:xfrm>
            <a:off x="1432204" y="2279750"/>
            <a:ext cx="1166309" cy="400110"/>
          </a:xfrm>
          <a:prstGeom prst="rect">
            <a:avLst/>
          </a:prstGeom>
          <a:noFill/>
        </p:spPr>
        <p:txBody>
          <a:bodyPr wrap="square" rtlCol="0">
            <a:spAutoFit/>
          </a:bodyPr>
          <a:lstStyle/>
          <a:p>
            <a:pPr algn="ctr"/>
            <a:r>
              <a:rPr lang="en-GB" sz="2000" b="1" dirty="0"/>
              <a:t>or</a:t>
            </a:r>
          </a:p>
        </p:txBody>
      </p:sp>
      <p:sp>
        <p:nvSpPr>
          <p:cNvPr id="27" name="文本框 26">
            <a:extLst>
              <a:ext uri="{FF2B5EF4-FFF2-40B4-BE49-F238E27FC236}">
                <a16:creationId xmlns:a16="http://schemas.microsoft.com/office/drawing/2014/main" id="{C3BF6F11-858F-4963-DF4D-1D91A9708374}"/>
              </a:ext>
            </a:extLst>
          </p:cNvPr>
          <p:cNvSpPr txBox="1"/>
          <p:nvPr/>
        </p:nvSpPr>
        <p:spPr>
          <a:xfrm>
            <a:off x="418834" y="2367476"/>
            <a:ext cx="1195362" cy="338554"/>
          </a:xfrm>
          <a:prstGeom prst="rect">
            <a:avLst/>
          </a:prstGeom>
          <a:noFill/>
        </p:spPr>
        <p:txBody>
          <a:bodyPr wrap="square" rtlCol="0">
            <a:spAutoFit/>
          </a:bodyPr>
          <a:lstStyle/>
          <a:p>
            <a:r>
              <a:rPr lang="en-GB" sz="1600" b="1" dirty="0"/>
              <a:t>AMP AP</a:t>
            </a:r>
          </a:p>
        </p:txBody>
      </p:sp>
      <p:sp>
        <p:nvSpPr>
          <p:cNvPr id="28" name="文本框 27">
            <a:extLst>
              <a:ext uri="{FF2B5EF4-FFF2-40B4-BE49-F238E27FC236}">
                <a16:creationId xmlns:a16="http://schemas.microsoft.com/office/drawing/2014/main" id="{FCC074C8-8AB6-19C4-33C9-E0702E9037CB}"/>
              </a:ext>
            </a:extLst>
          </p:cNvPr>
          <p:cNvSpPr txBox="1"/>
          <p:nvPr/>
        </p:nvSpPr>
        <p:spPr>
          <a:xfrm>
            <a:off x="7315200" y="2456151"/>
            <a:ext cx="1143000" cy="276999"/>
          </a:xfrm>
          <a:prstGeom prst="rect">
            <a:avLst/>
          </a:prstGeom>
          <a:noFill/>
        </p:spPr>
        <p:txBody>
          <a:bodyPr wrap="square" rtlCol="0">
            <a:spAutoFit/>
          </a:bodyPr>
          <a:lstStyle/>
          <a:p>
            <a:r>
              <a:rPr lang="en-GB" b="1" dirty="0"/>
              <a:t>AMP STA</a:t>
            </a:r>
          </a:p>
        </p:txBody>
      </p:sp>
      <p:sp>
        <p:nvSpPr>
          <p:cNvPr id="29" name="文本框 28">
            <a:extLst>
              <a:ext uri="{FF2B5EF4-FFF2-40B4-BE49-F238E27FC236}">
                <a16:creationId xmlns:a16="http://schemas.microsoft.com/office/drawing/2014/main" id="{3DCCC086-AA7C-4344-A707-97D80CB50F10}"/>
              </a:ext>
            </a:extLst>
          </p:cNvPr>
          <p:cNvSpPr txBox="1"/>
          <p:nvPr/>
        </p:nvSpPr>
        <p:spPr>
          <a:xfrm>
            <a:off x="7863733" y="1729527"/>
            <a:ext cx="1188676" cy="276999"/>
          </a:xfrm>
          <a:prstGeom prst="rect">
            <a:avLst/>
          </a:prstGeom>
          <a:noFill/>
        </p:spPr>
        <p:txBody>
          <a:bodyPr wrap="square" rtlCol="0">
            <a:spAutoFit/>
          </a:bodyPr>
          <a:lstStyle/>
          <a:p>
            <a:r>
              <a:rPr lang="en-GB" b="1" dirty="0"/>
              <a:t>Assisting  Node</a:t>
            </a:r>
          </a:p>
        </p:txBody>
      </p:sp>
      <p:sp>
        <p:nvSpPr>
          <p:cNvPr id="30" name="箭头: 下 29">
            <a:extLst>
              <a:ext uri="{FF2B5EF4-FFF2-40B4-BE49-F238E27FC236}">
                <a16:creationId xmlns:a16="http://schemas.microsoft.com/office/drawing/2014/main" id="{3D992D0E-D6FE-44B0-9AB6-B21E43110634}"/>
              </a:ext>
            </a:extLst>
          </p:cNvPr>
          <p:cNvSpPr/>
          <p:nvPr/>
        </p:nvSpPr>
        <p:spPr bwMode="auto">
          <a:xfrm rot="2587495">
            <a:off x="7345637" y="1133279"/>
            <a:ext cx="253385" cy="1075050"/>
          </a:xfrm>
          <a:prstGeom prst="downArrow">
            <a:avLst>
              <a:gd name="adj1" fmla="val 26493"/>
              <a:gd name="adj2" fmla="val 50000"/>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sz="1200" b="0" i="0" u="none" strike="noStrike" cap="none" normalizeH="0" baseline="0">
              <a:ln>
                <a:noFill/>
              </a:ln>
              <a:solidFill>
                <a:schemeClr val="tx1"/>
              </a:solidFill>
              <a:effectLst/>
              <a:latin typeface="Times New Roman" panose="02020603050405020304" pitchFamily="18" charset="0"/>
            </a:endParaRPr>
          </a:p>
        </p:txBody>
      </p:sp>
      <p:sp>
        <p:nvSpPr>
          <p:cNvPr id="31" name="文本框 30">
            <a:extLst>
              <a:ext uri="{FF2B5EF4-FFF2-40B4-BE49-F238E27FC236}">
                <a16:creationId xmlns:a16="http://schemas.microsoft.com/office/drawing/2014/main" id="{D3F37F7C-0DE9-4C0D-A625-CF303AE2D130}"/>
              </a:ext>
            </a:extLst>
          </p:cNvPr>
          <p:cNvSpPr txBox="1"/>
          <p:nvPr/>
        </p:nvSpPr>
        <p:spPr>
          <a:xfrm>
            <a:off x="3536675" y="3200749"/>
            <a:ext cx="2552700" cy="276999"/>
          </a:xfrm>
          <a:prstGeom prst="rect">
            <a:avLst/>
          </a:prstGeom>
          <a:noFill/>
        </p:spPr>
        <p:txBody>
          <a:bodyPr wrap="square" rtlCol="0">
            <a:spAutoFit/>
          </a:bodyPr>
          <a:lstStyle/>
          <a:p>
            <a:pPr algn="ctr"/>
            <a:r>
              <a:rPr lang="en-GB" b="1" dirty="0"/>
              <a:t>RF power transfer @S1G/2.4GHz</a:t>
            </a:r>
          </a:p>
        </p:txBody>
      </p:sp>
      <p:pic>
        <p:nvPicPr>
          <p:cNvPr id="2" name="图片 1">
            <a:extLst>
              <a:ext uri="{FF2B5EF4-FFF2-40B4-BE49-F238E27FC236}">
                <a16:creationId xmlns:a16="http://schemas.microsoft.com/office/drawing/2014/main" id="{F09D870B-164C-8A96-591B-AA6543CD4DD0}"/>
              </a:ext>
            </a:extLst>
          </p:cNvPr>
          <p:cNvPicPr>
            <a:picLocks noChangeAspect="1"/>
          </p:cNvPicPr>
          <p:nvPr/>
        </p:nvPicPr>
        <p:blipFill>
          <a:blip r:embed="rId3"/>
          <a:stretch>
            <a:fillRect/>
          </a:stretch>
        </p:blipFill>
        <p:spPr>
          <a:xfrm>
            <a:off x="8006603" y="660305"/>
            <a:ext cx="1074513" cy="1097375"/>
          </a:xfrm>
          <a:prstGeom prst="rect">
            <a:avLst/>
          </a:prstGeom>
        </p:spPr>
      </p:pic>
    </p:spTree>
    <p:extLst>
      <p:ext uri="{BB962C8B-B14F-4D97-AF65-F5344CB8AC3E}">
        <p14:creationId xmlns:p14="http://schemas.microsoft.com/office/powerpoint/2010/main" val="15705236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Issues to be standardized</a:t>
            </a:r>
            <a:endParaRPr lang="zh-CN" altLang="en-US" sz="2700" b="1" dirty="0">
              <a:solidFill>
                <a:schemeClr val="tx2"/>
              </a:solidFill>
              <a:latin typeface="+mj-lt"/>
              <a:ea typeface="+mj-ea"/>
              <a:cs typeface="+mj-cs"/>
            </a:endParaRPr>
          </a:p>
        </p:txBody>
      </p:sp>
      <p:sp>
        <p:nvSpPr>
          <p:cNvPr id="18" name="文本框 17"/>
          <p:cNvSpPr txBox="1"/>
          <p:nvPr/>
        </p:nvSpPr>
        <p:spPr>
          <a:xfrm>
            <a:off x="152400" y="999672"/>
            <a:ext cx="8610600" cy="5022978"/>
          </a:xfrm>
          <a:prstGeom prst="rect">
            <a:avLst/>
          </a:prstGeom>
          <a:noFill/>
          <a:ln w="12700">
            <a:noFill/>
            <a:prstDash val="dash"/>
          </a:ln>
        </p:spPr>
        <p:txBody>
          <a:bodyPr wrap="square" rtlCol="0">
            <a:spAutoFit/>
          </a:bodyPr>
          <a:lstStyle/>
          <a:p>
            <a:pPr marL="285750" lvl="1" indent="-285750" algn="just">
              <a:lnSpc>
                <a:spcPct val="150000"/>
              </a:lnSpc>
              <a:spcBef>
                <a:spcPts val="0"/>
              </a:spcBef>
              <a:spcAft>
                <a:spcPts val="600"/>
              </a:spcAft>
              <a:buFont typeface="Wingdings" panose="05000000000000000000" pitchFamily="2" charset="2"/>
              <a:buChar char="q"/>
            </a:pPr>
            <a:r>
              <a:rPr lang="en-US" altLang="zh-CN" sz="2000" b="1" dirty="0">
                <a:cs typeface="Times New Roman" panose="02020603050405020304" pitchFamily="18" charset="0"/>
              </a:rPr>
              <a:t>New</a:t>
            </a:r>
            <a:r>
              <a:rPr lang="en-US" altLang="zh-CN" sz="2000" dirty="0">
                <a:cs typeface="Times New Roman" panose="02020603050405020304" pitchFamily="18" charset="0"/>
              </a:rPr>
              <a:t> air-interface design for DL/UL for deployment option 1(Sub-1 GHz), e.g.</a:t>
            </a:r>
          </a:p>
          <a:p>
            <a:pPr marL="1057275" lvl="2" indent="-342900" algn="just">
              <a:lnSpc>
                <a:spcPct val="150000"/>
              </a:lnSpc>
              <a:buFont typeface="Arial" panose="020B0604020202020204" pitchFamily="34" charset="0"/>
              <a:buChar char="•"/>
            </a:pPr>
            <a:r>
              <a:rPr lang="en-US" altLang="zh-CN" sz="1800" dirty="0">
                <a:cs typeface="Times New Roman" panose="02020603050405020304" pitchFamily="18" charset="0"/>
              </a:rPr>
              <a:t>WUR-like design for DL</a:t>
            </a:r>
          </a:p>
          <a:p>
            <a:pPr marL="1057275" lvl="2" indent="-342900" algn="just">
              <a:lnSpc>
                <a:spcPct val="150000"/>
              </a:lnSpc>
              <a:buFont typeface="Arial" panose="020B0604020202020204" pitchFamily="34" charset="0"/>
              <a:buChar char="•"/>
            </a:pPr>
            <a:r>
              <a:rPr lang="en-US" altLang="zh-CN" sz="1800" dirty="0">
                <a:cs typeface="Times New Roman" panose="02020603050405020304" pitchFamily="18" charset="0"/>
              </a:rPr>
              <a:t>OOK/PSK/FSK for UL</a:t>
            </a:r>
          </a:p>
          <a:p>
            <a:pPr marL="285750" lvl="1" indent="-285750" algn="just">
              <a:lnSpc>
                <a:spcPct val="150000"/>
              </a:lnSpc>
              <a:spcBef>
                <a:spcPts val="0"/>
              </a:spcBef>
              <a:spcAft>
                <a:spcPts val="600"/>
              </a:spcAft>
              <a:buFont typeface="Wingdings" panose="05000000000000000000" pitchFamily="2" charset="2"/>
              <a:buChar char="q"/>
            </a:pPr>
            <a:r>
              <a:rPr lang="en-US" altLang="zh-CN" sz="2000" b="1" dirty="0">
                <a:cs typeface="Times New Roman" panose="02020603050405020304" pitchFamily="18" charset="0"/>
              </a:rPr>
              <a:t>Enhanced </a:t>
            </a:r>
            <a:r>
              <a:rPr lang="en-US" altLang="zh-CN" sz="2000" dirty="0">
                <a:cs typeface="Times New Roman" panose="02020603050405020304" pitchFamily="18" charset="0"/>
              </a:rPr>
              <a:t>air-interface for deployment option 2 (2.4GHz), e.g.</a:t>
            </a:r>
          </a:p>
          <a:p>
            <a:pPr marL="1057275" lvl="2" indent="-342900" algn="just">
              <a:lnSpc>
                <a:spcPct val="150000"/>
              </a:lnSpc>
              <a:buFont typeface="Arial" panose="020B0604020202020204" pitchFamily="34" charset="0"/>
              <a:buChar char="•"/>
            </a:pPr>
            <a:r>
              <a:rPr lang="en-US" altLang="zh-CN" sz="1800" dirty="0">
                <a:cs typeface="Times New Roman" panose="02020603050405020304" pitchFamily="18" charset="0"/>
              </a:rPr>
              <a:t>WUR for DL </a:t>
            </a:r>
          </a:p>
          <a:p>
            <a:pPr marL="1057275" lvl="2" indent="-342900" algn="just">
              <a:lnSpc>
                <a:spcPct val="150000"/>
              </a:lnSpc>
              <a:buFont typeface="Arial" panose="020B0604020202020204" pitchFamily="34" charset="0"/>
              <a:buChar char="•"/>
            </a:pPr>
            <a:r>
              <a:rPr lang="en-US" altLang="zh-CN" sz="1800" dirty="0">
                <a:cs typeface="Times New Roman" panose="02020603050405020304" pitchFamily="18" charset="0"/>
                <a:sym typeface="Wingdings" panose="05000000000000000000" pitchFamily="2" charset="2"/>
              </a:rPr>
              <a:t>OOK/PSK/FSK or </a:t>
            </a:r>
            <a:r>
              <a:rPr lang="en-US" altLang="zh-CN" sz="1800" dirty="0">
                <a:cs typeface="Times New Roman" panose="02020603050405020304" pitchFamily="18" charset="0"/>
              </a:rPr>
              <a:t>DSSS for UL with backward combability </a:t>
            </a:r>
          </a:p>
          <a:p>
            <a:pPr marL="285750" lvl="1" indent="-285750" algn="just">
              <a:lnSpc>
                <a:spcPct val="150000"/>
              </a:lnSpc>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MAC optimization  for both deployment option 1/2, e.g.</a:t>
            </a:r>
          </a:p>
          <a:p>
            <a:pPr marL="1057275" lvl="2" indent="-342900" algn="just">
              <a:lnSpc>
                <a:spcPct val="150000"/>
              </a:lnSpc>
              <a:buFont typeface="Arial" panose="020B0604020202020204" pitchFamily="34" charset="0"/>
              <a:buChar char="•"/>
            </a:pPr>
            <a:r>
              <a:rPr lang="en-US" altLang="zh-CN" sz="1800" dirty="0">
                <a:cs typeface="Times New Roman" panose="02020603050405020304" pitchFamily="18" charset="0"/>
              </a:rPr>
              <a:t>Routine MAC procedures including association/disassociation and authentication, etc.</a:t>
            </a:r>
          </a:p>
          <a:p>
            <a:pPr marL="1057275" lvl="2" indent="-342900" algn="just">
              <a:lnSpc>
                <a:spcPct val="150000"/>
              </a:lnSpc>
              <a:buFont typeface="Arial" panose="020B0604020202020204" pitchFamily="34" charset="0"/>
              <a:buChar char="•"/>
            </a:pPr>
            <a:r>
              <a:rPr lang="en-US" altLang="zh-CN" sz="1800" dirty="0">
                <a:cs typeface="Times New Roman" panose="02020603050405020304" pitchFamily="18" charset="0"/>
              </a:rPr>
              <a:t>Channel access schemes, power management, MAC compression etc. </a:t>
            </a:r>
          </a:p>
          <a:p>
            <a:pPr marL="285750" lvl="1" indent="-285750" algn="just">
              <a:lnSpc>
                <a:spcPct val="150000"/>
              </a:lnSpc>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Further consider whether to specify RF power transfer</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1190r4</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July 2023</a:t>
            </a:r>
            <a:endParaRPr lang="en-GB" sz="1800" b="1" dirty="0"/>
          </a:p>
        </p:txBody>
      </p:sp>
    </p:spTree>
    <p:extLst>
      <p:ext uri="{BB962C8B-B14F-4D97-AF65-F5344CB8AC3E}">
        <p14:creationId xmlns:p14="http://schemas.microsoft.com/office/powerpoint/2010/main" val="357492877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Par Scope Consideration</a:t>
            </a:r>
            <a:endParaRPr lang="zh-CN" altLang="en-US" sz="2700" b="1" dirty="0">
              <a:solidFill>
                <a:schemeClr val="tx2"/>
              </a:solidFill>
              <a:latin typeface="+mj-lt"/>
              <a:ea typeface="+mj-ea"/>
              <a:cs typeface="+mj-cs"/>
            </a:endParaRPr>
          </a:p>
        </p:txBody>
      </p:sp>
      <p:sp>
        <p:nvSpPr>
          <p:cNvPr id="18" name="文本框 17"/>
          <p:cNvSpPr txBox="1"/>
          <p:nvPr/>
        </p:nvSpPr>
        <p:spPr>
          <a:xfrm>
            <a:off x="152400" y="1548346"/>
            <a:ext cx="8610600" cy="4421018"/>
          </a:xfrm>
          <a:prstGeom prst="rect">
            <a:avLst/>
          </a:prstGeom>
          <a:noFill/>
          <a:ln w="12700">
            <a:noFill/>
            <a:prstDash val="dash"/>
          </a:ln>
        </p:spPr>
        <p:txBody>
          <a:bodyPr wrap="square" rtlCol="0">
            <a:spAutoFit/>
          </a:bodyPr>
          <a:lstStyle/>
          <a:p>
            <a:pPr marL="542925" lvl="1" indent="-285750" algn="just">
              <a:lnSpc>
                <a:spcPct val="150000"/>
              </a:lnSpc>
              <a:buFont typeface="Wingdings" panose="05000000000000000000" pitchFamily="2" charset="2"/>
              <a:buChar char="q"/>
            </a:pPr>
            <a:r>
              <a:rPr lang="en-GB" altLang="zh-CN" sz="2000" dirty="0">
                <a:cs typeface="Times New Roman" panose="02020603050405020304" pitchFamily="18" charset="0"/>
              </a:rPr>
              <a:t>Operation frequency should be specified and both S1G and 2.4GHz can be supported.</a:t>
            </a:r>
          </a:p>
          <a:p>
            <a:pPr marL="542925" lvl="1" indent="-285750" algn="just">
              <a:lnSpc>
                <a:spcPct val="150000"/>
              </a:lnSpc>
              <a:buFont typeface="Wingdings" panose="05000000000000000000" pitchFamily="2" charset="2"/>
              <a:buChar char="q"/>
            </a:pPr>
            <a:r>
              <a:rPr lang="en-GB" altLang="zh-CN" sz="2000" dirty="0">
                <a:cs typeface="Times New Roman" panose="02020603050405020304" pitchFamily="18" charset="0"/>
              </a:rPr>
              <a:t>Other detailed requirements, e.g., data rate, channel bandwidth, can be left for TG</a:t>
            </a:r>
            <a:endParaRPr lang="en-GB" altLang="zh-CN" sz="2000" u="sng" dirty="0">
              <a:cs typeface="Times New Roman" panose="02020603050405020304" pitchFamily="18" charset="0"/>
            </a:endParaRPr>
          </a:p>
          <a:p>
            <a:pPr marL="542925" lvl="1" indent="-285750" algn="just">
              <a:lnSpc>
                <a:spcPct val="150000"/>
              </a:lnSpc>
              <a:buFont typeface="Wingdings" panose="05000000000000000000" pitchFamily="2" charset="2"/>
              <a:buChar char="q"/>
            </a:pPr>
            <a:r>
              <a:rPr lang="en-GB" altLang="zh-CN" sz="2000" dirty="0">
                <a:cs typeface="Times New Roman" panose="02020603050405020304" pitchFamily="18" charset="0"/>
              </a:rPr>
              <a:t>Both communication and positioning should be supported</a:t>
            </a:r>
          </a:p>
          <a:p>
            <a:pPr marL="542925" lvl="1" indent="-285750" algn="just">
              <a:lnSpc>
                <a:spcPct val="150000"/>
              </a:lnSpc>
              <a:buFont typeface="Wingdings" panose="05000000000000000000" pitchFamily="2" charset="2"/>
              <a:buChar char="q"/>
            </a:pPr>
            <a:r>
              <a:rPr lang="en-GB" altLang="zh-CN" sz="2000" dirty="0">
                <a:cs typeface="Times New Roman" panose="02020603050405020304" pitchFamily="18" charset="0"/>
              </a:rPr>
              <a:t>Co-existence should be considered and backward compatibility can be considered in some special cases, e.g., UL design in deployment option 2. </a:t>
            </a:r>
            <a:endParaRPr lang="zh-CN" altLang="zh-CN" sz="1800" i="1" dirty="0">
              <a:cs typeface="Times New Roman" panose="02020603050405020304" pitchFamily="18" charset="0"/>
            </a:endParaRPr>
          </a:p>
          <a:p>
            <a:pPr marL="257175" lvl="1" algn="just">
              <a:lnSpc>
                <a:spcPct val="150000"/>
              </a:lnSpc>
            </a:pPr>
            <a:endParaRPr lang="zh-CN" altLang="zh-CN" sz="2400" dirty="0">
              <a:latin typeface="Times New Roman" panose="02020603050405020304" pitchFamily="18" charset="0"/>
              <a:cs typeface="Times New Roman" panose="02020603050405020304" pitchFamily="18" charset="0"/>
            </a:endParaRPr>
          </a:p>
          <a:p>
            <a:pPr marL="514350" lvl="2" algn="just">
              <a:lnSpc>
                <a:spcPct val="170000"/>
              </a:lnSpc>
            </a:pPr>
            <a:endParaRPr lang="en-US" altLang="zh-CN" sz="2400" kern="100" dirty="0">
              <a:ea typeface="宋体"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1190r4</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July 2023</a:t>
            </a:r>
            <a:endParaRPr lang="en-GB" sz="1800" b="1" dirty="0"/>
          </a:p>
        </p:txBody>
      </p:sp>
    </p:spTree>
    <p:extLst>
      <p:ext uri="{BB962C8B-B14F-4D97-AF65-F5344CB8AC3E}">
        <p14:creationId xmlns:p14="http://schemas.microsoft.com/office/powerpoint/2010/main" val="469235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Suggested </a:t>
            </a:r>
            <a:r>
              <a:rPr lang="en-US" altLang="zh-CN" sz="2700" b="1" dirty="0">
                <a:solidFill>
                  <a:schemeClr val="tx2"/>
                </a:solidFill>
                <a:latin typeface="+mj-lt"/>
                <a:ea typeface="+mj-ea"/>
                <a:cs typeface="+mj-cs"/>
              </a:rPr>
              <a:t>Consolidated </a:t>
            </a:r>
            <a:r>
              <a:rPr lang="en-GB" altLang="zh-CN" sz="2700" b="1" dirty="0">
                <a:solidFill>
                  <a:schemeClr val="tx2"/>
                </a:solidFill>
                <a:latin typeface="+mj-lt"/>
                <a:ea typeface="+mj-ea"/>
                <a:cs typeface="+mj-cs"/>
              </a:rPr>
              <a:t>PAR</a:t>
            </a:r>
            <a:endParaRPr lang="zh-CN" altLang="en-US" sz="2700" b="1" dirty="0">
              <a:solidFill>
                <a:schemeClr val="tx2"/>
              </a:solidFill>
              <a:latin typeface="+mj-lt"/>
              <a:ea typeface="+mj-ea"/>
              <a:cs typeface="+mj-cs"/>
            </a:endParaRPr>
          </a:p>
        </p:txBody>
      </p:sp>
      <p:sp>
        <p:nvSpPr>
          <p:cNvPr id="18" name="文本框 17"/>
          <p:cNvSpPr txBox="1"/>
          <p:nvPr/>
        </p:nvSpPr>
        <p:spPr>
          <a:xfrm>
            <a:off x="266700" y="1254339"/>
            <a:ext cx="8610600" cy="4853701"/>
          </a:xfrm>
          <a:prstGeom prst="rect">
            <a:avLst/>
          </a:prstGeom>
          <a:noFill/>
          <a:ln w="12700">
            <a:noFill/>
            <a:prstDash val="dash"/>
          </a:ln>
        </p:spPr>
        <p:txBody>
          <a:bodyPr wrap="square" rtlCol="0">
            <a:spAutoFit/>
          </a:bodyPr>
          <a:lstStyle/>
          <a:p>
            <a:pPr marL="0" marR="0" indent="0">
              <a:spcBef>
                <a:spcPts val="0"/>
              </a:spcBef>
              <a:spcAft>
                <a:spcPts val="0"/>
              </a:spcAft>
              <a:buNone/>
            </a:pPr>
            <a:r>
              <a:rPr lang="en-GB" sz="2000" dirty="0">
                <a:effectLst/>
                <a:latin typeface="Times New Roman" panose="02020603050405020304" pitchFamily="18" charset="0"/>
                <a:ea typeface="SimSun" panose="02010600030101010101" pitchFamily="2" charset="-122"/>
              </a:rPr>
              <a:t>This amendment defines modifications to both the IEEE 802.11 Medium Access Control layer (MAC) and Physical Layers (PHY) to enable operation of ambient powered (AMP) devices by energy harvesting. This amendment defines:</a:t>
            </a:r>
          </a:p>
          <a:p>
            <a:pPr marL="0" marR="0" indent="0">
              <a:spcBef>
                <a:spcPts val="0"/>
              </a:spcBef>
              <a:spcAft>
                <a:spcPts val="0"/>
              </a:spcAft>
              <a:buNone/>
            </a:pPr>
            <a:endParaRPr lang="en-GB" sz="2000" dirty="0">
              <a:effectLst/>
              <a:latin typeface="Times New Roman" panose="02020603050405020304" pitchFamily="18" charset="0"/>
              <a:ea typeface="SimSun" panose="02010600030101010101" pitchFamily="2" charset="-122"/>
            </a:endParaRPr>
          </a:p>
          <a:p>
            <a:pPr marR="0">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a:t>
            </a:r>
            <a:r>
              <a:rPr lang="en-GB" sz="2000" dirty="0">
                <a:latin typeface="Times New Roman" panose="02020603050405020304" pitchFamily="18" charset="0"/>
                <a:ea typeface="SimSun" panose="02010600030101010101" pitchFamily="2" charset="-122"/>
              </a:rPr>
              <a:t>mode </a:t>
            </a:r>
            <a:r>
              <a:rPr lang="en-GB" sz="2000" dirty="0">
                <a:ea typeface="SimSun" panose="02010600030101010101" pitchFamily="2" charset="-122"/>
              </a:rPr>
              <a:t>of </a:t>
            </a:r>
            <a:r>
              <a:rPr lang="en-GB" sz="2000" dirty="0">
                <a:latin typeface="Times New Roman" panose="02020603050405020304" pitchFamily="18" charset="0"/>
                <a:ea typeface="SimSun" panose="02010600030101010101" pitchFamily="2" charset="-122"/>
              </a:rPr>
              <a:t>data communication in sub-1GHz or 2.4 GHz band</a:t>
            </a:r>
          </a:p>
          <a:p>
            <a:pPr marR="0">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mode of data communication with legacy WLAN networks in 2.4GHz band</a:t>
            </a:r>
          </a:p>
          <a:p>
            <a:pPr>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mode to support </a:t>
            </a:r>
            <a:r>
              <a:rPr lang="en-GB" sz="2000" dirty="0">
                <a:latin typeface="Times New Roman" panose="02020603050405020304" pitchFamily="18" charset="0"/>
                <a:ea typeface="SimSun" panose="02010600030101010101" pitchFamily="2" charset="-122"/>
              </a:rPr>
              <a:t>RF energy harvesting </a:t>
            </a:r>
            <a:r>
              <a:rPr lang="en-GB" sz="2000" dirty="0">
                <a:effectLst/>
                <a:latin typeface="Times New Roman" panose="02020603050405020304" pitchFamily="18" charset="0"/>
                <a:ea typeface="SimSun" panose="02010600030101010101" pitchFamily="2" charset="-122"/>
              </a:rPr>
              <a:t>in sub-1GHz or 2.4GHz </a:t>
            </a:r>
          </a:p>
          <a:p>
            <a:pPr marR="0">
              <a:spcBef>
                <a:spcPts val="0"/>
              </a:spcBef>
              <a:spcAft>
                <a:spcPts val="0"/>
              </a:spcAft>
              <a:buFontTx/>
              <a:buChar char="-"/>
            </a:pPr>
            <a:r>
              <a:rPr lang="en-GB" sz="2000" dirty="0">
                <a:latin typeface="Times New Roman" panose="02020603050405020304" pitchFamily="18" charset="0"/>
                <a:ea typeface="SimSun" panose="02010600030101010101" pitchFamily="2" charset="-122"/>
              </a:rPr>
              <a:t>at least one mode to support </a:t>
            </a:r>
            <a:r>
              <a:rPr lang="en-GB" sz="2000" dirty="0">
                <a:effectLst/>
                <a:latin typeface="Times New Roman" panose="02020603050405020304" pitchFamily="18" charset="0"/>
                <a:ea typeface="SimSun" panose="02010600030101010101" pitchFamily="2" charset="-122"/>
              </a:rPr>
              <a:t>positioning function</a:t>
            </a:r>
          </a:p>
          <a:p>
            <a:pPr marL="0" marR="0" indent="0">
              <a:spcBef>
                <a:spcPts val="0"/>
              </a:spcBef>
              <a:spcAft>
                <a:spcPts val="0"/>
              </a:spcAft>
              <a:buNone/>
            </a:pPr>
            <a:r>
              <a:rPr lang="en-GB" sz="2000" dirty="0">
                <a:effectLst/>
                <a:latin typeface="Times New Roman" panose="02020603050405020304" pitchFamily="18" charset="0"/>
                <a:ea typeface="SimSun" panose="02010600030101010101" pitchFamily="2" charset="-122"/>
              </a:rPr>
              <a:t> </a:t>
            </a:r>
            <a:endParaRPr lang="en-GB" sz="2000" dirty="0">
              <a:ea typeface="SimSun" panose="02010600030101010101" pitchFamily="2" charset="-122"/>
            </a:endParaRPr>
          </a:p>
          <a:p>
            <a:pPr marL="0" marR="0" indent="0" algn="just">
              <a:spcBef>
                <a:spcPts val="0"/>
              </a:spcBef>
              <a:spcAft>
                <a:spcPts val="0"/>
              </a:spcAft>
              <a:buNone/>
            </a:pPr>
            <a:r>
              <a:rPr lang="en-GB" sz="2000" dirty="0">
                <a:effectLst/>
                <a:latin typeface="Times New Roman" panose="02020603050405020304" pitchFamily="18" charset="0"/>
                <a:ea typeface="SimSun" panose="02010600030101010101" pitchFamily="2" charset="-122"/>
              </a:rPr>
              <a:t>This amendment shall provide coexistence with deployed devices compliant with IEEE Std 802.11™-2020 and operating in the same band.</a:t>
            </a:r>
          </a:p>
          <a:p>
            <a:pPr marL="0" marR="0" indent="0" algn="just">
              <a:spcBef>
                <a:spcPts val="0"/>
              </a:spcBef>
              <a:spcAft>
                <a:spcPts val="0"/>
              </a:spcAft>
              <a:buNone/>
            </a:pPr>
            <a:endParaRPr lang="en-GB" sz="2000" dirty="0">
              <a:ea typeface="SimSun" panose="02010600030101010101" pitchFamily="2" charset="-122"/>
            </a:endParaRPr>
          </a:p>
          <a:p>
            <a:pPr marL="0" marR="0" indent="0" algn="just">
              <a:spcBef>
                <a:spcPts val="0"/>
              </a:spcBef>
              <a:spcAft>
                <a:spcPts val="0"/>
              </a:spcAft>
              <a:buNone/>
            </a:pPr>
            <a:r>
              <a:rPr lang="en-GB" sz="2000" b="1" dirty="0">
                <a:effectLst/>
                <a:latin typeface="Times New Roman" panose="02020603050405020304" pitchFamily="18" charset="0"/>
                <a:ea typeface="SimSun" panose="02010600030101010101" pitchFamily="2" charset="-122"/>
              </a:rPr>
              <a:t>Note</a:t>
            </a:r>
            <a:r>
              <a:rPr lang="en-GB" sz="2000" dirty="0">
                <a:effectLst/>
                <a:latin typeface="Times New Roman" panose="02020603050405020304" pitchFamily="18" charset="0"/>
                <a:ea typeface="SimSun" panose="02010600030101010101" pitchFamily="2" charset="-122"/>
              </a:rPr>
              <a:t>: this baseline version is subject to further changes depending </a:t>
            </a:r>
            <a:r>
              <a:rPr lang="en-GB" sz="2000" dirty="0">
                <a:ea typeface="SimSun" panose="02010600030101010101" pitchFamily="2" charset="-122"/>
              </a:rPr>
              <a:t>on discussion.</a:t>
            </a:r>
            <a:endParaRPr lang="en-GB" sz="2000" dirty="0">
              <a:effectLst/>
              <a:latin typeface="Times New Roman" panose="02020603050405020304" pitchFamily="18" charset="0"/>
              <a:ea typeface="SimSun" panose="02010600030101010101" pitchFamily="2" charset="-122"/>
            </a:endParaRPr>
          </a:p>
          <a:p>
            <a:pPr marL="514350" lvl="2" algn="just">
              <a:lnSpc>
                <a:spcPct val="170000"/>
              </a:lnSpc>
            </a:pPr>
            <a:endParaRPr lang="en-US" altLang="zh-CN" sz="2000" kern="100" dirty="0">
              <a:ea typeface="宋体"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1190r4</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July 2023</a:t>
            </a:r>
            <a:endParaRPr lang="en-GB" sz="1800" b="1" dirty="0"/>
          </a:p>
        </p:txBody>
      </p:sp>
    </p:spTree>
    <p:extLst>
      <p:ext uri="{BB962C8B-B14F-4D97-AF65-F5344CB8AC3E}">
        <p14:creationId xmlns:p14="http://schemas.microsoft.com/office/powerpoint/2010/main" val="48270754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266700" y="1905000"/>
            <a:ext cx="8610600" cy="2268378"/>
          </a:xfrm>
          <a:prstGeom prst="rect">
            <a:avLst/>
          </a:prstGeom>
          <a:noFill/>
          <a:ln w="12700">
            <a:noFill/>
            <a:prstDash val="dash"/>
          </a:ln>
        </p:spPr>
        <p:txBody>
          <a:bodyPr wrap="square" rtlCol="0">
            <a:spAutoFit/>
          </a:bodyPr>
          <a:lstStyle/>
          <a:p>
            <a:pPr marL="342900" marR="0" indent="-342900">
              <a:spcBef>
                <a:spcPts val="0"/>
              </a:spcBef>
              <a:spcAft>
                <a:spcPts val="0"/>
              </a:spcAft>
              <a:buFont typeface="Arial" panose="020B0604020202020204" pitchFamily="34" charset="0"/>
              <a:buChar char="•"/>
            </a:pPr>
            <a:r>
              <a:rPr lang="en-GB" sz="2800" b="1" dirty="0">
                <a:effectLst/>
                <a:latin typeface="Times New Roman" panose="02020603050405020304" pitchFamily="18" charset="0"/>
                <a:ea typeface="SimSun" panose="02010600030101010101" pitchFamily="2" charset="-122"/>
              </a:rPr>
              <a:t>Issues including deployment options, issues to be standardized are presented.</a:t>
            </a:r>
          </a:p>
          <a:p>
            <a:pPr marL="342900" marR="0" indent="-342900">
              <a:spcBef>
                <a:spcPts val="0"/>
              </a:spcBef>
              <a:spcAft>
                <a:spcPts val="0"/>
              </a:spcAft>
              <a:buFont typeface="Arial" panose="020B0604020202020204" pitchFamily="34" charset="0"/>
              <a:buChar char="•"/>
            </a:pPr>
            <a:endParaRPr lang="en-GB" sz="2800" b="1" dirty="0">
              <a:effectLst/>
              <a:latin typeface="Times New Roman" panose="02020603050405020304" pitchFamily="18" charset="0"/>
              <a:ea typeface="SimSun" panose="02010600030101010101" pitchFamily="2" charset="-122"/>
            </a:endParaRPr>
          </a:p>
          <a:p>
            <a:pPr marL="342900" marR="0" indent="-342900">
              <a:spcBef>
                <a:spcPts val="0"/>
              </a:spcBef>
              <a:spcAft>
                <a:spcPts val="0"/>
              </a:spcAft>
              <a:buFont typeface="Arial" panose="020B0604020202020204" pitchFamily="34" charset="0"/>
              <a:buChar char="•"/>
            </a:pPr>
            <a:r>
              <a:rPr lang="en-GB" sz="2800" b="1" dirty="0">
                <a:ea typeface="SimSun" panose="02010600030101010101" pitchFamily="2" charset="-122"/>
              </a:rPr>
              <a:t>Consolidated PAR is proposed.</a:t>
            </a:r>
            <a:endParaRPr lang="en-GB" sz="2800" b="1" dirty="0">
              <a:effectLst/>
              <a:latin typeface="Times New Roman" panose="02020603050405020304" pitchFamily="18" charset="0"/>
              <a:ea typeface="SimSun" panose="02010600030101010101" pitchFamily="2" charset="-122"/>
            </a:endParaRPr>
          </a:p>
          <a:p>
            <a:pPr marL="514350" lvl="2" algn="just">
              <a:lnSpc>
                <a:spcPct val="170000"/>
              </a:lnSpc>
            </a:pPr>
            <a:endParaRPr lang="en-US" altLang="zh-CN" sz="2000" kern="100" dirty="0">
              <a:ea typeface="宋体"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1190r4</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July 2023</a:t>
            </a:r>
            <a:endParaRPr lang="en-GB" sz="1800" b="1" dirty="0"/>
          </a:p>
        </p:txBody>
      </p:sp>
    </p:spTree>
    <p:extLst>
      <p:ext uri="{BB962C8B-B14F-4D97-AF65-F5344CB8AC3E}">
        <p14:creationId xmlns:p14="http://schemas.microsoft.com/office/powerpoint/2010/main" val="166092864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6040</TotalTime>
  <Words>761</Words>
  <Application>Microsoft Office PowerPoint</Application>
  <PresentationFormat>全屏显示(4:3)</PresentationFormat>
  <Paragraphs>128</Paragraphs>
  <Slides>8</Slides>
  <Notes>8</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8</vt:i4>
      </vt:variant>
    </vt:vector>
  </HeadingPairs>
  <TitlesOfParts>
    <vt:vector size="12" baseType="lpstr">
      <vt:lpstr>Arial</vt:lpstr>
      <vt:lpstr>Times New Roman</vt:lpstr>
      <vt:lpstr>Wingdings</vt:lpstr>
      <vt:lpstr>ACcord Submission Template</vt:lpstr>
      <vt:lpstr>Further Discussion on AMP PAR</vt:lpstr>
      <vt:lpstr>Abstract</vt:lpstr>
      <vt:lpstr>PowerPoint 演示文稿</vt:lpstr>
      <vt:lpstr>PowerPoint 演示文稿</vt:lpstr>
      <vt:lpstr>PowerPoint 演示文稿</vt:lpstr>
      <vt:lpstr>PowerPoint 演示文稿</vt:lpstr>
      <vt:lpstr>PowerPoint 演示文稿</vt:lpstr>
      <vt:lpstr>PowerPoint 演示文稿</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Qi Yinan</cp:lastModifiedBy>
  <cp:revision>1837</cp:revision>
  <cp:lastPrinted>1998-02-10T13:28:00Z</cp:lastPrinted>
  <dcterms:created xsi:type="dcterms:W3CDTF">2009-12-02T19:05:00Z</dcterms:created>
  <dcterms:modified xsi:type="dcterms:W3CDTF">2023-07-13T08:27:55Z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