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56" r:id="rId2"/>
    <p:sldId id="2367" r:id="rId3"/>
    <p:sldId id="2369" r:id="rId4"/>
    <p:sldId id="2370" r:id="rId5"/>
    <p:sldId id="2371" r:id="rId6"/>
    <p:sldId id="2368" r:id="rId7"/>
    <p:sldId id="2372" r:id="rId8"/>
    <p:sldId id="2373" r:id="rId9"/>
    <p:sldId id="2374" r:id="rId10"/>
    <p:sldId id="2375" r:id="rId11"/>
    <p:sldId id="2376" r:id="rId12"/>
    <p:sldId id="2377" r:id="rId13"/>
    <p:sldId id="2379" r:id="rId14"/>
    <p:sldId id="2380" r:id="rId15"/>
    <p:sldId id="2381" r:id="rId16"/>
    <p:sldId id="2382" r:id="rId17"/>
    <p:sldId id="2388" r:id="rId18"/>
    <p:sldId id="2384" r:id="rId19"/>
    <p:sldId id="2385" r:id="rId20"/>
    <p:sldId id="2386" r:id="rId21"/>
    <p:sldId id="2387" r:id="rId22"/>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62" autoAdjust="0"/>
    <p:restoredTop sz="93593" autoAdjust="0"/>
  </p:normalViewPr>
  <p:slideViewPr>
    <p:cSldViewPr>
      <p:cViewPr>
        <p:scale>
          <a:sx n="93" d="100"/>
          <a:sy n="93" d="100"/>
        </p:scale>
        <p:origin x="854" y="-206"/>
      </p:cViewPr>
      <p:guideLst>
        <p:guide orient="horz" pos="2160"/>
        <p:guide pos="2880"/>
      </p:guideLst>
    </p:cSldViewPr>
  </p:slideViewPr>
  <p:outlineViewPr>
    <p:cViewPr varScale="1">
      <p:scale>
        <a:sx n="170" d="200"/>
        <a:sy n="170" d="200"/>
      </p:scale>
      <p:origin x="-780" y="-84"/>
    </p:cViewPr>
  </p:outlineViewPr>
  <p:notesTextViewPr>
    <p:cViewPr>
      <p:scale>
        <a:sx n="3" d="2"/>
        <a:sy n="3" d="2"/>
      </p:scale>
      <p:origin x="0" y="0"/>
    </p:cViewPr>
  </p:notesTextViewPr>
  <p:sorterViewPr>
    <p:cViewPr>
      <p:scale>
        <a:sx n="100" d="100"/>
        <a:sy n="100" d="100"/>
      </p:scale>
      <p:origin x="0" y="-5580"/>
    </p:cViewPr>
  </p:sorterViewPr>
  <p:notesViewPr>
    <p:cSldViewPr>
      <p:cViewPr varScale="1">
        <p:scale>
          <a:sx n="64" d="100"/>
          <a:sy n="64" d="100"/>
        </p:scale>
        <p:origin x="316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iou, Laurent" userId="4453f93f-2ed2-46e8-bb8c-3237fbfdd40b" providerId="ADAL" clId="{8D8DA586-B018-4C25-B8E5-5D6AA8CC72F7}"/>
    <pc:docChg chg="modMainMaster">
      <pc:chgData name="Cariou, Laurent" userId="4453f93f-2ed2-46e8-bb8c-3237fbfdd40b" providerId="ADAL" clId="{8D8DA586-B018-4C25-B8E5-5D6AA8CC72F7}" dt="2023-07-11T19:04:49.826" v="0" actId="20577"/>
      <pc:docMkLst>
        <pc:docMk/>
      </pc:docMkLst>
      <pc:sldMasterChg chg="modSp mod">
        <pc:chgData name="Cariou, Laurent" userId="4453f93f-2ed2-46e8-bb8c-3237fbfdd40b" providerId="ADAL" clId="{8D8DA586-B018-4C25-B8E5-5D6AA8CC72F7}" dt="2023-07-11T19:04:49.826" v="0" actId="20577"/>
        <pc:sldMasterMkLst>
          <pc:docMk/>
          <pc:sldMasterMk cId="0" sldId="2147483648"/>
        </pc:sldMasterMkLst>
        <pc:spChg chg="mod">
          <ac:chgData name="Cariou, Laurent" userId="4453f93f-2ed2-46e8-bb8c-3237fbfdd40b" providerId="ADAL" clId="{8D8DA586-B018-4C25-B8E5-5D6AA8CC72F7}" dt="2023-07-11T19:04:49.826" v="0" actId="20577"/>
          <ac:spMkLst>
            <pc:docMk/>
            <pc:sldMasterMk cId="0" sldId="214748364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7/11/2023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a:t>Enhanced performance</a:t>
            </a:r>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2750427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July 2023</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a:t>
            </a:r>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July 2023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July 2023</a:t>
            </a:r>
            <a:endParaRPr lang="en-GB" dirty="0"/>
          </a:p>
        </p:txBody>
      </p:sp>
      <p:sp>
        <p:nvSpPr>
          <p:cNvPr id="5" name="Footer Placeholder 4"/>
          <p:cNvSpPr>
            <a:spLocks noGrp="1"/>
          </p:cNvSpPr>
          <p:nvPr>
            <p:ph type="ftr" idx="11"/>
          </p:nvPr>
        </p:nvSpPr>
        <p:spPr/>
        <p:txBody>
          <a:bodyPr/>
          <a:lstStyle>
            <a:lvl1pPr>
              <a:defRPr/>
            </a:lvl1pPr>
          </a:lstStyle>
          <a:p>
            <a:r>
              <a:rPr lang="en-GB" dirty="0"/>
              <a:t>Laurent Cariou,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July 2023</a:t>
            </a:r>
            <a:endParaRPr lang="en-GB" dirty="0"/>
          </a:p>
        </p:txBody>
      </p:sp>
      <p:sp>
        <p:nvSpPr>
          <p:cNvPr id="6" name="Footer Placeholder 5"/>
          <p:cNvSpPr>
            <a:spLocks noGrp="1"/>
          </p:cNvSpPr>
          <p:nvPr>
            <p:ph type="ftr" idx="11"/>
          </p:nvPr>
        </p:nvSpPr>
        <p:spPr/>
        <p:txBody>
          <a:bodyPr/>
          <a:lstStyle>
            <a:lvl1pPr>
              <a:defRPr/>
            </a:lvl1pPr>
          </a:lstStyle>
          <a:p>
            <a:r>
              <a:rPr lang="en-GB" dirty="0"/>
              <a:t>Laurent Cariou,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July 2023</a:t>
            </a:r>
            <a:endParaRPr lang="en-GB" dirty="0"/>
          </a:p>
        </p:txBody>
      </p:sp>
      <p:sp>
        <p:nvSpPr>
          <p:cNvPr id="4" name="Footer Placeholder 3"/>
          <p:cNvSpPr>
            <a:spLocks noGrp="1"/>
          </p:cNvSpPr>
          <p:nvPr>
            <p:ph type="ftr" idx="11"/>
          </p:nvPr>
        </p:nvSpPr>
        <p:spPr/>
        <p:txBody>
          <a:bodyPr/>
          <a:lstStyle>
            <a:lvl1pPr>
              <a:defRPr/>
            </a:lvl1pPr>
          </a:lstStyle>
          <a:p>
            <a:r>
              <a:rPr lang="en-GB" dirty="0"/>
              <a:t>Laurent Cariou,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July 2023</a:t>
            </a:r>
            <a:endParaRPr lang="en-GB" dirty="0"/>
          </a:p>
        </p:txBody>
      </p:sp>
      <p:sp>
        <p:nvSpPr>
          <p:cNvPr id="3" name="Footer Placeholder 2"/>
          <p:cNvSpPr>
            <a:spLocks noGrp="1"/>
          </p:cNvSpPr>
          <p:nvPr>
            <p:ph type="ftr" idx="11"/>
          </p:nvPr>
        </p:nvSpPr>
        <p:spPr/>
        <p:txBody>
          <a:bodyPr/>
          <a:lstStyle>
            <a:lvl1pPr>
              <a:defRPr/>
            </a:lvl1pPr>
          </a:lstStyle>
          <a:p>
            <a:r>
              <a:rPr lang="en-GB" dirty="0"/>
              <a:t>Laurent Cariou,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February 2023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Laurent Cariou, Intel</a:t>
            </a:r>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802.11-23/1166r3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dirty="0"/>
              <a:t>July 2023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a:t>Laurent Cariou, Intel</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UHR PAR and CSD comments</a:t>
            </a:r>
            <a:endParaRPr lang="en-GB" dirty="0"/>
          </a:p>
        </p:txBody>
      </p:sp>
      <p:sp>
        <p:nvSpPr>
          <p:cNvPr id="3074" name="Rectangle 2"/>
          <p:cNvSpPr>
            <a:spLocks noGrp="1" noChangeArrowheads="1"/>
          </p:cNvSpPr>
          <p:nvPr>
            <p:ph type="body" idx="1"/>
          </p:nvPr>
        </p:nvSpPr>
        <p:spPr>
          <a:xfrm>
            <a:off x="685800" y="17526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2023-07-06</a:t>
            </a:r>
          </a:p>
        </p:txBody>
      </p:sp>
      <p:graphicFrame>
        <p:nvGraphicFramePr>
          <p:cNvPr id="3075" name="Object 3"/>
          <p:cNvGraphicFramePr>
            <a:graphicFrameLocks noChangeAspect="1"/>
          </p:cNvGraphicFramePr>
          <p:nvPr>
            <p:extLst>
              <p:ext uri="{D42A27DB-BD31-4B8C-83A1-F6EECF244321}">
                <p14:modId xmlns:p14="http://schemas.microsoft.com/office/powerpoint/2010/main" val="3697720959"/>
              </p:ext>
            </p:extLst>
          </p:nvPr>
        </p:nvGraphicFramePr>
        <p:xfrm>
          <a:off x="461963" y="2971800"/>
          <a:ext cx="8540750" cy="2503488"/>
        </p:xfrm>
        <a:graphic>
          <a:graphicData uri="http://schemas.openxmlformats.org/presentationml/2006/ole">
            <mc:AlternateContent xmlns:mc="http://schemas.openxmlformats.org/markup-compatibility/2006">
              <mc:Choice xmlns:v="urn:schemas-microsoft-com:vml" Requires="v">
                <p:oleObj name="Document" r:id="rId3" imgW="8563312" imgH="2518960" progId="Word.Document.8">
                  <p:embed/>
                </p:oleObj>
              </mc:Choice>
              <mc:Fallback>
                <p:oleObj name="Document" r:id="rId3" imgW="8563312" imgH="2518960" progId="Word.Document.8">
                  <p:embed/>
                  <p:pic>
                    <p:nvPicPr>
                      <p:cNvPr id="3075" name="Object 3"/>
                      <p:cNvPicPr>
                        <a:picLocks noChangeAspect="1" noChangeArrowheads="1"/>
                      </p:cNvPicPr>
                      <p:nvPr/>
                    </p:nvPicPr>
                    <p:blipFill>
                      <a:blip r:embed="rId4"/>
                      <a:srcRect/>
                      <a:stretch>
                        <a:fillRect/>
                      </a:stretch>
                    </p:blipFill>
                    <p:spPr bwMode="auto">
                      <a:xfrm>
                        <a:off x="461963" y="2971800"/>
                        <a:ext cx="8540750" cy="2503488"/>
                      </a:xfrm>
                      <a:prstGeom prst="rect">
                        <a:avLst/>
                      </a:prstGeom>
                      <a:noFill/>
                    </p:spPr>
                  </p:pic>
                </p:oleObj>
              </mc:Fallback>
            </mc:AlternateContent>
          </a:graphicData>
        </a:graphic>
      </p:graphicFrame>
      <p:sp>
        <p:nvSpPr>
          <p:cNvPr id="3076" name="Rectangle 4"/>
          <p:cNvSpPr>
            <a:spLocks noChangeArrowheads="1"/>
          </p:cNvSpPr>
          <p:nvPr/>
        </p:nvSpPr>
        <p:spPr bwMode="auto">
          <a:xfrm>
            <a:off x="533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5.2b -</a:t>
            </a:r>
            <a:r>
              <a:rPr lang="en-US" sz="1600" b="0" dirty="0">
                <a:effectLst/>
                <a:latin typeface="+mj-lt"/>
                <a:ea typeface="Calibri" panose="020F0502020204030204" pitchFamily="34" charset="0"/>
                <a:cs typeface="Times New Roman" panose="02020603050405020304" pitchFamily="18" charset="0"/>
              </a:rPr>
              <a:t> If you are going to compare to EHT MAC/PHY, there needs to be a documented measurement for the baseline, or at least some sort of agreed upon method.  This method needs to be referenced.</a:t>
            </a:r>
          </a:p>
          <a:p>
            <a:r>
              <a:rPr lang="en-US" sz="1600" dirty="0">
                <a:effectLst/>
                <a:latin typeface="+mj-lt"/>
                <a:ea typeface="Calibri" panose="020F0502020204030204" pitchFamily="34" charset="0"/>
                <a:cs typeface="Times New Roman" panose="02020603050405020304" pitchFamily="18" charset="0"/>
              </a:rPr>
              <a:t>Response: </a:t>
            </a:r>
          </a:p>
          <a:p>
            <a:r>
              <a:rPr lang="en-US" sz="1600" b="0" dirty="0">
                <a:effectLst/>
                <a:latin typeface="+mj-lt"/>
                <a:ea typeface="Calibri" panose="020F0502020204030204" pitchFamily="34" charset="0"/>
                <a:cs typeface="Times New Roman" panose="02020603050405020304" pitchFamily="18" charset="0"/>
              </a:rPr>
              <a:t>Made the change in section 8.1 to clarify that evaluation will likely be perform</a:t>
            </a:r>
            <a:r>
              <a:rPr lang="en-US" sz="1600" b="0" dirty="0">
                <a:latin typeface="+mj-lt"/>
                <a:ea typeface="Calibri" panose="020F0502020204030204" pitchFamily="34" charset="0"/>
                <a:cs typeface="Times New Roman" panose="02020603050405020304" pitchFamily="18" charset="0"/>
              </a:rPr>
              <a:t>ed similarly to previous amendments.</a:t>
            </a:r>
            <a:endParaRPr lang="en-US" sz="1600" b="0" dirty="0">
              <a:effectLst/>
              <a:latin typeface="+mj-lt"/>
              <a:ea typeface="Calibri" panose="020F0502020204030204" pitchFamily="34" charset="0"/>
              <a:cs typeface="Times New Roman" panose="02020603050405020304" pitchFamily="18" charset="0"/>
            </a:endParaRPr>
          </a:p>
          <a:p>
            <a:endParaRPr lang="en-US" sz="1600" b="0" dirty="0">
              <a:effectLst/>
              <a:latin typeface="+mj-lt"/>
              <a:ea typeface="Calibri" panose="020F0502020204030204" pitchFamily="34" charset="0"/>
              <a:cs typeface="Times New Roman" panose="02020603050405020304" pitchFamily="18" charset="0"/>
            </a:endParaRPr>
          </a:p>
          <a:p>
            <a:endParaRPr lang="en-US" sz="160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4275077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5.2b -</a:t>
            </a:r>
            <a:r>
              <a:rPr lang="en-US" sz="1600" b="0" dirty="0">
                <a:effectLst/>
                <a:latin typeface="+mj-lt"/>
                <a:ea typeface="Calibri" panose="020F0502020204030204" pitchFamily="34" charset="0"/>
                <a:cs typeface="Times New Roman" panose="02020603050405020304" pitchFamily="18" charset="0"/>
              </a:rPr>
              <a:t> How is "tail of the latency distribution and jitter" "improved"? What is the definition of "tail".  At what value has the distribution fallen off enough for it to be the "tail"?  Are you decreasing the integral of the tail?</a:t>
            </a:r>
          </a:p>
          <a:p>
            <a:r>
              <a:rPr lang="en-US" sz="1600" dirty="0">
                <a:latin typeface="+mj-lt"/>
                <a:ea typeface="Calibri" panose="020F0502020204030204" pitchFamily="34" charset="0"/>
                <a:cs typeface="Times New Roman" panose="02020603050405020304" pitchFamily="18" charset="0"/>
              </a:rPr>
              <a:t>Response:</a:t>
            </a:r>
            <a:endParaRPr lang="en-US" sz="1600" dirty="0">
              <a:effectLst/>
              <a:latin typeface="+mj-lt"/>
              <a:ea typeface="Calibri" panose="020F0502020204030204" pitchFamily="34" charset="0"/>
              <a:cs typeface="Times New Roman" panose="02020603050405020304" pitchFamily="18" charset="0"/>
            </a:endParaRPr>
          </a:p>
          <a:p>
            <a:r>
              <a:rPr lang="en-US" sz="1600" b="0" dirty="0">
                <a:latin typeface="+mj-lt"/>
                <a:ea typeface="Calibri" panose="020F0502020204030204" pitchFamily="34" charset="0"/>
                <a:cs typeface="Times New Roman" panose="02020603050405020304" pitchFamily="18" charset="0"/>
              </a:rPr>
              <a:t>Changes are made to clarify that what is improved is the latency, and the mention to “tail” is replaced by percentile of the latency distribution.</a:t>
            </a:r>
          </a:p>
          <a:p>
            <a:r>
              <a:rPr lang="en-US" sz="1600" b="0" dirty="0">
                <a:latin typeface="+mj-lt"/>
                <a:ea typeface="Calibri" panose="020F0502020204030204" pitchFamily="34" charset="0"/>
                <a:cs typeface="Times New Roman" panose="02020603050405020304" pitchFamily="18" charset="0"/>
              </a:rPr>
              <a:t>Target values are also added. </a:t>
            </a:r>
          </a:p>
          <a:p>
            <a:endParaRPr lang="en-US" sz="1600" b="0" dirty="0">
              <a:latin typeface="+mj-lt"/>
              <a:ea typeface="Calibri" panose="020F0502020204030204" pitchFamily="34" charset="0"/>
              <a:cs typeface="Times New Roman" panose="02020603050405020304" pitchFamily="18" charset="0"/>
            </a:endParaRPr>
          </a:p>
          <a:p>
            <a:r>
              <a:rPr lang="en-GB" sz="1600" dirty="0">
                <a:effectLst/>
                <a:latin typeface="+mj-lt"/>
                <a:ea typeface="Calibri" panose="020F0502020204030204" pitchFamily="34" charset="0"/>
                <a:cs typeface="Times New Roman" panose="02020603050405020304" pitchFamily="18" charset="0"/>
              </a:rPr>
              <a:t>5.2b </a:t>
            </a:r>
            <a:r>
              <a:rPr lang="en-US" sz="1600" b="0" dirty="0">
                <a:effectLst/>
                <a:latin typeface="+mj-lt"/>
                <a:ea typeface="Calibri" panose="020F0502020204030204" pitchFamily="34" charset="0"/>
                <a:cs typeface="Times New Roman" panose="02020603050405020304" pitchFamily="18" charset="0"/>
              </a:rPr>
              <a:t>- Efficient use of the medium does not uniquely define what is being sought.  Is it bits/Hz?  idle time?  Specify the type of efficiency that is being improved and the numerical target.</a:t>
            </a:r>
          </a:p>
          <a:p>
            <a:r>
              <a:rPr lang="en-US" sz="1600" dirty="0">
                <a:latin typeface="+mj-lt"/>
                <a:ea typeface="Calibri" panose="020F0502020204030204" pitchFamily="34" charset="0"/>
                <a:cs typeface="Times New Roman" panose="02020603050405020304" pitchFamily="18" charset="0"/>
              </a:rPr>
              <a:t>Response:</a:t>
            </a:r>
            <a:endParaRPr lang="en-US" sz="1600" dirty="0">
              <a:effectLst/>
              <a:latin typeface="+mj-lt"/>
              <a:ea typeface="Calibri" panose="020F0502020204030204" pitchFamily="34" charset="0"/>
              <a:cs typeface="Times New Roman" panose="02020603050405020304" pitchFamily="18" charset="0"/>
            </a:endParaRPr>
          </a:p>
          <a:p>
            <a:r>
              <a:rPr lang="en-US" sz="1600" b="0" dirty="0">
                <a:latin typeface="+mj-lt"/>
              </a:rPr>
              <a:t>This sentence is removed.</a:t>
            </a: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678829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5.2b </a:t>
            </a:r>
            <a:r>
              <a:rPr lang="en-US" sz="1600" b="0" dirty="0">
                <a:effectLst/>
                <a:latin typeface="+mj-lt"/>
                <a:ea typeface="Calibri" panose="020F0502020204030204" pitchFamily="34" charset="0"/>
                <a:cs typeface="Times New Roman" panose="02020603050405020304" pitchFamily="18" charset="0"/>
              </a:rPr>
              <a:t>- How is the power save "enhanced"?  What is the characteristic that is being measured with respect to power save?  In the need, battery life and lower energy bills are referenced, but the scope doesn't address either.</a:t>
            </a:r>
            <a:endParaRPr lang="en-US" sz="1600" b="0" dirty="0">
              <a:latin typeface="+mj-lt"/>
              <a:ea typeface="Calibri" panose="020F0502020204030204" pitchFamily="34" charset="0"/>
              <a:cs typeface="Times New Roman" panose="02020603050405020304" pitchFamily="18" charset="0"/>
            </a:endParaRP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Change is made to focus the requirement on AP power save functionality which is a new functionality and no mention of “enhanced” is needed any more.</a:t>
            </a:r>
          </a:p>
          <a:p>
            <a:endParaRPr lang="en-US" sz="160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089686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5.5 </a:t>
            </a:r>
            <a:r>
              <a:rPr lang="en-US" sz="1600" b="0" dirty="0">
                <a:effectLst/>
                <a:latin typeface="+mj-lt"/>
                <a:ea typeface="Calibri" panose="020F0502020204030204" pitchFamily="34" charset="0"/>
                <a:cs typeface="Times New Roman" panose="02020603050405020304" pitchFamily="18" charset="0"/>
              </a:rPr>
              <a:t>- </a:t>
            </a:r>
            <a:r>
              <a:rPr lang="en-GB" sz="1600" b="0" dirty="0">
                <a:effectLst/>
                <a:latin typeface="+mj-lt"/>
                <a:ea typeface="Calibri" panose="020F0502020204030204" pitchFamily="34" charset="0"/>
                <a:cs typeface="Times New Roman" panose="02020603050405020304" pitchFamily="18" charset="0"/>
              </a:rPr>
              <a:t>The need for the project states "align with a symmetrical broadband speed of 10 Gb/s", but nothing in the scope says that this performance target will be met.  Is this a requirement for the amendment?  If so, add it to the scope.  If not, remove from Need.</a:t>
            </a:r>
            <a:br>
              <a:rPr lang="en-GB" sz="1600" b="0" dirty="0">
                <a:effectLst/>
                <a:latin typeface="+mj-lt"/>
                <a:ea typeface="Calibri" panose="020F0502020204030204" pitchFamily="34" charset="0"/>
                <a:cs typeface="Times New Roman" panose="02020603050405020304" pitchFamily="18" charset="0"/>
              </a:rPr>
            </a:br>
            <a:endParaRPr lang="en-GB" sz="1600" b="0" dirty="0">
              <a:effectLst/>
              <a:latin typeface="+mj-lt"/>
              <a:ea typeface="Calibri" panose="020F0502020204030204" pitchFamily="34" charset="0"/>
              <a:cs typeface="Times New Roman" panose="02020603050405020304" pitchFamily="18" charset="0"/>
            </a:endParaRP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Thanks. Removed from need.</a:t>
            </a:r>
          </a:p>
          <a:p>
            <a:endParaRPr lang="en-GB" sz="1600" b="0" dirty="0">
              <a:effectLst/>
              <a:latin typeface="+mj-lt"/>
              <a:ea typeface="Calibri" panose="020F0502020204030204" pitchFamily="34" charset="0"/>
              <a:cs typeface="Times New Roman" panose="02020603050405020304" pitchFamily="18" charset="0"/>
            </a:endParaRPr>
          </a:p>
          <a:p>
            <a:br>
              <a:rPr lang="en-GB" sz="1600" b="0" dirty="0">
                <a:effectLst/>
                <a:latin typeface="+mj-lt"/>
                <a:ea typeface="Calibri" panose="020F0502020204030204" pitchFamily="34" charset="0"/>
                <a:cs typeface="Times New Roman" panose="02020603050405020304" pitchFamily="18" charset="0"/>
              </a:rPr>
            </a:br>
            <a:r>
              <a:rPr lang="en-GB" sz="1600" b="0" dirty="0">
                <a:effectLst/>
                <a:latin typeface="+mj-lt"/>
                <a:ea typeface="Calibri" panose="020F0502020204030204" pitchFamily="34" charset="0"/>
                <a:cs typeface="Times New Roman" panose="02020603050405020304" pitchFamily="18" charset="0"/>
              </a:rPr>
              <a:t>  - Expand "P2P" on first use.</a:t>
            </a: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Thanks. First appearance in section 5.2b is expanded.</a:t>
            </a:r>
          </a:p>
          <a:p>
            <a:endParaRPr lang="en-US" sz="1600" b="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644759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8.1 (5.5) </a:t>
            </a:r>
            <a:r>
              <a:rPr lang="en-US" sz="1600" b="0" dirty="0">
                <a:effectLst/>
                <a:latin typeface="+mj-lt"/>
                <a:ea typeface="Calibri" panose="020F0502020204030204" pitchFamily="34" charset="0"/>
                <a:cs typeface="Times New Roman" panose="02020603050405020304" pitchFamily="18" charset="0"/>
              </a:rPr>
              <a:t>- "For example, a user experiencing marginal connectivity at the edge of a network today might experience improved connectivity with the defined enhancements."  Will connectivity actually be improved with the changes?  If so, how is connectivity measured and by what measure will it be improved?</a:t>
            </a:r>
            <a:br>
              <a:rPr lang="en-US" sz="1600" b="0" dirty="0">
                <a:effectLst/>
                <a:latin typeface="+mj-lt"/>
                <a:ea typeface="Calibri" panose="020F0502020204030204" pitchFamily="34" charset="0"/>
                <a:cs typeface="Times New Roman" panose="02020603050405020304" pitchFamily="18" charset="0"/>
              </a:rPr>
            </a:br>
            <a:r>
              <a:rPr lang="en-US" sz="1600" b="0" dirty="0">
                <a:effectLst/>
                <a:latin typeface="+mj-lt"/>
                <a:ea typeface="Calibri" panose="020F0502020204030204" pitchFamily="34" charset="0"/>
                <a:cs typeface="Times New Roman" panose="02020603050405020304" pitchFamily="18" charset="0"/>
              </a:rPr>
              <a:t>- "Conversely, an application (for example AR/VR) where the user experiences feedback lag under the current baseline might see reduced lag with the defined enhancements."  The word "Conversely" doesn't belong here.  Both can be true.  Also, "might see reduced lag" isn't </a:t>
            </a:r>
            <a:r>
              <a:rPr lang="en-US" sz="1600" b="0" dirty="0" err="1">
                <a:effectLst/>
                <a:latin typeface="+mj-lt"/>
                <a:ea typeface="Calibri" panose="020F0502020204030204" pitchFamily="34" charset="0"/>
                <a:cs typeface="Times New Roman" panose="02020603050405020304" pitchFamily="18" charset="0"/>
              </a:rPr>
              <a:t>measureable</a:t>
            </a:r>
            <a:r>
              <a:rPr lang="en-US" sz="1600" b="0" dirty="0">
                <a:effectLst/>
                <a:latin typeface="+mj-lt"/>
                <a:ea typeface="Calibri" panose="020F0502020204030204" pitchFamily="34" charset="0"/>
                <a:cs typeface="Times New Roman" panose="02020603050405020304" pitchFamily="18" charset="0"/>
              </a:rPr>
              <a:t>. At some point the lag isn't noticeable.  Is this a real problem and how will the proposed project address it?</a:t>
            </a:r>
          </a:p>
          <a:p>
            <a:r>
              <a:rPr lang="en-US" sz="1600" dirty="0">
                <a:latin typeface="+mj-lt"/>
                <a:ea typeface="Calibri" panose="020F0502020204030204" pitchFamily="34" charset="0"/>
                <a:cs typeface="Times New Roman" panose="02020603050405020304" pitchFamily="18" charset="0"/>
              </a:rPr>
              <a:t>Response: </a:t>
            </a:r>
            <a:r>
              <a:rPr lang="en-US" sz="1600" b="0" dirty="0">
                <a:latin typeface="+mj-lt"/>
                <a:ea typeface="Calibri" panose="020F0502020204030204" pitchFamily="34" charset="0"/>
                <a:cs typeface="Times New Roman" panose="02020603050405020304" pitchFamily="18" charset="0"/>
              </a:rPr>
              <a:t>Definition of reliability is clarified and the example of improvements are no longer needed.</a:t>
            </a:r>
            <a:br>
              <a:rPr lang="en-US" sz="1600" b="0" dirty="0">
                <a:effectLst/>
                <a:latin typeface="+mj-lt"/>
                <a:ea typeface="Calibri" panose="020F0502020204030204" pitchFamily="34" charset="0"/>
                <a:cs typeface="Times New Roman" panose="02020603050405020304" pitchFamily="18" charset="0"/>
              </a:rPr>
            </a:br>
            <a:endParaRPr lang="en-US" sz="1600" b="0" dirty="0">
              <a:effectLst/>
              <a:latin typeface="+mj-lt"/>
              <a:ea typeface="Calibri" panose="020F0502020204030204" pitchFamily="34" charset="0"/>
              <a:cs typeface="Times New Roman" panose="02020603050405020304" pitchFamily="18" charset="0"/>
            </a:endParaRPr>
          </a:p>
          <a:p>
            <a:r>
              <a:rPr lang="en-US" sz="1600" b="0" dirty="0">
                <a:effectLst/>
                <a:latin typeface="+mj-lt"/>
                <a:ea typeface="Calibri" panose="020F0502020204030204" pitchFamily="34" charset="0"/>
                <a:cs typeface="Times New Roman" panose="02020603050405020304" pitchFamily="18" charset="0"/>
              </a:rPr>
              <a:t>	- "(Basis Service Set)" should just be ", BSS," (it is Basic, not Basis, anyway).</a:t>
            </a:r>
          </a:p>
          <a:p>
            <a:r>
              <a:rPr lang="en-US" sz="1600" dirty="0">
                <a:latin typeface="+mj-lt"/>
                <a:cs typeface="Times New Roman" panose="02020603050405020304" pitchFamily="18" charset="0"/>
              </a:rPr>
              <a:t>Response:</a:t>
            </a:r>
            <a:r>
              <a:rPr lang="en-US" sz="1600" b="0" dirty="0">
                <a:latin typeface="+mj-lt"/>
                <a:cs typeface="Times New Roman" panose="02020603050405020304" pitchFamily="18" charset="0"/>
              </a:rPr>
              <a:t> Thanks. Change is made to replace with BSS.</a:t>
            </a:r>
            <a:endParaRPr lang="en-US" sz="1600" b="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499752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CSD</a:t>
            </a:r>
          </a:p>
          <a:p>
            <a:r>
              <a:rPr lang="en-GB" sz="1600" dirty="0">
                <a:effectLst/>
                <a:latin typeface="+mj-lt"/>
                <a:ea typeface="Calibri" panose="020F0502020204030204" pitchFamily="34" charset="0"/>
                <a:cs typeface="Times New Roman" panose="02020603050405020304" pitchFamily="18" charset="0"/>
              </a:rPr>
              <a:t>1.2.4 a) - </a:t>
            </a:r>
            <a:r>
              <a:rPr lang="en-GB" sz="1600" b="0" dirty="0">
                <a:effectLst/>
                <a:latin typeface="+mj-lt"/>
                <a:ea typeface="Calibri" panose="020F0502020204030204" pitchFamily="34" charset="0"/>
                <a:cs typeface="Times New Roman" panose="02020603050405020304" pitchFamily="18" charset="0"/>
              </a:rPr>
              <a:t>The text does not provide any information on demonstrated system feasibility.  Which presentations show significant improvement in 802.11 performance?</a:t>
            </a:r>
            <a:endParaRPr lang="en-GB" sz="1600" b="0" dirty="0">
              <a:latin typeface="+mj-lt"/>
              <a:ea typeface="Calibri" panose="020F0502020204030204" pitchFamily="34" charset="0"/>
              <a:cs typeface="Times New Roman" panose="02020603050405020304" pitchFamily="18" charset="0"/>
            </a:endParaRPr>
          </a:p>
          <a:p>
            <a:r>
              <a:rPr lang="en-GB" sz="1600" dirty="0">
                <a:effectLst/>
                <a:latin typeface="+mj-lt"/>
                <a:ea typeface="Calibri" panose="020F0502020204030204" pitchFamily="34" charset="0"/>
                <a:cs typeface="Times New Roman" panose="02020603050405020304" pitchFamily="18" charset="0"/>
              </a:rPr>
              <a:t>Response: </a:t>
            </a:r>
            <a:r>
              <a:rPr lang="en-GB" sz="1600" b="0" dirty="0">
                <a:effectLst/>
                <a:latin typeface="+mj-lt"/>
                <a:ea typeface="Calibri" panose="020F0502020204030204" pitchFamily="34" charset="0"/>
                <a:cs typeface="Times New Roman" panose="02020603050405020304" pitchFamily="18" charset="0"/>
              </a:rPr>
              <a:t>Changes are made to clarify that there are presentations showing gains for some features to meet the PAR’s objectives and clarify that the study group is confident on the technical feasibility of at least some of them.</a:t>
            </a:r>
          </a:p>
          <a:p>
            <a:endParaRPr lang="en-GB" sz="1600" dirty="0">
              <a:effectLst/>
              <a:latin typeface="+mj-lt"/>
              <a:ea typeface="Calibri" panose="020F0502020204030204" pitchFamily="34" charset="0"/>
              <a:cs typeface="Times New Roman" panose="02020603050405020304" pitchFamily="18" charset="0"/>
            </a:endParaRPr>
          </a:p>
          <a:p>
            <a:r>
              <a:rPr lang="en-GB" sz="1600" dirty="0">
                <a:effectLst/>
                <a:latin typeface="+mj-lt"/>
                <a:ea typeface="Calibri" panose="020F0502020204030204" pitchFamily="34" charset="0"/>
                <a:cs typeface="Times New Roman" panose="02020603050405020304" pitchFamily="18" charset="0"/>
              </a:rPr>
              <a:t>1.2.4 b) </a:t>
            </a:r>
            <a:r>
              <a:rPr lang="en-GB" sz="1600" b="0" dirty="0">
                <a:effectLst/>
                <a:latin typeface="+mj-lt"/>
                <a:ea typeface="Calibri" panose="020F0502020204030204" pitchFamily="34" charset="0"/>
                <a:cs typeface="Times New Roman" panose="02020603050405020304" pitchFamily="18" charset="0"/>
              </a:rPr>
              <a:t>The question does not have to do with testability.  What testing, </a:t>
            </a:r>
            <a:r>
              <a:rPr lang="en-GB" sz="1600" b="0" dirty="0" err="1">
                <a:effectLst/>
                <a:latin typeface="+mj-lt"/>
                <a:ea typeface="Calibri" panose="020F0502020204030204" pitchFamily="34" charset="0"/>
                <a:cs typeface="Times New Roman" panose="02020603050405020304" pitchFamily="18" charset="0"/>
              </a:rPr>
              <a:t>modeling</a:t>
            </a:r>
            <a:r>
              <a:rPr lang="en-GB" sz="1600" b="0" dirty="0">
                <a:effectLst/>
                <a:latin typeface="+mj-lt"/>
                <a:ea typeface="Calibri" panose="020F0502020204030204" pitchFamily="34" charset="0"/>
                <a:cs typeface="Times New Roman" panose="02020603050405020304" pitchFamily="18" charset="0"/>
              </a:rPr>
              <a:t> or simulation shows that the improvements promised is possible?</a:t>
            </a:r>
            <a:endParaRPr lang="en-GB" sz="1600" b="0" dirty="0">
              <a:latin typeface="+mj-lt"/>
              <a:ea typeface="Calibri" panose="020F0502020204030204" pitchFamily="34" charset="0"/>
              <a:cs typeface="Times New Roman" panose="02020603050405020304" pitchFamily="18" charset="0"/>
            </a:endParaRPr>
          </a:p>
          <a:p>
            <a:r>
              <a:rPr lang="en-GB" sz="1600" dirty="0">
                <a:effectLst/>
                <a:latin typeface="+mj-lt"/>
                <a:ea typeface="Calibri" panose="020F0502020204030204" pitchFamily="34" charset="0"/>
                <a:cs typeface="Times New Roman" panose="02020603050405020304" pitchFamily="18" charset="0"/>
              </a:rPr>
              <a:t>1.2.5 a) </a:t>
            </a:r>
            <a:r>
              <a:rPr lang="en-GB" sz="1600" b="0" dirty="0">
                <a:effectLst/>
                <a:latin typeface="+mj-lt"/>
                <a:ea typeface="Calibri" panose="020F0502020204030204" pitchFamily="34" charset="0"/>
                <a:cs typeface="Times New Roman" panose="02020603050405020304" pitchFamily="18" charset="0"/>
              </a:rPr>
              <a:t>The answer appears to be out of place.  Balanced costs are item b).  a) is known cost factors.  I think you need to swap the answers.</a:t>
            </a:r>
            <a:br>
              <a:rPr lang="en-GB" sz="1600" dirty="0">
                <a:effectLst/>
                <a:latin typeface="+mj-lt"/>
                <a:ea typeface="Calibri" panose="020F0502020204030204" pitchFamily="34" charset="0"/>
                <a:cs typeface="Times New Roman" panose="02020603050405020304" pitchFamily="18" charset="0"/>
              </a:rPr>
            </a:br>
            <a:endParaRPr lang="en-GB" sz="1600" dirty="0">
              <a:effectLst/>
              <a:latin typeface="+mj-lt"/>
              <a:ea typeface="Calibri" panose="020F0502020204030204" pitchFamily="34" charset="0"/>
              <a:cs typeface="Times New Roman" panose="02020603050405020304" pitchFamily="18" charset="0"/>
            </a:endParaRP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Thanks. The answers are flipped.</a:t>
            </a:r>
            <a:br>
              <a:rPr lang="en-GB" sz="1600" dirty="0">
                <a:effectLst/>
                <a:latin typeface="+mj-lt"/>
                <a:ea typeface="Calibri" panose="020F0502020204030204" pitchFamily="34" charset="0"/>
                <a:cs typeface="Times New Roman" panose="02020603050405020304" pitchFamily="18" charset="0"/>
              </a:rPr>
            </a:br>
            <a:endParaRPr lang="en-US" sz="1600" b="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4074400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802.15</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solidFill>
                  <a:srgbClr val="000000"/>
                </a:solidFill>
              </a:rPr>
              <a:t>5.2.b – </a:t>
            </a:r>
            <a:r>
              <a:rPr lang="en-GB" sz="1600" b="0" dirty="0">
                <a:solidFill>
                  <a:srgbClr val="000000"/>
                </a:solidFill>
              </a:rPr>
              <a:t>fix suspect characters in the bullet list</a:t>
            </a:r>
          </a:p>
          <a:p>
            <a:r>
              <a:rPr lang="en-GB" sz="1600" dirty="0"/>
              <a:t>Response:</a:t>
            </a:r>
            <a:r>
              <a:rPr lang="en-GB" sz="1600" b="0" dirty="0"/>
              <a:t> Fixed</a:t>
            </a:r>
            <a:endParaRPr lang="en-GB" sz="1600" b="0" dirty="0">
              <a:solidFill>
                <a:srgbClr val="000000"/>
              </a:solidFill>
            </a:endParaRPr>
          </a:p>
          <a:p>
            <a:r>
              <a:rPr lang="en-GB" sz="1600" i="0" dirty="0">
                <a:solidFill>
                  <a:srgbClr val="000000"/>
                </a:solidFill>
                <a:effectLst/>
              </a:rPr>
              <a:t>5.2.b –</a:t>
            </a:r>
            <a:r>
              <a:rPr lang="en-GB" sz="1600" b="0" i="0" dirty="0">
                <a:solidFill>
                  <a:srgbClr val="000000"/>
                </a:solidFill>
                <a:effectLst/>
              </a:rPr>
              <a:t> The way 5.2b is written requires that all bullets must be achieved to complete the project – is that correct? </a:t>
            </a:r>
          </a:p>
          <a:p>
            <a:r>
              <a:rPr lang="en-GB" sz="1600" dirty="0"/>
              <a:t>Response:</a:t>
            </a:r>
            <a:r>
              <a:rPr lang="en-GB" sz="1600" b="0" dirty="0"/>
              <a:t> yes</a:t>
            </a:r>
          </a:p>
          <a:p>
            <a:r>
              <a:rPr lang="en-GB" sz="1600" i="0" dirty="0">
                <a:solidFill>
                  <a:srgbClr val="000000"/>
                </a:solidFill>
                <a:effectLst/>
              </a:rPr>
              <a:t>5.2b –</a:t>
            </a:r>
            <a:r>
              <a:rPr lang="en-GB" sz="1600" b="0" i="0" dirty="0">
                <a:solidFill>
                  <a:srgbClr val="000000"/>
                </a:solidFill>
                <a:effectLst/>
              </a:rPr>
              <a:t> it is not clear how these items relate to “Ultra-High Reliability”.  Please quantify “Ultra-High Reliability” and clarify the relationship between throughput, latency and efficiency and “Ultra-High Reliability”.</a:t>
            </a:r>
          </a:p>
          <a:p>
            <a:r>
              <a:rPr lang="en-GB" sz="1600" dirty="0"/>
              <a:t>Response:</a:t>
            </a:r>
            <a:r>
              <a:rPr lang="en-GB" sz="1600" b="0" dirty="0"/>
              <a:t> Changes are made to clarify how we define Ultra High Reliability capability in the context of the PAR, as 3 items, for which we now provide quantified improvement targets</a:t>
            </a:r>
          </a:p>
          <a:p>
            <a:endParaRPr lang="en-GB" sz="1600" i="0" dirty="0">
              <a:solidFill>
                <a:srgbClr val="000000"/>
              </a:solidFill>
              <a:effectLst/>
            </a:endParaRPr>
          </a:p>
          <a:p>
            <a:r>
              <a:rPr lang="en-GB" sz="1600" i="0" dirty="0">
                <a:solidFill>
                  <a:srgbClr val="000000"/>
                </a:solidFill>
                <a:effectLst/>
              </a:rPr>
              <a:t>5.3 -</a:t>
            </a:r>
            <a:r>
              <a:rPr lang="en-GB" sz="1600" b="0" i="0" dirty="0">
                <a:solidFill>
                  <a:srgbClr val="000000"/>
                </a:solidFill>
                <a:effectLst/>
              </a:rPr>
              <a:t> This standard appears to be dependent on 802.11be, which is not yet complete.</a:t>
            </a:r>
          </a:p>
          <a:p>
            <a:r>
              <a:rPr lang="en-GB" sz="1600" dirty="0"/>
              <a:t>Response:</a:t>
            </a:r>
            <a:r>
              <a:rPr lang="en-GB" sz="1600" b="0" dirty="0"/>
              <a:t> Response to 5.3 question is changed to Yes.</a:t>
            </a:r>
          </a:p>
          <a:p>
            <a:endParaRPr lang="en-GB" sz="1600" b="0" i="0" dirty="0">
              <a:solidFill>
                <a:srgbClr val="000000"/>
              </a:solidFill>
              <a:effectLst/>
            </a:endParaRPr>
          </a:p>
          <a:p>
            <a:br>
              <a:rPr lang="en-GB" sz="1600" dirty="0">
                <a:effectLst/>
                <a:latin typeface="Calibri" panose="020F0502020204030204" pitchFamily="34" charset="0"/>
                <a:ea typeface="Calibri" panose="020F0502020204030204" pitchFamily="34" charset="0"/>
                <a:cs typeface="Times New Roman" panose="02020603050405020304" pitchFamily="18" charset="0"/>
              </a:rPr>
            </a:br>
            <a:endParaRPr lang="en-GB" sz="1400" dirty="0"/>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649583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802.15</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solidFill>
                  <a:srgbClr val="000000"/>
                </a:solidFill>
              </a:rPr>
              <a:t>5.2.b – </a:t>
            </a:r>
            <a:r>
              <a:rPr lang="en-GB" sz="1600" b="0" dirty="0">
                <a:solidFill>
                  <a:srgbClr val="000000"/>
                </a:solidFill>
              </a:rPr>
              <a:t>We assume “power saving” should be a bullet; please describe how power saving is related to reliability?</a:t>
            </a:r>
          </a:p>
          <a:p>
            <a:r>
              <a:rPr lang="en-GB" sz="1600" i="0" dirty="0">
                <a:effectLst/>
              </a:rPr>
              <a:t>Response: </a:t>
            </a:r>
            <a:r>
              <a:rPr lang="en-GB" sz="1600" b="0" i="0" dirty="0">
                <a:effectLst/>
              </a:rPr>
              <a:t>Power save doesn’t fall into the definition of reliability, but is an objective of the group. It therefore is captured as a separate point.</a:t>
            </a:r>
            <a:endParaRPr lang="en-GB" sz="1600" b="0" i="0" dirty="0">
              <a:solidFill>
                <a:srgbClr val="000000"/>
              </a:solidFill>
              <a:effectLst/>
            </a:endParaRPr>
          </a:p>
          <a:p>
            <a:endParaRPr lang="en-GB" sz="1600" b="0" i="0" dirty="0">
              <a:solidFill>
                <a:srgbClr val="000000"/>
              </a:solidFill>
              <a:effectLst/>
            </a:endParaRPr>
          </a:p>
          <a:p>
            <a:br>
              <a:rPr lang="en-GB" sz="1600" dirty="0">
                <a:effectLst/>
                <a:latin typeface="Calibri" panose="020F0502020204030204" pitchFamily="34" charset="0"/>
                <a:ea typeface="Calibri" panose="020F0502020204030204" pitchFamily="34" charset="0"/>
                <a:cs typeface="Times New Roman" panose="02020603050405020304" pitchFamily="18" charset="0"/>
              </a:rPr>
            </a:br>
            <a:endParaRPr lang="en-GB" sz="1400" dirty="0"/>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793602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802.15</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400" dirty="0">
                <a:effectLst/>
                <a:latin typeface="+mj-lt"/>
                <a:ea typeface="Calibri" panose="020F0502020204030204" pitchFamily="34" charset="0"/>
                <a:cs typeface="Times New Roman" panose="02020603050405020304" pitchFamily="18" charset="0"/>
              </a:rPr>
              <a:t>CSD</a:t>
            </a:r>
          </a:p>
          <a:p>
            <a:r>
              <a:rPr lang="en-US" sz="1400" dirty="0">
                <a:solidFill>
                  <a:srgbClr val="000000"/>
                </a:solidFill>
              </a:rPr>
              <a:t>1.2.3 </a:t>
            </a:r>
            <a:r>
              <a:rPr lang="en-US" sz="1400" b="0" dirty="0">
                <a:solidFill>
                  <a:srgbClr val="000000"/>
                </a:solidFill>
              </a:rPr>
              <a:t>states: “There is no other WLAN standard focusing on improving WLAN throughput at different SINR levels in scenarios of an isolated BSS and overlapping BSSs, improving the tail of the latency distribution and jitter, enhancing mobility between BSSs, and providing mechanisms for enhanced power save for AP STAs (including mobile APs) other than this amendment.”  but the PAR states that the project is “Enhancements for Ultra-High Reliability”.   Once again, the relationship between throughput, latency and efficiency and “Ultra-High Reliability” is not explained. </a:t>
            </a:r>
          </a:p>
          <a:p>
            <a:r>
              <a:rPr lang="en-US" sz="1400" dirty="0"/>
              <a:t>Response: </a:t>
            </a:r>
            <a:r>
              <a:rPr lang="en-GB" sz="1400" b="0" dirty="0"/>
              <a:t>Changes are made in PAR and in CSD section 1.2.3 to clarify how we define Ultra High Reliability capability in the context of the PAR, as 3 items, for which we now provide quantified improvement targets</a:t>
            </a:r>
            <a:endParaRPr lang="en-US" sz="1400" dirty="0"/>
          </a:p>
          <a:p>
            <a:endParaRPr lang="en-US" sz="1400" b="0" dirty="0">
              <a:solidFill>
                <a:srgbClr val="000000"/>
              </a:solidFill>
            </a:endParaRPr>
          </a:p>
          <a:p>
            <a:r>
              <a:rPr lang="en-US" sz="1400" dirty="0">
                <a:solidFill>
                  <a:srgbClr val="000000"/>
                </a:solidFill>
              </a:rPr>
              <a:t>1.2.3 </a:t>
            </a:r>
            <a:r>
              <a:rPr lang="en-US" sz="1400" b="0" dirty="0">
                <a:solidFill>
                  <a:srgbClr val="000000"/>
                </a:solidFill>
              </a:rPr>
              <a:t>: “There is no other WLAN standard focusing on improving WLAN throughput at different SINR levels in scenarios of an isolated BSS and overlapping BSSs”  Please confirm this statement is correct and in what way do SINR levels differ?   How does this differ from previous 802.11 standards that improve throughput?</a:t>
            </a:r>
          </a:p>
          <a:p>
            <a:endParaRPr lang="en-US" sz="1400" b="0" dirty="0">
              <a:solidFill>
                <a:srgbClr val="000000"/>
              </a:solidFill>
            </a:endParaRPr>
          </a:p>
          <a:p>
            <a:r>
              <a:rPr lang="en-US" sz="1400" dirty="0"/>
              <a:t>Response: </a:t>
            </a:r>
            <a:r>
              <a:rPr lang="en-US" sz="1400" b="0" dirty="0"/>
              <a:t>Confirmed this statement is correct. Previous amendments were improving peak throughput, while here the focus is on throughput at range.</a:t>
            </a:r>
            <a:endParaRPr lang="en-US" sz="1400" b="0" dirty="0">
              <a:solidFill>
                <a:srgbClr val="000000"/>
              </a:solidFill>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5122852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US" sz="1600" b="0" i="0" u="none" strike="noStrike" kern="1200" dirty="0">
                <a:solidFill>
                  <a:schemeClr val="tx1"/>
                </a:solidFill>
                <a:effectLst/>
                <a:latin typeface="+mn-lt"/>
                <a:ea typeface="+mn-ea"/>
                <a:cs typeface="+mn-cs"/>
              </a:rPr>
              <a:t>	IEEE 802.1 appreciates the detailed review by IEEE 802.3 and James </a:t>
            </a:r>
            <a:r>
              <a:rPr lang="en-US" sz="1600" b="0" i="0" u="none" strike="noStrike" kern="1200" dirty="0" err="1">
                <a:solidFill>
                  <a:schemeClr val="tx1"/>
                </a:solidFill>
                <a:effectLst/>
                <a:latin typeface="+mn-lt"/>
                <a:ea typeface="+mn-ea"/>
                <a:cs typeface="+mn-cs"/>
              </a:rPr>
              <a:t>Gilb</a:t>
            </a:r>
            <a:r>
              <a:rPr lang="en-US" sz="1600" b="0" i="0" u="none" strike="noStrike" kern="1200" dirty="0">
                <a:solidFill>
                  <a:schemeClr val="tx1"/>
                </a:solidFill>
                <a:effectLst/>
                <a:latin typeface="+mn-lt"/>
                <a:ea typeface="+mn-ea"/>
                <a:cs typeface="+mn-cs"/>
              </a:rPr>
              <a:t>, and concurs with their comments on the PAR.</a:t>
            </a:r>
          </a:p>
          <a:p>
            <a:r>
              <a:rPr lang="en-US" sz="1600" b="0" i="0" u="none" strike="noStrike" kern="1200" dirty="0">
                <a:solidFill>
                  <a:schemeClr val="tx1"/>
                </a:solidFill>
                <a:effectLst/>
                <a:latin typeface="+mn-lt"/>
                <a:ea typeface="+mn-ea"/>
                <a:cs typeface="+mn-cs"/>
              </a:rPr>
              <a:t>	In particular, if the title “Ultra High Reliability” is retained, IEEE 802.1 recommends that the scope be expanded to reflect the title. Notably the scope is lacking a clear description of ultra-high reliability. Alternatively, the title should be changed to reflect the contents of the current scope.</a:t>
            </a:r>
            <a:br>
              <a:rPr lang="en-GB" sz="1600" dirty="0">
                <a:effectLst/>
                <a:latin typeface="Calibri" panose="020F0502020204030204" pitchFamily="34" charset="0"/>
                <a:ea typeface="Calibri" panose="020F0502020204030204" pitchFamily="34" charset="0"/>
                <a:cs typeface="Times New Roman" panose="02020603050405020304" pitchFamily="18" charset="0"/>
              </a:rPr>
            </a:br>
            <a:endParaRPr lang="en-GB" sz="1600" dirty="0"/>
          </a:p>
          <a:p>
            <a:r>
              <a:rPr lang="en-US" sz="1600" dirty="0"/>
              <a:t>Response: </a:t>
            </a:r>
            <a:r>
              <a:rPr lang="en-US" sz="1600" b="0" dirty="0"/>
              <a:t>Thanks. Changes are made to clarify the definition of the Ultra High Reliability capability with 3 components (throughput, latency, MPDU loss) and quantification is provided for the objectives of these components. </a:t>
            </a:r>
            <a:endParaRPr lang="en-US" sz="1600" b="0" dirty="0">
              <a:solidFill>
                <a:srgbClr val="000000"/>
              </a:solidFill>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842435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1" y="762000"/>
            <a:ext cx="7970837" cy="798910"/>
          </a:xfrm>
        </p:spPr>
        <p:txBody>
          <a:bodyPr/>
          <a:lstStyle/>
          <a:p>
            <a:r>
              <a:rPr lang="en-US" sz="2800" dirty="0"/>
              <a:t>802.3 comments on 802.11 UHR PAR and CSD</a:t>
            </a:r>
          </a:p>
        </p:txBody>
      </p:sp>
      <p:sp>
        <p:nvSpPr>
          <p:cNvPr id="3" name="Content Placeholder 2"/>
          <p:cNvSpPr>
            <a:spLocks noGrp="1"/>
          </p:cNvSpPr>
          <p:nvPr>
            <p:ph idx="1"/>
          </p:nvPr>
        </p:nvSpPr>
        <p:spPr>
          <a:xfrm>
            <a:off x="685801" y="2058589"/>
            <a:ext cx="7770813" cy="3961211"/>
          </a:xfrm>
        </p:spPr>
        <p:txBody>
          <a:bodyPr/>
          <a:lstStyle/>
          <a:p>
            <a:r>
              <a:rPr lang="en-US" sz="1600" dirty="0"/>
              <a:t>PAR</a:t>
            </a:r>
          </a:p>
          <a:p>
            <a:r>
              <a:rPr lang="en-US" sz="1600" dirty="0"/>
              <a:t>2.1 –</a:t>
            </a:r>
            <a:r>
              <a:rPr lang="en-US" sz="1600" b="0" dirty="0"/>
              <a:t> It isn’t clear if the project is addressing hardware reliability or transmission reliability.  These are very different things and this should be significantly more clear.</a:t>
            </a:r>
          </a:p>
          <a:p>
            <a:r>
              <a:rPr lang="en-US" sz="1600" dirty="0"/>
              <a:t>Response: </a:t>
            </a:r>
          </a:p>
          <a:p>
            <a:r>
              <a:rPr lang="en-US" sz="1600" b="0" dirty="0"/>
              <a:t>Thank you. Change is made to add this clarification in the section 8.1, which explains the name Ultra High Reliability.</a:t>
            </a:r>
          </a:p>
          <a:p>
            <a:endParaRPr lang="en-US" sz="1600" b="0" dirty="0"/>
          </a:p>
          <a:p>
            <a:r>
              <a:rPr lang="en-US" sz="1600" dirty="0"/>
              <a:t>5.2,b</a:t>
            </a:r>
            <a:r>
              <a:rPr lang="en-US" sz="1600" b="0" dirty="0"/>
              <a:t> – While the project scope may be technically accurate, it is very difficult to actually figure out what the goals of the project are.  Please consider this in any rewrite.</a:t>
            </a:r>
          </a:p>
          <a:p>
            <a:r>
              <a:rPr lang="en-US" sz="1600" dirty="0"/>
              <a:t>Response: </a:t>
            </a:r>
          </a:p>
          <a:p>
            <a:r>
              <a:rPr lang="en-US" sz="1600" b="0" dirty="0"/>
              <a:t>Thank you. Section 5.2b is modified to clarify how we define the capability of Ultra High Reliability (throughput at range, latency, packet loss) and to provided quantified improvement for the constituent elements of this capability.</a:t>
            </a:r>
          </a:p>
          <a:p>
            <a:endParaRPr lang="en-US" sz="1600" b="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Some name (affiliation)</a:t>
            </a:r>
            <a:endParaRPr lang="en-GB" dirty="0"/>
          </a:p>
        </p:txBody>
      </p:sp>
      <p:sp>
        <p:nvSpPr>
          <p:cNvPr id="6" name="Date Placeholder 5"/>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47833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CSD</a:t>
            </a:r>
          </a:p>
          <a:p>
            <a:r>
              <a:rPr lang="en-US" sz="1600" i="0" u="none" strike="noStrike" kern="1200" dirty="0">
                <a:solidFill>
                  <a:schemeClr val="tx1"/>
                </a:solidFill>
                <a:effectLst/>
                <a:latin typeface="+mn-lt"/>
                <a:ea typeface="+mn-ea"/>
                <a:cs typeface="+mn-cs"/>
              </a:rPr>
              <a:t>1.2.1 a)</a:t>
            </a:r>
            <a:r>
              <a:rPr lang="en-US" sz="1600" b="0" i="0" u="none" strike="noStrike" kern="1200" dirty="0">
                <a:solidFill>
                  <a:schemeClr val="tx1"/>
                </a:solidFill>
                <a:effectLst/>
                <a:latin typeface="+mn-lt"/>
                <a:ea typeface="+mn-ea"/>
                <a:cs typeface="+mn-cs"/>
              </a:rPr>
              <a:t> Broad Market Potential</a:t>
            </a:r>
          </a:p>
          <a:p>
            <a:r>
              <a:rPr lang="en-US" sz="1600" b="0" i="0" u="none" strike="noStrike" kern="1200" dirty="0">
                <a:solidFill>
                  <a:schemeClr val="tx1"/>
                </a:solidFill>
                <a:effectLst/>
                <a:latin typeface="+mn-lt"/>
                <a:ea typeface="+mn-ea"/>
                <a:cs typeface="+mn-cs"/>
              </a:rPr>
              <a:t>Editorial: In the fifth paragraph, change “The emerging of” to “The emergence of”</a:t>
            </a:r>
          </a:p>
          <a:p>
            <a:r>
              <a:rPr lang="en-US" sz="1600" b="0" i="0" u="none" strike="noStrike" kern="1200" dirty="0">
                <a:solidFill>
                  <a:schemeClr val="tx1"/>
                </a:solidFill>
                <a:effectLst/>
                <a:latin typeface="+mn-lt"/>
                <a:ea typeface="+mn-ea"/>
                <a:cs typeface="+mn-cs"/>
              </a:rPr>
              <a:t>We suggest introducing “Ultra High Reliability (UHR)” at this point (fifth paragraph) in the text.</a:t>
            </a:r>
          </a:p>
          <a:p>
            <a:r>
              <a:rPr lang="en-US" sz="1600" b="0" i="0" u="none" strike="noStrike" kern="1200" dirty="0">
                <a:solidFill>
                  <a:schemeClr val="tx1"/>
                </a:solidFill>
                <a:effectLst/>
                <a:latin typeface="+mn-lt"/>
                <a:ea typeface="+mn-ea"/>
                <a:cs typeface="+mn-cs"/>
              </a:rPr>
              <a:t>In the seventh paragraph:</a:t>
            </a:r>
          </a:p>
          <a:p>
            <a:r>
              <a:rPr lang="en-US" sz="1600" b="0" i="0" u="none" strike="noStrike" kern="1200" dirty="0">
                <a:solidFill>
                  <a:schemeClr val="tx1"/>
                </a:solidFill>
                <a:effectLst/>
                <a:latin typeface="+mn-lt"/>
                <a:ea typeface="+mn-ea"/>
                <a:cs typeface="+mn-cs"/>
              </a:rPr>
              <a:t>– Editorial: Change “AR/VR headset” to “AR/VR headsets” (“headset” plural)</a:t>
            </a:r>
          </a:p>
          <a:p>
            <a:r>
              <a:rPr lang="en-US" sz="1600" b="0" i="0" u="none" strike="noStrike" kern="1200" dirty="0">
                <a:solidFill>
                  <a:schemeClr val="tx1"/>
                </a:solidFill>
                <a:effectLst/>
                <a:latin typeface="+mn-lt"/>
                <a:ea typeface="+mn-ea"/>
                <a:cs typeface="+mn-cs"/>
              </a:rPr>
              <a:t>– Is “M2M” short for “mobile to mobile”? Please spell out the acronym.</a:t>
            </a:r>
          </a:p>
          <a:p>
            <a:r>
              <a:rPr lang="en-US" sz="1600" i="0" u="none" strike="noStrike" kern="1200" dirty="0">
                <a:solidFill>
                  <a:schemeClr val="tx1"/>
                </a:solidFill>
                <a:effectLst/>
                <a:latin typeface="+mn-lt"/>
                <a:ea typeface="+mn-ea"/>
                <a:cs typeface="+mn-cs"/>
              </a:rPr>
              <a:t>Response:</a:t>
            </a:r>
            <a:r>
              <a:rPr lang="en-US" sz="1600" b="0" i="0" u="none" strike="noStrike" kern="1200" dirty="0">
                <a:solidFill>
                  <a:schemeClr val="tx1"/>
                </a:solidFill>
                <a:effectLst/>
                <a:latin typeface="+mn-lt"/>
                <a:ea typeface="+mn-ea"/>
                <a:cs typeface="+mn-cs"/>
              </a:rPr>
              <a:t> Thanks. Followed recommendation from comment. Some text are also removed following other comments.</a:t>
            </a:r>
            <a:endParaRPr lang="en-US" sz="1600" i="0" u="none" strike="noStrike" kern="1200" dirty="0">
              <a:solidFill>
                <a:schemeClr val="tx1"/>
              </a:solidFill>
              <a:effectLst/>
              <a:latin typeface="+mn-lt"/>
              <a:ea typeface="+mn-ea"/>
              <a:cs typeface="+mn-cs"/>
            </a:endParaRPr>
          </a:p>
          <a:p>
            <a:r>
              <a:rPr lang="en-US" sz="1600" i="0" u="none" strike="noStrike" kern="1200" dirty="0">
                <a:solidFill>
                  <a:schemeClr val="tx1"/>
                </a:solidFill>
                <a:effectLst/>
                <a:latin typeface="+mn-lt"/>
                <a:ea typeface="+mn-ea"/>
                <a:cs typeface="+mn-cs"/>
              </a:rPr>
              <a:t>1.2.1 b)</a:t>
            </a:r>
            <a:r>
              <a:rPr lang="en-US" sz="1600" b="0" i="0" u="none" strike="noStrike" kern="1200" dirty="0">
                <a:solidFill>
                  <a:schemeClr val="tx1"/>
                </a:solidFill>
                <a:effectLst/>
                <a:latin typeface="+mn-lt"/>
                <a:ea typeface="+mn-ea"/>
                <a:cs typeface="+mn-cs"/>
              </a:rPr>
              <a:t> Multiple vendors and numerous users</a:t>
            </a:r>
          </a:p>
          <a:p>
            <a:r>
              <a:rPr lang="en-US" sz="1600" b="0" i="0" u="none" strike="noStrike" kern="1200" dirty="0">
                <a:solidFill>
                  <a:schemeClr val="tx1"/>
                </a:solidFill>
                <a:effectLst/>
                <a:latin typeface="+mn-lt"/>
                <a:ea typeface="+mn-ea"/>
                <a:cs typeface="+mn-cs"/>
              </a:rPr>
              <a:t>• This text focusses on WLAN only, with no mention of UHR. We suggest that, in the last line,</a:t>
            </a:r>
          </a:p>
          <a:p>
            <a:r>
              <a:rPr lang="en-US" sz="1600" b="0" i="0" u="none" strike="noStrike" kern="1200" dirty="0">
                <a:solidFill>
                  <a:schemeClr val="tx1"/>
                </a:solidFill>
                <a:effectLst/>
                <a:latin typeface="+mn-lt"/>
                <a:ea typeface="+mn-ea"/>
                <a:cs typeface="+mn-cs"/>
              </a:rPr>
              <a:t>“continued progress of WLAN technology” also include mention of UHR.</a:t>
            </a:r>
          </a:p>
          <a:p>
            <a:r>
              <a:rPr lang="en-US" sz="1600" dirty="0"/>
              <a:t>Response: </a:t>
            </a:r>
            <a:r>
              <a:rPr lang="en-US" sz="1600" b="0" dirty="0"/>
              <a:t>Thanks. Followed recommendation from comment.</a:t>
            </a:r>
            <a:endParaRPr lang="en-US" sz="1600" b="0" dirty="0">
              <a:solidFill>
                <a:srgbClr val="000000"/>
              </a:solidFill>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2442697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from 802.1</a:t>
            </a:r>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a:xfrm>
            <a:off x="685800" y="1981200"/>
            <a:ext cx="8077200" cy="4113213"/>
          </a:xfrm>
        </p:spPr>
        <p:txBody>
          <a:bodyPr/>
          <a:lstStyle/>
          <a:p>
            <a:r>
              <a:rPr lang="en-GB" sz="1600" dirty="0">
                <a:effectLst/>
                <a:latin typeface="+mj-lt"/>
                <a:ea typeface="Calibri" panose="020F0502020204030204" pitchFamily="34" charset="0"/>
                <a:cs typeface="Times New Roman" panose="02020603050405020304" pitchFamily="18" charset="0"/>
              </a:rPr>
              <a:t>CSD</a:t>
            </a:r>
          </a:p>
          <a:p>
            <a:r>
              <a:rPr lang="en-US" sz="1600" i="0" u="none" strike="noStrike" kern="1200" dirty="0">
                <a:solidFill>
                  <a:schemeClr val="tx1"/>
                </a:solidFill>
                <a:effectLst/>
                <a:latin typeface="+mn-lt"/>
                <a:ea typeface="+mn-ea"/>
                <a:cs typeface="+mn-cs"/>
              </a:rPr>
              <a:t>1.2.4 b)</a:t>
            </a:r>
            <a:r>
              <a:rPr lang="en-US" sz="1600" b="0" i="0" u="none" strike="noStrike" kern="1200" dirty="0">
                <a:solidFill>
                  <a:schemeClr val="tx1"/>
                </a:solidFill>
                <a:effectLst/>
                <a:latin typeface="+mn-lt"/>
                <a:ea typeface="+mn-ea"/>
                <a:cs typeface="+mn-cs"/>
              </a:rPr>
              <a:t> Proven similar technology via testing, modeling, simulation, etc.</a:t>
            </a:r>
          </a:p>
          <a:p>
            <a:r>
              <a:rPr lang="en-US" sz="1600" b="0" i="0" u="none" strike="noStrike" kern="1200" dirty="0">
                <a:solidFill>
                  <a:schemeClr val="tx1"/>
                </a:solidFill>
                <a:effectLst/>
                <a:latin typeface="+mn-lt"/>
                <a:ea typeface="+mn-ea"/>
                <a:cs typeface="+mn-cs"/>
              </a:rPr>
              <a:t>• Editorial: Change “several billions of” to “several billion”.</a:t>
            </a:r>
          </a:p>
          <a:p>
            <a:r>
              <a:rPr lang="en-US" sz="1600" i="0" u="none" strike="noStrike" kern="1200" dirty="0">
                <a:solidFill>
                  <a:schemeClr val="tx1"/>
                </a:solidFill>
                <a:effectLst/>
                <a:latin typeface="+mn-lt"/>
                <a:ea typeface="+mn-ea"/>
                <a:cs typeface="+mn-cs"/>
              </a:rPr>
              <a:t>Response:</a:t>
            </a:r>
            <a:r>
              <a:rPr lang="en-US" sz="1600" b="0" i="0" u="none" strike="noStrike" kern="1200" dirty="0">
                <a:solidFill>
                  <a:schemeClr val="tx1"/>
                </a:solidFill>
                <a:effectLst/>
                <a:latin typeface="+mn-lt"/>
                <a:ea typeface="+mn-ea"/>
                <a:cs typeface="+mn-cs"/>
              </a:rPr>
              <a:t> Thanks. Change is made following recommendation from comment.</a:t>
            </a:r>
          </a:p>
          <a:p>
            <a:endParaRPr lang="en-US" sz="1600" b="0" i="0" u="none" strike="noStrike" kern="1200" dirty="0">
              <a:solidFill>
                <a:schemeClr val="tx1"/>
              </a:solidFill>
              <a:effectLst/>
              <a:latin typeface="+mn-lt"/>
              <a:ea typeface="+mn-ea"/>
              <a:cs typeface="+mn-cs"/>
            </a:endParaRPr>
          </a:p>
          <a:p>
            <a:r>
              <a:rPr lang="en-US" sz="1600" i="0" u="none" strike="noStrike" kern="1200" dirty="0">
                <a:solidFill>
                  <a:schemeClr val="tx1"/>
                </a:solidFill>
                <a:effectLst/>
                <a:latin typeface="+mn-lt"/>
                <a:ea typeface="+mn-ea"/>
                <a:cs typeface="+mn-cs"/>
              </a:rPr>
              <a:t>1.2.5 d)</a:t>
            </a:r>
            <a:r>
              <a:rPr lang="en-US" sz="1600" b="0" i="0" u="none" strike="noStrike" kern="1200" dirty="0">
                <a:solidFill>
                  <a:schemeClr val="tx1"/>
                </a:solidFill>
                <a:effectLst/>
                <a:latin typeface="+mn-lt"/>
                <a:ea typeface="+mn-ea"/>
                <a:cs typeface="+mn-cs"/>
              </a:rPr>
              <a:t> Consideration of operational costs (e.g., energy consumption).</a:t>
            </a:r>
          </a:p>
          <a:p>
            <a:r>
              <a:rPr lang="en-US" sz="1600" b="0" i="0" u="none" strike="noStrike" kern="1200" dirty="0">
                <a:solidFill>
                  <a:schemeClr val="tx1"/>
                </a:solidFill>
                <a:effectLst/>
                <a:latin typeface="+mn-lt"/>
                <a:ea typeface="+mn-ea"/>
                <a:cs typeface="+mn-cs"/>
              </a:rPr>
              <a:t>• Editorial: Change “a significant operation cost benefits” to “a significant operational cost benefit”</a:t>
            </a:r>
          </a:p>
          <a:p>
            <a:r>
              <a:rPr lang="en-US" sz="1600" b="0" i="0" u="none" strike="noStrike" kern="1200" dirty="0">
                <a:solidFill>
                  <a:schemeClr val="tx1"/>
                </a:solidFill>
                <a:effectLst/>
                <a:latin typeface="+mn-lt"/>
                <a:ea typeface="+mn-ea"/>
                <a:cs typeface="+mn-cs"/>
              </a:rPr>
              <a:t>(“benefit” singular)</a:t>
            </a:r>
            <a:endParaRPr lang="en-GB" sz="1600" b="0" i="0" u="none" strike="noStrike" kern="1200" dirty="0">
              <a:solidFill>
                <a:schemeClr val="tx1"/>
              </a:solidFill>
              <a:latin typeface="Calibri" panose="020F0502020204030204" pitchFamily="34" charset="0"/>
              <a:cs typeface="Times New Roman" panose="02020603050405020304" pitchFamily="18" charset="0"/>
            </a:endParaRPr>
          </a:p>
          <a:p>
            <a:r>
              <a:rPr lang="en-US" sz="1600" i="0" u="none" strike="noStrike" kern="1200" dirty="0">
                <a:solidFill>
                  <a:schemeClr val="tx1"/>
                </a:solidFill>
                <a:effectLst/>
                <a:latin typeface="+mn-lt"/>
                <a:ea typeface="+mn-ea"/>
                <a:cs typeface="+mn-cs"/>
              </a:rPr>
              <a:t>Response:</a:t>
            </a:r>
            <a:r>
              <a:rPr lang="en-US" sz="1600" b="0" i="0" u="none" strike="noStrike" kern="1200" dirty="0">
                <a:solidFill>
                  <a:schemeClr val="tx1"/>
                </a:solidFill>
                <a:effectLst/>
                <a:latin typeface="+mn-lt"/>
                <a:ea typeface="+mn-ea"/>
                <a:cs typeface="+mn-cs"/>
              </a:rPr>
              <a:t> Thanks. Change is made following recommendation from comment.</a:t>
            </a:r>
          </a:p>
          <a:p>
            <a:br>
              <a:rPr lang="en-GB" sz="1600" dirty="0">
                <a:effectLst/>
                <a:latin typeface="Calibri" panose="020F0502020204030204" pitchFamily="34" charset="0"/>
                <a:ea typeface="Calibri" panose="020F0502020204030204" pitchFamily="34" charset="0"/>
                <a:cs typeface="Times New Roman" panose="02020603050405020304" pitchFamily="18" charset="0"/>
              </a:rPr>
            </a:br>
            <a:endParaRPr lang="en-GB" sz="1600" dirty="0"/>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940200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1" y="762000"/>
            <a:ext cx="7970837" cy="798910"/>
          </a:xfrm>
        </p:spPr>
        <p:txBody>
          <a:bodyPr/>
          <a:lstStyle/>
          <a:p>
            <a:r>
              <a:rPr lang="en-US" sz="2800" dirty="0"/>
              <a:t>802.3 comments on 802.11 UHR PAR and CSD</a:t>
            </a:r>
          </a:p>
        </p:txBody>
      </p:sp>
      <p:sp>
        <p:nvSpPr>
          <p:cNvPr id="3" name="Content Placeholder 2"/>
          <p:cNvSpPr>
            <a:spLocks noGrp="1"/>
          </p:cNvSpPr>
          <p:nvPr>
            <p:ph idx="1"/>
          </p:nvPr>
        </p:nvSpPr>
        <p:spPr>
          <a:xfrm>
            <a:off x="685801" y="2058589"/>
            <a:ext cx="7770813" cy="3961211"/>
          </a:xfrm>
        </p:spPr>
        <p:txBody>
          <a:bodyPr/>
          <a:lstStyle/>
          <a:p>
            <a:r>
              <a:rPr lang="en-US" sz="1600" dirty="0"/>
              <a:t>PAR</a:t>
            </a:r>
          </a:p>
          <a:p>
            <a:r>
              <a:rPr lang="en-US" sz="1600" i="0" u="none" strike="noStrike" kern="1200" dirty="0">
                <a:solidFill>
                  <a:schemeClr val="tx1"/>
                </a:solidFill>
                <a:effectLst/>
                <a:latin typeface="+mn-lt"/>
                <a:ea typeface="+mn-ea"/>
                <a:cs typeface="+mn-cs"/>
              </a:rPr>
              <a:t>5.2.b</a:t>
            </a:r>
            <a:r>
              <a:rPr lang="en-US" sz="1600" b="0" i="0" u="none" strike="noStrike" kern="1200" dirty="0">
                <a:solidFill>
                  <a:schemeClr val="tx1"/>
                </a:solidFill>
                <a:effectLst/>
                <a:latin typeface="+mn-lt"/>
                <a:ea typeface="+mn-ea"/>
                <a:cs typeface="+mn-cs"/>
              </a:rPr>
              <a:t> – The project scope begins with an extremely difficult to parse run-on sentence.  It would be helpful to know if these enhancements will apply to all 802.11 PHY types, or only selected PHY types (all PHY types is assumed in the following proposed revision of the project scope because of the listing of frequencies). Would the following better introduce the bulleted list:  </a:t>
            </a:r>
            <a:br>
              <a:rPr lang="en-US" sz="1600" b="0" i="0" u="none" strike="noStrike" kern="1200" dirty="0">
                <a:solidFill>
                  <a:schemeClr val="tx1"/>
                </a:solidFill>
                <a:effectLst/>
                <a:latin typeface="+mn-lt"/>
                <a:ea typeface="+mn-ea"/>
                <a:cs typeface="+mn-cs"/>
              </a:rPr>
            </a:br>
            <a:r>
              <a:rPr lang="en-US" sz="1600" b="0" i="0" u="none" strike="noStrike" kern="1200" dirty="0">
                <a:solidFill>
                  <a:schemeClr val="tx1"/>
                </a:solidFill>
                <a:effectLst/>
                <a:latin typeface="+mn-lt"/>
                <a:ea typeface="+mn-ea"/>
                <a:cs typeface="+mn-cs"/>
              </a:rPr>
              <a:t>“This amendment defines modifications to both IEEE Std 802.11 physical layers (PHYs) and the IEEE Std 802.11 Medium Access Control (MAC).  The modifications will add Ultra High Reliability capability to  Wireless Local Area Network (WLAN) Basic Service Sets (BSSs) or overlapping BSSs by providing:”</a:t>
            </a:r>
          </a:p>
          <a:p>
            <a:r>
              <a:rPr lang="en-US" sz="1600" dirty="0"/>
              <a:t>Response: </a:t>
            </a:r>
          </a:p>
          <a:p>
            <a:r>
              <a:rPr lang="en-US" sz="1600" b="0" dirty="0"/>
              <a:t>Thank you. Made the change following the suggestion from the commenter. (“will add” changed to “adds” to eliminate future tense)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Some name (affiliation)</a:t>
            </a:r>
            <a:endParaRPr lang="en-GB" dirty="0"/>
          </a:p>
        </p:txBody>
      </p:sp>
      <p:sp>
        <p:nvSpPr>
          <p:cNvPr id="6" name="Date Placeholder 5"/>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1111403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1" y="762000"/>
            <a:ext cx="7970837" cy="798910"/>
          </a:xfrm>
        </p:spPr>
        <p:txBody>
          <a:bodyPr/>
          <a:lstStyle/>
          <a:p>
            <a:r>
              <a:rPr lang="en-US" sz="2800" dirty="0"/>
              <a:t>802.3 comments on 802.11 UHR PAR and CSD</a:t>
            </a:r>
          </a:p>
        </p:txBody>
      </p:sp>
      <p:sp>
        <p:nvSpPr>
          <p:cNvPr id="3" name="Content Placeholder 2"/>
          <p:cNvSpPr>
            <a:spLocks noGrp="1"/>
          </p:cNvSpPr>
          <p:nvPr>
            <p:ph idx="1"/>
          </p:nvPr>
        </p:nvSpPr>
        <p:spPr>
          <a:xfrm>
            <a:off x="685801" y="2058589"/>
            <a:ext cx="7770813" cy="3961211"/>
          </a:xfrm>
        </p:spPr>
        <p:txBody>
          <a:bodyPr/>
          <a:lstStyle/>
          <a:p>
            <a:r>
              <a:rPr lang="en-US" sz="1600" dirty="0"/>
              <a:t>PAR</a:t>
            </a:r>
          </a:p>
          <a:p>
            <a:r>
              <a:rPr lang="en-US" sz="1600" i="0" u="none" strike="noStrike" kern="1200" dirty="0">
                <a:solidFill>
                  <a:schemeClr val="tx1"/>
                </a:solidFill>
                <a:effectLst/>
                <a:latin typeface="+mn-lt"/>
                <a:ea typeface="+mn-ea"/>
                <a:cs typeface="+mn-cs"/>
              </a:rPr>
              <a:t>5.2.b – </a:t>
            </a:r>
            <a:r>
              <a:rPr lang="en-US" sz="1600" b="0" i="0" u="none" strike="noStrike" kern="1200" dirty="0">
                <a:solidFill>
                  <a:schemeClr val="tx1"/>
                </a:solidFill>
                <a:effectLst/>
                <a:latin typeface="+mn-lt"/>
                <a:ea typeface="+mn-ea"/>
                <a:cs typeface="+mn-cs"/>
              </a:rPr>
              <a:t>It isn’t clear what the box after the list bullets was supposed to be (see posted PDF).</a:t>
            </a:r>
          </a:p>
          <a:p>
            <a:r>
              <a:rPr lang="en-US" sz="1600" dirty="0"/>
              <a:t>Response: </a:t>
            </a:r>
            <a:r>
              <a:rPr lang="en-US" sz="1600" b="0" dirty="0"/>
              <a:t>Typo. Change is made.</a:t>
            </a:r>
          </a:p>
          <a:p>
            <a:endParaRPr lang="en-US" sz="1600" i="0" u="none" strike="noStrike" kern="1200" dirty="0">
              <a:solidFill>
                <a:schemeClr val="tx1"/>
              </a:solidFill>
              <a:effectLst/>
              <a:latin typeface="+mn-lt"/>
              <a:ea typeface="+mn-ea"/>
              <a:cs typeface="+mn-cs"/>
            </a:endParaRPr>
          </a:p>
          <a:p>
            <a:r>
              <a:rPr lang="en-US" sz="1600" i="0" u="none" strike="noStrike" kern="1200" dirty="0">
                <a:solidFill>
                  <a:schemeClr val="tx1"/>
                </a:solidFill>
                <a:effectLst/>
                <a:latin typeface="+mn-lt"/>
                <a:ea typeface="+mn-ea"/>
                <a:cs typeface="+mn-cs"/>
              </a:rPr>
              <a:t>8.1, 2.1 explanation</a:t>
            </a:r>
            <a:r>
              <a:rPr lang="en-US" sz="1600" b="0" i="0" u="none" strike="noStrike" kern="1200" dirty="0">
                <a:solidFill>
                  <a:schemeClr val="tx1"/>
                </a:solidFill>
                <a:effectLst/>
                <a:latin typeface="+mn-lt"/>
                <a:ea typeface="+mn-ea"/>
                <a:cs typeface="+mn-cs"/>
              </a:rPr>
              <a:t> – This is the only hyphenated usage of ultra high, be consistent.  (It appears that “Ultra High” is chosen to agree with the previously used “Extremely High” (including capitalization within a sentence.)</a:t>
            </a:r>
          </a:p>
          <a:p>
            <a:r>
              <a:rPr lang="en-US" sz="1600" dirty="0"/>
              <a:t>Response: </a:t>
            </a:r>
            <a:r>
              <a:rPr lang="en-US" sz="1600" b="0" dirty="0"/>
              <a:t>Thank you. Change is made to remove the hyphen.</a:t>
            </a:r>
            <a:endParaRPr lang="en-US" sz="1600" i="0" u="none" strike="noStrike" kern="1200" dirty="0">
              <a:solidFill>
                <a:schemeClr val="tx1"/>
              </a:solidFill>
              <a:effectLst/>
              <a:latin typeface="+mn-lt"/>
              <a:ea typeface="+mn-ea"/>
              <a:cs typeface="+mn-cs"/>
            </a:endParaRPr>
          </a:p>
          <a:p>
            <a:endParaRPr lang="en-US" sz="1600" i="0" u="none" strike="noStrike" kern="1200" dirty="0">
              <a:solidFill>
                <a:schemeClr val="tx1"/>
              </a:solidFill>
              <a:effectLst/>
              <a:latin typeface="+mn-lt"/>
              <a:ea typeface="+mn-ea"/>
              <a:cs typeface="+mn-cs"/>
            </a:endParaRPr>
          </a:p>
          <a:p>
            <a:r>
              <a:rPr lang="en-US" sz="1600" i="0" u="none" strike="noStrike" kern="1200" dirty="0">
                <a:solidFill>
                  <a:schemeClr val="tx1"/>
                </a:solidFill>
                <a:effectLst/>
                <a:latin typeface="+mn-lt"/>
                <a:ea typeface="+mn-ea"/>
                <a:cs typeface="+mn-cs"/>
              </a:rPr>
              <a:t>8.1, 5.5 explanation</a:t>
            </a:r>
            <a:r>
              <a:rPr lang="en-US" sz="1600" b="0" i="0" u="none" strike="noStrike" kern="1200" dirty="0">
                <a:solidFill>
                  <a:schemeClr val="tx1"/>
                </a:solidFill>
                <a:effectLst/>
                <a:latin typeface="+mn-lt"/>
                <a:ea typeface="+mn-ea"/>
                <a:cs typeface="+mn-cs"/>
              </a:rPr>
              <a:t>, 3</a:t>
            </a:r>
            <a:r>
              <a:rPr lang="en-US" sz="1600" b="0" i="0" u="none" strike="noStrike" kern="1200" baseline="30000" dirty="0">
                <a:solidFill>
                  <a:schemeClr val="tx1"/>
                </a:solidFill>
                <a:effectLst/>
                <a:latin typeface="+mn-lt"/>
                <a:ea typeface="+mn-ea"/>
                <a:cs typeface="+mn-cs"/>
              </a:rPr>
              <a:t>rd</a:t>
            </a:r>
            <a:r>
              <a:rPr lang="en-US" sz="1600" b="0" i="0" u="none" strike="noStrike" kern="1200" dirty="0">
                <a:solidFill>
                  <a:schemeClr val="tx1"/>
                </a:solidFill>
                <a:effectLst/>
                <a:latin typeface="+mn-lt"/>
                <a:ea typeface="+mn-ea"/>
                <a:cs typeface="+mn-cs"/>
              </a:rPr>
              <a:t> paragraph – Typo?  “(Basis Service Set)”.  </a:t>
            </a:r>
          </a:p>
          <a:p>
            <a:pPr marL="0" indent="0"/>
            <a:r>
              <a:rPr lang="en-US" sz="1600" dirty="0"/>
              <a:t>Response: </a:t>
            </a:r>
            <a:r>
              <a:rPr lang="en-US" sz="1600" b="0" dirty="0"/>
              <a:t>Thank you. Change is made to replace network by BSS.</a:t>
            </a:r>
            <a:endParaRPr lang="en-US" sz="1600" i="0" u="none" strike="noStrike" kern="1200" dirty="0">
              <a:solidFill>
                <a:schemeClr val="tx1"/>
              </a:solidFill>
              <a:effectLst/>
              <a:latin typeface="+mn-lt"/>
              <a:ea typeface="+mn-ea"/>
              <a:cs typeface="+mn-cs"/>
            </a:endParaRPr>
          </a:p>
          <a:p>
            <a:pPr marL="0" indent="0">
              <a:buFontTx/>
              <a:buNone/>
            </a:pPr>
            <a:endParaRPr lang="en-US" sz="16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Some name (affiliation)</a:t>
            </a:r>
            <a:endParaRPr lang="en-GB" dirty="0"/>
          </a:p>
        </p:txBody>
      </p:sp>
      <p:sp>
        <p:nvSpPr>
          <p:cNvPr id="6" name="Date Placeholder 5"/>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1123829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1" y="762000"/>
            <a:ext cx="7970837" cy="798910"/>
          </a:xfrm>
        </p:spPr>
        <p:txBody>
          <a:bodyPr/>
          <a:lstStyle/>
          <a:p>
            <a:r>
              <a:rPr lang="en-US" sz="2800" dirty="0"/>
              <a:t>802.3 comments on 802.11 UHR PAR and CSD</a:t>
            </a:r>
          </a:p>
        </p:txBody>
      </p:sp>
      <p:sp>
        <p:nvSpPr>
          <p:cNvPr id="3" name="Content Placeholder 2"/>
          <p:cNvSpPr>
            <a:spLocks noGrp="1"/>
          </p:cNvSpPr>
          <p:nvPr>
            <p:ph idx="1"/>
          </p:nvPr>
        </p:nvSpPr>
        <p:spPr>
          <a:xfrm>
            <a:off x="685801" y="2058589"/>
            <a:ext cx="7770813" cy="3961211"/>
          </a:xfrm>
        </p:spPr>
        <p:txBody>
          <a:bodyPr/>
          <a:lstStyle/>
          <a:p>
            <a:pPr marL="0" indent="0">
              <a:buFontTx/>
              <a:buNone/>
            </a:pPr>
            <a:r>
              <a:rPr lang="en-US" sz="1600" kern="1200" dirty="0">
                <a:solidFill>
                  <a:schemeClr val="tx1"/>
                </a:solidFill>
              </a:rPr>
              <a:t>CSD</a:t>
            </a:r>
          </a:p>
          <a:p>
            <a:pPr marL="0" indent="0">
              <a:buFontTx/>
              <a:buNone/>
            </a:pPr>
            <a:r>
              <a:rPr lang="en-US" sz="1600" i="0" u="none" strike="noStrike" kern="1200" dirty="0">
                <a:solidFill>
                  <a:schemeClr val="tx1"/>
                </a:solidFill>
                <a:effectLst/>
                <a:latin typeface="+mn-lt"/>
                <a:ea typeface="+mn-ea"/>
                <a:cs typeface="+mn-cs"/>
              </a:rPr>
              <a:t>1.2.1</a:t>
            </a:r>
            <a:r>
              <a:rPr lang="en-US" sz="1600" b="0" i="0" u="none" strike="noStrike" kern="1200" dirty="0">
                <a:solidFill>
                  <a:schemeClr val="tx1"/>
                </a:solidFill>
                <a:effectLst/>
                <a:latin typeface="+mn-lt"/>
                <a:ea typeface="+mn-ea"/>
                <a:cs typeface="+mn-cs"/>
              </a:rPr>
              <a:t> – The answer is not responsive for this particular project. The Broad Market Potential response addresses wireless LAN in general, not the broad market for Ultra High Reliability.</a:t>
            </a:r>
          </a:p>
          <a:p>
            <a:r>
              <a:rPr lang="en-US" sz="1600" dirty="0"/>
              <a:t>Response: </a:t>
            </a:r>
            <a:r>
              <a:rPr lang="en-US" sz="1600" b="0" dirty="0"/>
              <a:t>UHR project is meant to be the next generation of mainstream WLAN. As such, the broad market of UHR is large. That said, the elements that are provided in the description are the ones that would benefit from the improvements that the 802.11bn project intends to provide. Changes are made to clarify this point. </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Some name (affiliation)</a:t>
            </a:r>
            <a:endParaRPr lang="en-GB" dirty="0"/>
          </a:p>
        </p:txBody>
      </p:sp>
      <p:sp>
        <p:nvSpPr>
          <p:cNvPr id="6" name="Date Placeholder 5"/>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886203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73AA0-21AC-DB9D-6F65-013250BA7D1C}"/>
              </a:ext>
            </a:extLst>
          </p:cNvPr>
          <p:cNvSpPr>
            <a:spLocks noGrp="1"/>
          </p:cNvSpPr>
          <p:nvPr>
            <p:ph type="title"/>
          </p:nvPr>
        </p:nvSpPr>
        <p:spPr/>
        <p:txBody>
          <a:bodyPr/>
          <a:lstStyle/>
          <a:p>
            <a:r>
              <a:rPr lang="en-US" sz="2800" dirty="0"/>
              <a:t>Comments on 802.11 UHR PAR and CSD: Paul </a:t>
            </a:r>
            <a:r>
              <a:rPr lang="en-US" sz="2800" dirty="0" err="1"/>
              <a:t>Nikolich</a:t>
            </a:r>
            <a:endParaRPr lang="en-US" sz="2800" dirty="0"/>
          </a:p>
        </p:txBody>
      </p:sp>
      <p:sp>
        <p:nvSpPr>
          <p:cNvPr id="3" name="Content Placeholder 2">
            <a:extLst>
              <a:ext uri="{FF2B5EF4-FFF2-40B4-BE49-F238E27FC236}">
                <a16:creationId xmlns:a16="http://schemas.microsoft.com/office/drawing/2014/main" id="{293B291D-1571-01D2-6EC2-DE39C4FE6509}"/>
              </a:ext>
            </a:extLst>
          </p:cNvPr>
          <p:cNvSpPr>
            <a:spLocks noGrp="1"/>
          </p:cNvSpPr>
          <p:nvPr>
            <p:ph idx="1"/>
          </p:nvPr>
        </p:nvSpPr>
        <p:spPr/>
        <p:txBody>
          <a:bodyPr/>
          <a:lstStyle/>
          <a:p>
            <a:r>
              <a:rPr lang="en-US" sz="1600" dirty="0"/>
              <a:t>CSD</a:t>
            </a:r>
          </a:p>
          <a:p>
            <a:r>
              <a:rPr lang="en-US" sz="1600" b="0" dirty="0"/>
              <a:t>In 1.2.4.b I suggest replacing "The increased capabilities envisioned for the baseband and RF parts necessary to implement the proposed amendment are in line with the current progress in technology and not expected to impinge testability."</a:t>
            </a:r>
          </a:p>
          <a:p>
            <a:r>
              <a:rPr lang="en-US" sz="1600" b="0" dirty="0"/>
              <a:t>with</a:t>
            </a:r>
          </a:p>
          <a:p>
            <a:r>
              <a:rPr lang="en-US" sz="1600" b="0" dirty="0"/>
              <a:t>"The increased capabilities envisioned for the MAC, baseband signal processing and RF technologies necessary to implement the proposed amendment are in line with the current progress of those technologies as demonstrated by lab testing, modeling and simulations."</a:t>
            </a:r>
          </a:p>
          <a:p>
            <a:r>
              <a:rPr lang="en-US" sz="1600" dirty="0"/>
              <a:t>Response: </a:t>
            </a:r>
            <a:r>
              <a:rPr lang="en-US" sz="1600" b="0" dirty="0"/>
              <a:t>Thanks. Accept</a:t>
            </a:r>
          </a:p>
        </p:txBody>
      </p:sp>
      <p:sp>
        <p:nvSpPr>
          <p:cNvPr id="4" name="Slide Number Placeholder 3">
            <a:extLst>
              <a:ext uri="{FF2B5EF4-FFF2-40B4-BE49-F238E27FC236}">
                <a16:creationId xmlns:a16="http://schemas.microsoft.com/office/drawing/2014/main" id="{82DE3DDE-51D0-CD47-51ED-F338C15FD824}"/>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757F265D-9CE3-150E-6705-FEEA17078B47}"/>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0AD743FC-E76C-36BC-20FF-6318AD1F41BB}"/>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532960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73AA0-21AC-DB9D-6F65-013250BA7D1C}"/>
              </a:ext>
            </a:extLst>
          </p:cNvPr>
          <p:cNvSpPr>
            <a:spLocks noGrp="1"/>
          </p:cNvSpPr>
          <p:nvPr>
            <p:ph type="title"/>
          </p:nvPr>
        </p:nvSpPr>
        <p:spPr/>
        <p:txBody>
          <a:bodyPr/>
          <a:lstStyle/>
          <a:p>
            <a:r>
              <a:rPr lang="en-US" sz="2800" dirty="0"/>
              <a:t>Comments on 802.11 UHR PAR and CSD: Paul </a:t>
            </a:r>
            <a:r>
              <a:rPr lang="en-US" sz="2800" dirty="0" err="1"/>
              <a:t>Nikolich</a:t>
            </a:r>
            <a:endParaRPr lang="en-US" sz="2800" dirty="0"/>
          </a:p>
        </p:txBody>
      </p:sp>
      <p:sp>
        <p:nvSpPr>
          <p:cNvPr id="3" name="Content Placeholder 2">
            <a:extLst>
              <a:ext uri="{FF2B5EF4-FFF2-40B4-BE49-F238E27FC236}">
                <a16:creationId xmlns:a16="http://schemas.microsoft.com/office/drawing/2014/main" id="{293B291D-1571-01D2-6EC2-DE39C4FE6509}"/>
              </a:ext>
            </a:extLst>
          </p:cNvPr>
          <p:cNvSpPr>
            <a:spLocks noGrp="1"/>
          </p:cNvSpPr>
          <p:nvPr>
            <p:ph idx="1"/>
          </p:nvPr>
        </p:nvSpPr>
        <p:spPr/>
        <p:txBody>
          <a:bodyPr/>
          <a:lstStyle/>
          <a:p>
            <a:r>
              <a:rPr lang="en-US" sz="1600" dirty="0"/>
              <a:t>CSD</a:t>
            </a:r>
          </a:p>
          <a:p>
            <a:r>
              <a:rPr lang="en-US" sz="1600" b="0" dirty="0"/>
              <a:t>There appears to be a cut-and-paste error in the 1.2.5.a and 1.2.5b of the CSD (see below).  I suggest swapping the text under (a) and (b). </a:t>
            </a:r>
          </a:p>
          <a:p>
            <a:r>
              <a:rPr lang="en-US" sz="1600" b="0" dirty="0"/>
              <a:t> 1.2.5.a) Known cost factors. </a:t>
            </a:r>
          </a:p>
          <a:p>
            <a:r>
              <a:rPr lang="en-US" sz="1600" b="0" dirty="0"/>
              <a:t>WLAN equipment is accepted as having balanced costs. The development of Wireless capabilities to enhance the throughput and improve latency of WLAN network deployments will not disrupt the established balance. </a:t>
            </a:r>
          </a:p>
          <a:p>
            <a:r>
              <a:rPr lang="en-US" sz="1600" b="0" dirty="0"/>
              <a:t> 1.2.5.b) Balanced costs. </a:t>
            </a:r>
          </a:p>
          <a:p>
            <a:r>
              <a:rPr lang="en-US" sz="1600" b="0" dirty="0"/>
              <a:t>Support of the proposed standard will likely require a manufacturer to develop a modified radio, modem and firmware. This is similar in principle to the transition between IEEE 802.11ax and IEEE 802.11be as well as in previous iterations of IEEE Std. 802.11 enhancements.  The cost factors for these transitions are well known and the data for this is well understood. </a:t>
            </a:r>
          </a:p>
          <a:p>
            <a:r>
              <a:rPr lang="en-US" sz="1600" dirty="0"/>
              <a:t>Response: </a:t>
            </a:r>
            <a:r>
              <a:rPr lang="en-US" sz="1600" b="0" dirty="0"/>
              <a:t>Thanks. Accepted</a:t>
            </a:r>
          </a:p>
        </p:txBody>
      </p:sp>
      <p:sp>
        <p:nvSpPr>
          <p:cNvPr id="4" name="Slide Number Placeholder 3">
            <a:extLst>
              <a:ext uri="{FF2B5EF4-FFF2-40B4-BE49-F238E27FC236}">
                <a16:creationId xmlns:a16="http://schemas.microsoft.com/office/drawing/2014/main" id="{82DE3DDE-51D0-CD47-51ED-F338C15FD824}"/>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757F265D-9CE3-150E-6705-FEEA17078B47}"/>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0AD743FC-E76C-36BC-20FF-6318AD1F41BB}"/>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2623559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2.1 </a:t>
            </a:r>
            <a:r>
              <a:rPr lang="en-GB" sz="1600" b="0" dirty="0">
                <a:effectLst/>
                <a:latin typeface="+mj-lt"/>
                <a:ea typeface="Calibri" panose="020F0502020204030204" pitchFamily="34" charset="0"/>
                <a:cs typeface="Times New Roman" panose="02020603050405020304" pitchFamily="18" charset="0"/>
              </a:rPr>
              <a:t>"Ultra High" violates the </a:t>
            </a:r>
            <a:r>
              <a:rPr lang="en-GB" sz="1600" b="0" dirty="0" err="1">
                <a:effectLst/>
                <a:latin typeface="+mj-lt"/>
                <a:ea typeface="Calibri" panose="020F0502020204030204" pitchFamily="34" charset="0"/>
                <a:cs typeface="Times New Roman" panose="02020603050405020304" pitchFamily="18" charset="0"/>
              </a:rPr>
              <a:t>NesCom</a:t>
            </a:r>
            <a:r>
              <a:rPr lang="en-GB" sz="1600" b="0" dirty="0">
                <a:effectLst/>
                <a:latin typeface="+mj-lt"/>
                <a:ea typeface="Calibri" panose="020F0502020204030204" pitchFamily="34" charset="0"/>
                <a:cs typeface="Times New Roman" panose="02020603050405020304" pitchFamily="18" charset="0"/>
              </a:rPr>
              <a:t> convention of not using comparative words rather than specific numbers.  You need to specify somewhere what "Ultra High" means.  (Also, it would be Ultra-High Reliability).</a:t>
            </a:r>
            <a:endParaRPr lang="en-GB" sz="1600" b="0" dirty="0">
              <a:latin typeface="+mj-lt"/>
              <a:ea typeface="Calibri" panose="020F0502020204030204" pitchFamily="34" charset="0"/>
              <a:cs typeface="Times New Roman" panose="02020603050405020304" pitchFamily="18" charset="0"/>
            </a:endParaRPr>
          </a:p>
          <a:p>
            <a:r>
              <a:rPr lang="en-GB" sz="1600" b="0" dirty="0">
                <a:latin typeface="+mj-lt"/>
                <a:ea typeface="Calibri" panose="020F0502020204030204" pitchFamily="34" charset="0"/>
                <a:cs typeface="Times New Roman" panose="02020603050405020304" pitchFamily="18" charset="0"/>
              </a:rPr>
              <a:t>	How is reliability defined?  No where do I find out what type of reliability is being sought.</a:t>
            </a:r>
            <a:br>
              <a:rPr lang="en-GB" sz="1600" b="0" dirty="0">
                <a:latin typeface="+mj-lt"/>
                <a:ea typeface="Calibri" panose="020F0502020204030204" pitchFamily="34" charset="0"/>
                <a:cs typeface="Times New Roman" panose="02020603050405020304" pitchFamily="18" charset="0"/>
              </a:rPr>
            </a:br>
            <a:r>
              <a:rPr lang="en-GB" sz="1600" b="0" dirty="0">
                <a:latin typeface="+mj-lt"/>
                <a:ea typeface="Calibri" panose="020F0502020204030204" pitchFamily="34" charset="0"/>
                <a:cs typeface="Times New Roman" panose="02020603050405020304" pitchFamily="18" charset="0"/>
              </a:rPr>
              <a:t>You need a different title for this that matches the description in the scope.  I don't see any proposed additions that address reliability of any kind.</a:t>
            </a:r>
            <a:endParaRPr lang="en-US" sz="1600" b="0" dirty="0">
              <a:latin typeface="+mj-lt"/>
            </a:endParaRPr>
          </a:p>
          <a:p>
            <a:r>
              <a:rPr lang="en-GB" sz="1600" dirty="0">
                <a:latin typeface="+mj-lt"/>
                <a:ea typeface="Calibri" panose="020F0502020204030204" pitchFamily="34" charset="0"/>
                <a:cs typeface="Times New Roman" panose="02020603050405020304" pitchFamily="18" charset="0"/>
              </a:rPr>
              <a:t>Response: </a:t>
            </a:r>
            <a:r>
              <a:rPr lang="en-GB" sz="1600" b="0" dirty="0">
                <a:latin typeface="+mj-lt"/>
                <a:ea typeface="Calibri" panose="020F0502020204030204" pitchFamily="34" charset="0"/>
                <a:cs typeface="Times New Roman" panose="02020603050405020304" pitchFamily="18" charset="0"/>
              </a:rPr>
              <a:t>We understand that </a:t>
            </a:r>
            <a:r>
              <a:rPr lang="en-GB" sz="1600" b="0" dirty="0" err="1">
                <a:latin typeface="+mj-lt"/>
                <a:ea typeface="Calibri" panose="020F0502020204030204" pitchFamily="34" charset="0"/>
                <a:cs typeface="Times New Roman" panose="02020603050405020304" pitchFamily="18" charset="0"/>
              </a:rPr>
              <a:t>NesCom</a:t>
            </a:r>
            <a:r>
              <a:rPr lang="en-GB" sz="1600" b="0" dirty="0">
                <a:latin typeface="+mj-lt"/>
                <a:ea typeface="Calibri" panose="020F0502020204030204" pitchFamily="34" charset="0"/>
                <a:cs typeface="Times New Roman" panose="02020603050405020304" pitchFamily="18" charset="0"/>
              </a:rPr>
              <a:t> convention allows for an exception to this that must be explained. For this reason, we have provided in section 8.1 an explanation that is clarified following the comment. Changes are made also to clarify the definition of reliability as the 3 items described in section 5.2b, and to provide quantified target for these items.</a:t>
            </a:r>
          </a:p>
          <a:p>
            <a:endParaRPr lang="en-US" sz="1600" dirty="0">
              <a:latin typeface="+mj-lt"/>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521183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8DE4E-0271-1673-893E-9294E7EA4C7D}"/>
              </a:ext>
            </a:extLst>
          </p:cNvPr>
          <p:cNvSpPr>
            <a:spLocks noGrp="1"/>
          </p:cNvSpPr>
          <p:nvPr>
            <p:ph type="title"/>
          </p:nvPr>
        </p:nvSpPr>
        <p:spPr/>
        <p:txBody>
          <a:bodyPr/>
          <a:lstStyle/>
          <a:p>
            <a:r>
              <a:rPr lang="en-US" sz="2800" dirty="0"/>
              <a:t>Comments on 802.11 UHR PAR and CSD: James </a:t>
            </a:r>
            <a:r>
              <a:rPr lang="en-US" sz="2800" dirty="0" err="1"/>
              <a:t>Gilb</a:t>
            </a:r>
            <a:endParaRPr lang="en-US" sz="2800" dirty="0"/>
          </a:p>
        </p:txBody>
      </p:sp>
      <p:sp>
        <p:nvSpPr>
          <p:cNvPr id="3" name="Content Placeholder 2">
            <a:extLst>
              <a:ext uri="{FF2B5EF4-FFF2-40B4-BE49-F238E27FC236}">
                <a16:creationId xmlns:a16="http://schemas.microsoft.com/office/drawing/2014/main" id="{3C4E76EC-621F-1BFE-86B8-1DA6AF4EF934}"/>
              </a:ext>
            </a:extLst>
          </p:cNvPr>
          <p:cNvSpPr>
            <a:spLocks noGrp="1"/>
          </p:cNvSpPr>
          <p:nvPr>
            <p:ph idx="1"/>
          </p:nvPr>
        </p:nvSpPr>
        <p:spPr/>
        <p:txBody>
          <a:bodyPr/>
          <a:lstStyle/>
          <a:p>
            <a:r>
              <a:rPr lang="en-GB" sz="1600" dirty="0">
                <a:effectLst/>
                <a:latin typeface="+mj-lt"/>
                <a:ea typeface="Calibri" panose="020F0502020204030204" pitchFamily="34" charset="0"/>
                <a:cs typeface="Times New Roman" panose="02020603050405020304" pitchFamily="18" charset="0"/>
              </a:rPr>
              <a:t>PAR</a:t>
            </a:r>
          </a:p>
          <a:p>
            <a:r>
              <a:rPr lang="en-GB" sz="1600" dirty="0">
                <a:effectLst/>
                <a:latin typeface="+mj-lt"/>
                <a:ea typeface="Calibri" panose="020F0502020204030204" pitchFamily="34" charset="0"/>
                <a:cs typeface="Times New Roman" panose="02020603050405020304" pitchFamily="18" charset="0"/>
              </a:rPr>
              <a:t>5.2b - </a:t>
            </a:r>
            <a:r>
              <a:rPr lang="en-US" sz="1600" b="0" dirty="0">
                <a:effectLst/>
                <a:latin typeface="+mj-lt"/>
                <a:ea typeface="Calibri" panose="020F0502020204030204" pitchFamily="34" charset="0"/>
                <a:cs typeface="Times New Roman" panose="02020603050405020304" pitchFamily="18" charset="0"/>
              </a:rPr>
              <a:t>The three items specified use "increasing", "improving" and "improving" with no numerical targets.  This would imply that any tiny change would justify adding the new feature.  Replace these with numerical targets, e.g., 50% more throughput.</a:t>
            </a:r>
          </a:p>
          <a:p>
            <a:r>
              <a:rPr lang="en-US" sz="1600" dirty="0">
                <a:latin typeface="+mj-lt"/>
                <a:ea typeface="Calibri" panose="020F0502020204030204" pitchFamily="34" charset="0"/>
                <a:cs typeface="Times New Roman" panose="02020603050405020304" pitchFamily="18" charset="0"/>
              </a:rPr>
              <a:t>Response: </a:t>
            </a:r>
            <a:r>
              <a:rPr lang="en-US" sz="1600" b="0" dirty="0">
                <a:latin typeface="+mj-lt"/>
                <a:ea typeface="Calibri" panose="020F0502020204030204" pitchFamily="34" charset="0"/>
                <a:cs typeface="Times New Roman" panose="02020603050405020304" pitchFamily="18" charset="0"/>
              </a:rPr>
              <a:t>Thank you. Changes are made in order to provide quantified values for the improvements, except for MPDU loss, for which there hasn’t been improvements in previous amendments.</a:t>
            </a:r>
          </a:p>
          <a:p>
            <a:endParaRPr lang="en-US" sz="1600" dirty="0">
              <a:effectLst/>
              <a:latin typeface="+mj-lt"/>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4F29779-4387-2551-A2F3-D950470A9692}"/>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41F0DA98-223C-6DD3-6C40-CC67EDD37EAF}"/>
              </a:ext>
            </a:extLst>
          </p:cNvPr>
          <p:cNvSpPr>
            <a:spLocks noGrp="1"/>
          </p:cNvSpPr>
          <p:nvPr>
            <p:ph type="ftr" idx="14"/>
          </p:nvPr>
        </p:nvSpPr>
        <p:spPr/>
        <p:txBody>
          <a:bodyPr/>
          <a:lstStyle/>
          <a:p>
            <a:r>
              <a:rPr lang="en-GB"/>
              <a:t>Laurent Cariou, Intel</a:t>
            </a:r>
            <a:endParaRPr lang="en-GB" dirty="0"/>
          </a:p>
        </p:txBody>
      </p:sp>
      <p:sp>
        <p:nvSpPr>
          <p:cNvPr id="6" name="Date Placeholder 5">
            <a:extLst>
              <a:ext uri="{FF2B5EF4-FFF2-40B4-BE49-F238E27FC236}">
                <a16:creationId xmlns:a16="http://schemas.microsoft.com/office/drawing/2014/main" id="{9AF8BE6A-5C61-0AD9-8045-2CEF194E697F}"/>
              </a:ext>
            </a:extLst>
          </p:cNvPr>
          <p:cNvSpPr>
            <a:spLocks noGrp="1"/>
          </p:cNvSpPr>
          <p:nvPr>
            <p:ph type="dt" idx="15"/>
          </p:nvPr>
        </p:nvSpPr>
        <p:spPr/>
        <p:txBody>
          <a:bodyPr/>
          <a:lstStyle/>
          <a:p>
            <a:r>
              <a:rPr lang="en-US"/>
              <a:t>July 2023</a:t>
            </a:r>
            <a:endParaRPr lang="en-GB" dirty="0"/>
          </a:p>
        </p:txBody>
      </p:sp>
    </p:spTree>
    <p:extLst>
      <p:ext uri="{BB962C8B-B14F-4D97-AF65-F5344CB8AC3E}">
        <p14:creationId xmlns:p14="http://schemas.microsoft.com/office/powerpoint/2010/main" val="3413370877"/>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46c98d88-e344-4ed4-8496-4ed7712e255d}" enabled="0" method="" siteId="{46c98d88-e344-4ed4-8496-4ed7712e255d}" removed="1"/>
</clbl:labelList>
</file>

<file path=docProps/app.xml><?xml version="1.0" encoding="utf-8"?>
<Properties xmlns="http://schemas.openxmlformats.org/officeDocument/2006/extended-properties" xmlns:vt="http://schemas.openxmlformats.org/officeDocument/2006/docPropsVTypes">
  <Template>802-11-Submission</Template>
  <TotalTime>116090</TotalTime>
  <Words>2871</Words>
  <Application>Microsoft Office PowerPoint</Application>
  <PresentationFormat>On-screen Show (4:3)</PresentationFormat>
  <Paragraphs>222</Paragraphs>
  <Slides>21</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6" baseType="lpstr">
      <vt:lpstr>Arial</vt:lpstr>
      <vt:lpstr>Calibri</vt:lpstr>
      <vt:lpstr>Times New Roman</vt:lpstr>
      <vt:lpstr>Office Theme</vt:lpstr>
      <vt:lpstr>Document</vt:lpstr>
      <vt:lpstr>UHR PAR and CSD comments</vt:lpstr>
      <vt:lpstr>802.3 comments on 802.11 UHR PAR and CSD</vt:lpstr>
      <vt:lpstr>802.3 comments on 802.11 UHR PAR and CSD</vt:lpstr>
      <vt:lpstr>802.3 comments on 802.11 UHR PAR and CSD</vt:lpstr>
      <vt:lpstr>802.3 comments on 802.11 UHR PAR and CSD</vt:lpstr>
      <vt:lpstr>Comments on 802.11 UHR PAR and CSD: Paul Nikolich</vt:lpstr>
      <vt:lpstr>Comments on 802.11 UHR PAR and CSD: Paul Nikolich</vt:lpstr>
      <vt:lpstr>Comments on 802.11 UHR PAR and CSD: James Gilb</vt:lpstr>
      <vt:lpstr>Comments on 802.11 UHR PAR and CSD: James Gilb</vt:lpstr>
      <vt:lpstr>Comments on 802.11 UHR PAR and CSD: James Gilb</vt:lpstr>
      <vt:lpstr>Comments on 802.11 UHR PAR and CSD: James Gilb</vt:lpstr>
      <vt:lpstr>Comments on 802.11 UHR PAR and CSD: James Gilb</vt:lpstr>
      <vt:lpstr>Comments on 802.11 UHR PAR and CSD: James Gilb</vt:lpstr>
      <vt:lpstr>Comments on 802.11 UHR PAR and CSD: James Gilb</vt:lpstr>
      <vt:lpstr>Comments on 802.11 UHR PAR and CSD: James Gilb</vt:lpstr>
      <vt:lpstr>Comments on 802.11 UHR PAR and CSD from 802.15</vt:lpstr>
      <vt:lpstr>Comments on 802.11 UHR PAR and CSD from 802.15</vt:lpstr>
      <vt:lpstr>Comments on 802.11 UHR PAR and CSD from 802.15</vt:lpstr>
      <vt:lpstr>Comments on 802.11 UHR PAR and CSD from 802.1</vt:lpstr>
      <vt:lpstr>Comments on 802.11 UHR PAR and CSD from 802.1</vt:lpstr>
      <vt:lpstr>Comments on 802.11 UHR PAR and CSD from 802.1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TGbe Meeting Agenda</dc:title>
  <dc:creator>laurent.cariou@intel.com</dc:creator>
  <cp:lastModifiedBy>Cariou, Laurent</cp:lastModifiedBy>
  <cp:revision>1432</cp:revision>
  <cp:lastPrinted>1601-01-01T00:00:00Z</cp:lastPrinted>
  <dcterms:created xsi:type="dcterms:W3CDTF">2017-01-26T15:28:16Z</dcterms:created>
  <dcterms:modified xsi:type="dcterms:W3CDTF">2023-07-11T19:04:52Z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1548419121</vt:lpwstr>
  </property>
</Properties>
</file>