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6" Type="http://schemas.microsoft.com/office/2020/02/relationships/classificationlabels" Target="docMetadata/LabelInfo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  <p:sldMasterId id="2147483660" r:id="rId2"/>
  </p:sldMasterIdLst>
  <p:notesMasterIdLst>
    <p:notesMasterId r:id="rId9"/>
  </p:notesMasterIdLst>
  <p:handoutMasterIdLst>
    <p:handoutMasterId r:id="rId10"/>
  </p:handoutMasterIdLst>
  <p:sldIdLst>
    <p:sldId id="331" r:id="rId3"/>
    <p:sldId id="440" r:id="rId4"/>
    <p:sldId id="444" r:id="rId5"/>
    <p:sldId id="441" r:id="rId6"/>
    <p:sldId id="443" r:id="rId7"/>
    <p:sldId id="442" r:id="rId8"/>
  </p:sldIdLst>
  <p:sldSz cx="9144000" cy="6858000" type="screen4x3"/>
  <p:notesSz cx="6794500" cy="99314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312">
          <p15:clr>
            <a:srgbClr val="A4A3A4"/>
          </p15:clr>
        </p15:guide>
        <p15:guide id="2" pos="28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52D079-2134-46B7-96DA-35F96E53B4D3}" v="4" dt="2023-07-05T23:17:47.600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6" autoAdjust="0"/>
    <p:restoredTop sz="94616" autoAdjust="0"/>
  </p:normalViewPr>
  <p:slideViewPr>
    <p:cSldViewPr>
      <p:cViewPr varScale="1">
        <p:scale>
          <a:sx n="113" d="100"/>
          <a:sy n="113" d="100"/>
        </p:scale>
        <p:origin x="1554" y="102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-2419" y="2124"/>
      </p:cViewPr>
      <p:guideLst>
        <p:guide orient="horz" pos="2312"/>
        <p:guide pos="28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microsoft.com/office/2015/10/relationships/revisionInfo" Target="revisionInfo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470525" y="204788"/>
            <a:ext cx="641350" cy="214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2625" y="203200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22938" y="96123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pPr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67050" y="9612313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GB" altLang="en-US"/>
              <a:t>Page </a:t>
            </a:r>
            <a:fld id="{BAF696D6-2B11-400B-80BE-320340BD9C0B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3318" name="Line 6"/>
          <p:cNvSpPr>
            <a:spLocks noChangeShapeType="1"/>
          </p:cNvSpPr>
          <p:nvPr/>
        </p:nvSpPr>
        <p:spPr bwMode="auto">
          <a:xfrm>
            <a:off x="681038" y="415925"/>
            <a:ext cx="54324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41991" name="Rectangle 7"/>
          <p:cNvSpPr>
            <a:spLocks noChangeArrowheads="1"/>
          </p:cNvSpPr>
          <p:nvPr/>
        </p:nvSpPr>
        <p:spPr bwMode="auto">
          <a:xfrm>
            <a:off x="681038" y="96123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345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13320" name="Line 8"/>
          <p:cNvSpPr>
            <a:spLocks noChangeShapeType="1"/>
          </p:cNvSpPr>
          <p:nvPr/>
        </p:nvSpPr>
        <p:spPr bwMode="auto">
          <a:xfrm>
            <a:off x="681038" y="9599613"/>
            <a:ext cx="558323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2534070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13388" y="12065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pPr>
              <a:defRPr/>
            </a:pPr>
            <a:r>
              <a:rPr lang="en-GB"/>
              <a:t>doc.: IEEE 802.11-14/0216r0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1350" y="117475"/>
            <a:ext cx="122713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pPr>
              <a:defRPr/>
            </a:pPr>
            <a:r>
              <a:rPr lang="en-US"/>
              <a:t>March 2014</a:t>
            </a:r>
            <a:endParaRPr lang="en-GB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50888"/>
            <a:ext cx="4948238" cy="37115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4875" y="4716463"/>
            <a:ext cx="4984750" cy="4471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746" tIns="46079" rIns="93746" bIns="4607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30813" y="9615488"/>
            <a:ext cx="9239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3450">
              <a:defRPr/>
            </a:lvl5pPr>
          </a:lstStyle>
          <a:p>
            <a:pPr lvl="4">
              <a:defRPr/>
            </a:pPr>
            <a:r>
              <a:rPr lang="en-GB"/>
              <a:t>Stephen McCann, Blackberry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46425" y="9615488"/>
            <a:ext cx="5127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GB" altLang="en-US"/>
              <a:t>Page </a:t>
            </a:r>
            <a:fld id="{191D54E5-86B9-40A9-ABFE-18C51DE813A8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709613" y="9615488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/>
              <a:t>Submission</a:t>
            </a:r>
          </a:p>
        </p:txBody>
      </p:sp>
      <p:sp>
        <p:nvSpPr>
          <p:cNvPr id="8201" name="Line 9"/>
          <p:cNvSpPr>
            <a:spLocks noChangeShapeType="1"/>
          </p:cNvSpPr>
          <p:nvPr/>
        </p:nvSpPr>
        <p:spPr bwMode="auto">
          <a:xfrm>
            <a:off x="709613" y="9613900"/>
            <a:ext cx="53752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202" name="Line 10"/>
          <p:cNvSpPr>
            <a:spLocks noChangeShapeType="1"/>
          </p:cNvSpPr>
          <p:nvPr/>
        </p:nvSpPr>
        <p:spPr bwMode="auto">
          <a:xfrm>
            <a:off x="635000" y="317500"/>
            <a:ext cx="55245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031871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400"/>
              <a:t>doc.: IEEE 802.11-14/0216r0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  <a:endParaRPr lang="en-GB" altLang="en-US" sz="1400"/>
          </a:p>
        </p:txBody>
      </p:sp>
      <p:sp>
        <p:nvSpPr>
          <p:cNvPr id="9220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GB" altLang="en-US"/>
              <a:t>Stephen McCann, Blackberry</a:t>
            </a:r>
          </a:p>
        </p:txBody>
      </p:sp>
      <p:sp>
        <p:nvSpPr>
          <p:cNvPr id="9221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/>
              <a:t>Page </a:t>
            </a:r>
            <a:fld id="{D55620EA-3F44-4E94-8BEB-09EE72043127}" type="slidenum">
              <a:rPr lang="en-GB" altLang="en-US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92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22338" y="750888"/>
            <a:ext cx="4949825" cy="3711575"/>
          </a:xfrm>
          <a:ln/>
        </p:spPr>
      </p:sp>
      <p:sp>
        <p:nvSpPr>
          <p:cNvPr id="92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6406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2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911992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0244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0245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FF711518-8A9C-49D7-8BC3-2A761B35C2E9}" type="slidenum">
              <a:rPr lang="en-US" altLang="en-US"/>
              <a:pPr>
                <a:spcBef>
                  <a:spcPct val="0"/>
                </a:spcBef>
              </a:pPr>
              <a:t>3</a:t>
            </a:fld>
            <a:endParaRPr lang="en-US" altLang="en-US"/>
          </a:p>
        </p:txBody>
      </p:sp>
      <p:sp>
        <p:nvSpPr>
          <p:cNvPr id="102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2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13147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1269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9E01ADE7-4C11-4939-A951-A30C1E62FF68}" type="slidenum">
              <a:rPr lang="en-US" altLang="en-US"/>
              <a:pPr>
                <a:spcBef>
                  <a:spcPct val="0"/>
                </a:spcBef>
              </a:pPr>
              <a:t>4</a:t>
            </a:fld>
            <a:endParaRPr lang="en-US" altLang="en-US"/>
          </a:p>
        </p:txBody>
      </p:sp>
      <p:sp>
        <p:nvSpPr>
          <p:cNvPr id="112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408159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>
          <a:xfrm>
            <a:off x="3959225" y="117475"/>
            <a:ext cx="2195513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>
                <a:ea typeface="ＭＳ Ｐゴシック" panose="020B0600070205080204" pitchFamily="34" charset="-128"/>
              </a:rPr>
              <a:t>doc.: IEEE 802.11-14/0325r0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xfrm>
            <a:off x="641350" y="117475"/>
            <a:ext cx="920750" cy="21590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 sz="1400"/>
              <a:t>March 2014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xfrm>
            <a:off x="3862388" y="9615488"/>
            <a:ext cx="2292350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458788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9159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13731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18303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2287588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lvl="4">
              <a:spcBef>
                <a:spcPct val="0"/>
              </a:spcBef>
            </a:pPr>
            <a:r>
              <a:rPr lang="en-US" altLang="en-US">
                <a:ea typeface="ＭＳ Ｐゴシック" panose="020B0600070205080204" pitchFamily="34" charset="-128"/>
              </a:rPr>
              <a:t>Stephen McCann, Blackberry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243263" y="9615488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en-US"/>
              <a:t>Page </a:t>
            </a:r>
            <a:fld id="{4567F9E1-F1ED-4416-AB33-F94FB6852DD4}" type="slidenum">
              <a:rPr lang="en-US" altLang="en-US"/>
              <a:pPr>
                <a:spcBef>
                  <a:spcPct val="0"/>
                </a:spcBef>
              </a:pPr>
              <a:t>6</a:t>
            </a:fld>
            <a:endParaRPr lang="en-US" altLang="en-US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83728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42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May 2017</a:t>
            </a:r>
            <a:endParaRPr lang="en-GB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altLang="en-US"/>
              <a:t>Slide </a:t>
            </a:r>
            <a:fld id="{1C63A446-957E-4FA3-A6F6-424039CA2D5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875790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85A398-EB07-44E2-AD97-456BF5CED23C}" type="datetimeFigureOut">
              <a:rPr lang="en-US"/>
              <a:pPr>
                <a:defRPr/>
              </a:pPr>
              <a:t>7/5/2023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606A28-B578-478A-BD40-2AA493B34AF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82934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0564EAF-75A1-4587-A456-C16E7364FE5F}" type="datetimeFigureOut">
              <a:rPr lang="en-US"/>
              <a:pPr>
                <a:defRPr/>
              </a:pPr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B55077B-0ED4-467E-9037-94987130A7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87015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EFE451-27BC-41FC-B13F-D920B13DB40D}" type="datetimeFigureOut">
              <a:rPr lang="en-US"/>
              <a:pPr>
                <a:defRPr/>
              </a:pPr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AD38DB-C722-4CF6-BE63-EE3545B176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527729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03C8A7-7F79-43C9-BD1D-C3A218F7FB54}" type="datetimeFigureOut">
              <a:rPr lang="en-US"/>
              <a:pPr>
                <a:defRPr/>
              </a:pPr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1EC21CF-A91F-401B-8887-76475E086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46420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987DCB-92B9-4394-A334-F9A3BFAF09EF}" type="datetimeFigureOut">
              <a:rPr lang="en-US"/>
              <a:pPr>
                <a:defRPr/>
              </a:pPr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B7AA3-6ED8-49E1-8F75-21B2EDE1D7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3962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C57E94-3B8C-44F6-9C59-C1C14DB3F532}" type="datetimeFigureOut">
              <a:rPr lang="en-US"/>
              <a:pPr>
                <a:defRPr/>
              </a:pPr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A89A-12E7-41F4-A94B-031D316BA7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661130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57BF9B9-62A3-406A-8D18-0DF1EA63157F}" type="datetimeFigureOut">
              <a:rPr lang="en-US"/>
              <a:pPr>
                <a:defRPr/>
              </a:pPr>
              <a:t>7/5/2023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29460A-A00E-4A2A-8486-1B898610B4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5209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ED6D27-18C4-4E41-91F3-499358260A02}" type="datetimeFigureOut">
              <a:rPr lang="en-US"/>
              <a:pPr>
                <a:defRPr/>
              </a:pPr>
              <a:t>7/5/2023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BDE5B5-9A46-46A8-85A7-D88686A5C79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730336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606608-FC35-49D3-B23F-BF06E71BE91E}" type="datetimeFigureOut">
              <a:rPr lang="en-US"/>
              <a:pPr>
                <a:defRPr/>
              </a:pPr>
              <a:t>7/5/2023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2866B6-40C9-4484-B17E-3410465EFD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76007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5F812C-B94A-41E8-97B0-2165B66999E7}" type="datetimeFigureOut">
              <a:rPr lang="en-US"/>
              <a:pPr>
                <a:defRPr/>
              </a:pPr>
              <a:t>7/5/2023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8C8AFB-83CD-42A8-B4C3-A1D38504461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0031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7F2398-A3C6-45DC-A23B-8CC58C8F7EDA}" type="datetimeFigureOut">
              <a:rPr lang="en-US"/>
              <a:pPr>
                <a:defRPr/>
              </a:pPr>
              <a:t>7/5/2023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B19327-98F7-4FAB-B1B9-7FE17CF0635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17181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text styles</a:t>
            </a:r>
          </a:p>
          <a:p>
            <a:pPr lvl="1"/>
            <a:r>
              <a:rPr lang="en-GB" altLang="en-US" dirty="0"/>
              <a:t>Second level</a:t>
            </a:r>
          </a:p>
          <a:p>
            <a:pPr lvl="2"/>
            <a:r>
              <a:rPr lang="en-GB" altLang="en-US" dirty="0"/>
              <a:t>Third level</a:t>
            </a:r>
          </a:p>
          <a:p>
            <a:pPr lvl="3"/>
            <a:r>
              <a:rPr lang="en-GB" altLang="en-US" dirty="0"/>
              <a:t>Fourth level</a:t>
            </a:r>
          </a:p>
          <a:p>
            <a:pPr lvl="4"/>
            <a:r>
              <a:rPr lang="en-GB" altLang="en-US" dirty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5796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pPr>
              <a:defRPr/>
            </a:pPr>
            <a:r>
              <a:rPr lang="en-US" dirty="0"/>
              <a:t>September 2022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194197" y="6475413"/>
            <a:ext cx="134972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pPr>
              <a:defRPr/>
            </a:pPr>
            <a:r>
              <a:rPr lang="en-GB" dirty="0"/>
              <a:t>Carlos Cordeiro, Intel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GB" altLang="en-US"/>
              <a:t>Slide </a:t>
            </a:r>
            <a:fld id="{8B8338B2-6E12-4130-9981-618315C80553}" type="slidenum">
              <a:rPr lang="en-GB" altLang="en-US"/>
              <a:pPr/>
              <a:t>‹#›</a:t>
            </a:fld>
            <a:endParaRPr lang="en-GB" alt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89533" y="332601"/>
            <a:ext cx="32702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4572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 algn="r">
              <a:defRPr/>
            </a:pPr>
            <a:r>
              <a:rPr lang="en-GB" altLang="en-US" sz="1800" b="1" dirty="0"/>
              <a:t>doc.: IEEE </a:t>
            </a:r>
            <a:r>
              <a:rPr lang="en-GB" altLang="en-US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802.11-23/1153r0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7550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r>
              <a:rPr lang="en-GB" alt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43" r:id="rId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4C95FD14-B118-4462-9A0F-EBA8F6D060D3}" type="datetimeFigureOut">
              <a:rPr lang="en-US"/>
              <a:pPr>
                <a:defRPr/>
              </a:pPr>
              <a:t>7/5/2023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>
                <a:solidFill>
                  <a:srgbClr val="898989"/>
                </a:solidFill>
              </a:defRPr>
            </a:lvl1pPr>
          </a:lstStyle>
          <a:p>
            <a:fld id="{C5D422A3-5322-4D18-B9B0-F624B936D402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232" r:id="rId1"/>
    <p:sldLayoutId id="2147484233" r:id="rId2"/>
    <p:sldLayoutId id="2147484234" r:id="rId3"/>
    <p:sldLayoutId id="2147484235" r:id="rId4"/>
    <p:sldLayoutId id="2147484236" r:id="rId5"/>
    <p:sldLayoutId id="2147484237" r:id="rId6"/>
    <p:sldLayoutId id="2147484238" r:id="rId7"/>
    <p:sldLayoutId id="2147484239" r:id="rId8"/>
    <p:sldLayoutId id="2147484240" r:id="rId9"/>
    <p:sldLayoutId id="2147484241" r:id="rId10"/>
    <p:sldLayoutId id="21474842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-fi.org/news-events/newsroom/wireless-innovation-forum-and-wi-fi-alliance-deliver-6-ghz-afc-system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wi-fi.org/file/wi-fi-affordability" TargetMode="External"/><Relationship Id="rId3" Type="http://schemas.openxmlformats.org/officeDocument/2006/relationships/hyperlink" Target="https://www.wi-fi.org/file/2022-annual-report" TargetMode="External"/><Relationship Id="rId7" Type="http://schemas.openxmlformats.org/officeDocument/2006/relationships/hyperlink" Target="https://www.wi-fi.org/file/6-ghz-wi-fi-connecting-to-the-future-2022" TargetMode="External"/><Relationship Id="rId2" Type="http://schemas.openxmlformats.org/officeDocument/2006/relationships/hyperlink" Target="https://www.wi-fi.org/news-events/newsroom/wireless-innovation-forum-and-wi-fi-alliance-deliver-6-ghz-afc-system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wi-fi.org/file/wi-fi-certified-and-matter-highlights" TargetMode="External"/><Relationship Id="rId5" Type="http://schemas.openxmlformats.org/officeDocument/2006/relationships/hyperlink" Target="https://www.wi-fi.org/file/leveraging-wi-fi-for-home-iot-use-cases-2022" TargetMode="External"/><Relationship Id="rId4" Type="http://schemas.openxmlformats.org/officeDocument/2006/relationships/hyperlink" Target="https://www.wi-fi.org/file/optimizing-home-iot-with-wi-fi-certified-2022" TargetMode="External"/><Relationship Id="rId9" Type="http://schemas.openxmlformats.org/officeDocument/2006/relationships/hyperlink" Target="https://www.wi-fi.org/file/wi-fi-sustainability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i-fi.org/who-we-are/current-work-areas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wi-fi.org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xfrm>
            <a:off x="6842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800" dirty="0"/>
              <a:t>July 2023</a:t>
            </a:r>
            <a:endParaRPr lang="en-GB" altLang="en-US" sz="1800" dirty="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GB" altLang="en-US" sz="1200" b="0" dirty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GB" altLang="en-US"/>
              <a:t>Wi-Fi Alliance </a:t>
            </a:r>
            <a:r>
              <a:rPr lang="en-GB" altLang="en-US" dirty="0"/>
              <a:t>(WFA) Liaison Update</a:t>
            </a:r>
          </a:p>
        </p:txBody>
      </p:sp>
      <p:sp>
        <p:nvSpPr>
          <p:cNvPr id="410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GB" altLang="en-US" sz="2000" dirty="0"/>
              <a:t>Date:</a:t>
            </a:r>
            <a:r>
              <a:rPr lang="en-GB" altLang="en-US" sz="2000" b="0" dirty="0"/>
              <a:t> 2023-07-05</a:t>
            </a:r>
          </a:p>
        </p:txBody>
      </p:sp>
      <p:sp>
        <p:nvSpPr>
          <p:cNvPr id="4104" name="Rectangle 6"/>
          <p:cNvSpPr>
            <a:spLocks noChangeArrowheads="1"/>
          </p:cNvSpPr>
          <p:nvPr/>
        </p:nvSpPr>
        <p:spPr bwMode="auto">
          <a:xfrm>
            <a:off x="533400" y="1935163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lang="en-GB" altLang="en-US" sz="2000"/>
              <a:t>Authors:</a:t>
            </a:r>
            <a:endParaRPr lang="en-GB" altLang="en-US" sz="2000" b="0"/>
          </a:p>
        </p:txBody>
      </p:sp>
      <p:graphicFrame>
        <p:nvGraphicFramePr>
          <p:cNvPr id="2" name="Table 2">
            <a:extLst>
              <a:ext uri="{FF2B5EF4-FFF2-40B4-BE49-F238E27FC236}">
                <a16:creationId xmlns:a16="http://schemas.microsoft.com/office/drawing/2014/main" id="{DFE3B203-39B5-4261-AEA3-1A957979E2F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16109021"/>
              </p:ext>
            </p:extLst>
          </p:nvPr>
        </p:nvGraphicFramePr>
        <p:xfrm>
          <a:off x="564679" y="2442776"/>
          <a:ext cx="7748590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991097">
                  <a:extLst>
                    <a:ext uri="{9D8B030D-6E8A-4147-A177-3AD203B41FA5}">
                      <a16:colId xmlns:a16="http://schemas.microsoft.com/office/drawing/2014/main" val="886369074"/>
                    </a:ext>
                  </a:extLst>
                </a:gridCol>
                <a:gridCol w="1152128">
                  <a:extLst>
                    <a:ext uri="{9D8B030D-6E8A-4147-A177-3AD203B41FA5}">
                      <a16:colId xmlns:a16="http://schemas.microsoft.com/office/drawing/2014/main" val="3001105605"/>
                    </a:ext>
                  </a:extLst>
                </a:gridCol>
                <a:gridCol w="1008112">
                  <a:extLst>
                    <a:ext uri="{9D8B030D-6E8A-4147-A177-3AD203B41FA5}">
                      <a16:colId xmlns:a16="http://schemas.microsoft.com/office/drawing/2014/main" val="986167142"/>
                    </a:ext>
                  </a:extLst>
                </a:gridCol>
                <a:gridCol w="864096">
                  <a:extLst>
                    <a:ext uri="{9D8B030D-6E8A-4147-A177-3AD203B41FA5}">
                      <a16:colId xmlns:a16="http://schemas.microsoft.com/office/drawing/2014/main" val="984206515"/>
                    </a:ext>
                  </a:extLst>
                </a:gridCol>
                <a:gridCol w="2733157">
                  <a:extLst>
                    <a:ext uri="{9D8B030D-6E8A-4147-A177-3AD203B41FA5}">
                      <a16:colId xmlns:a16="http://schemas.microsoft.com/office/drawing/2014/main" val="78505582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dirty="0"/>
                        <a:t>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Company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Address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Phone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08137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Carlos Cordeiro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Intel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Carlos.Cordeiro@intel.com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6351835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CCF86-BBBB-4DC8-80E4-8BD16985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Major updates (1/2)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Autofit/>
          </a:bodyPr>
          <a:lstStyle/>
          <a:p>
            <a:r>
              <a:rPr lang="en-US" altLang="en-US" sz="1800" dirty="0"/>
              <a:t>The last WFA F2F member meeting took place June 6th-8th, 2023, in Mexico City, Mexico</a:t>
            </a:r>
          </a:p>
          <a:p>
            <a:endParaRPr lang="en-US" altLang="en-US" sz="1800" dirty="0"/>
          </a:p>
          <a:p>
            <a:r>
              <a:rPr lang="en-US" altLang="en-US" sz="1800" dirty="0"/>
              <a:t>The next WFA F2F member meeting will take place Oct 17th-19th, 2023, in Prague, Czech Republic</a:t>
            </a:r>
          </a:p>
          <a:p>
            <a:endParaRPr lang="en-US" altLang="en-US" sz="1800" dirty="0"/>
          </a:p>
          <a:p>
            <a:r>
              <a:rPr lang="en-US" altLang="en-US" sz="1800" dirty="0"/>
              <a:t>The </a:t>
            </a:r>
            <a:r>
              <a:rPr lang="en-US" altLang="en-US" sz="1800" dirty="0">
                <a:hlinkClick r:id="rId3"/>
              </a:rPr>
              <a:t>WInnForum and WFA delivered 6 GHz AFC system standardization and testing docs to FCC</a:t>
            </a:r>
            <a:r>
              <a:rPr lang="en-US" altLang="en-US" sz="1800" dirty="0"/>
              <a:t>, </a:t>
            </a:r>
            <a:r>
              <a:rPr lang="en-US" altLang="en-US" sz="1800"/>
              <a:t>which represents a </a:t>
            </a:r>
            <a:r>
              <a:rPr lang="en-US" altLang="en-US" sz="1800" dirty="0"/>
              <a:t>major step towards enabling 6 GHz standard power operation in the US</a:t>
            </a:r>
          </a:p>
        </p:txBody>
      </p:sp>
      <p:sp>
        <p:nvSpPr>
          <p:cNvPr id="5123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July 2023</a:t>
            </a:r>
            <a:endParaRPr lang="en-GB" altLang="en-US" sz="1800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B9217D5-362A-4ADE-8770-C80CF607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7F46141-796B-4BC5-BAC2-B27D17CA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2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9CCF86-BBBB-4DC8-80E4-8BD169856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Major updates (2/2)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>
            <a:noAutofit/>
          </a:bodyPr>
          <a:lstStyle/>
          <a:p>
            <a:r>
              <a:rPr lang="en-US" altLang="en-US" sz="1800" dirty="0"/>
              <a:t>Technical activity at WFA that has recently (since Q4/22) led to certification</a:t>
            </a:r>
          </a:p>
          <a:p>
            <a:pPr lvl="1"/>
            <a:r>
              <a:rPr lang="en-US" altLang="en-US" sz="1600" dirty="0"/>
              <a:t>Wi-Fi Aware</a:t>
            </a:r>
          </a:p>
          <a:p>
            <a:pPr lvl="1"/>
            <a:r>
              <a:rPr lang="en-US" altLang="en-US" sz="1600" dirty="0" err="1"/>
              <a:t>EasyMesh</a:t>
            </a:r>
            <a:endParaRPr lang="en-US" altLang="en-US" sz="1600" dirty="0"/>
          </a:p>
          <a:p>
            <a:pPr lvl="1"/>
            <a:r>
              <a:rPr lang="en-US" altLang="en-US" sz="1600" dirty="0"/>
              <a:t>Easy Connect</a:t>
            </a:r>
          </a:p>
          <a:p>
            <a:pPr lvl="1"/>
            <a:r>
              <a:rPr lang="en-US" altLang="en-US" sz="1600" dirty="0" err="1"/>
              <a:t>Passpoint</a:t>
            </a:r>
            <a:endParaRPr lang="en-US" altLang="en-US" sz="1600" dirty="0"/>
          </a:p>
          <a:p>
            <a:pPr lvl="1"/>
            <a:endParaRPr lang="en-US" altLang="en-US" sz="1600" dirty="0"/>
          </a:p>
          <a:p>
            <a:r>
              <a:rPr lang="en-US" altLang="en-US" sz="1800" dirty="0"/>
              <a:t>Technical activity at WFA that is expected to lead to certification</a:t>
            </a:r>
          </a:p>
          <a:p>
            <a:pPr lvl="1"/>
            <a:r>
              <a:rPr lang="en-US" altLang="en-US" sz="1600" dirty="0"/>
              <a:t>Wi-Fi 7</a:t>
            </a:r>
          </a:p>
          <a:p>
            <a:pPr lvl="1"/>
            <a:r>
              <a:rPr lang="en-US" altLang="en-US" sz="1600" dirty="0"/>
              <a:t>QoS Management</a:t>
            </a:r>
          </a:p>
          <a:p>
            <a:pPr lvl="1"/>
            <a:r>
              <a:rPr lang="en-US" altLang="en-US" sz="1600" dirty="0" err="1"/>
              <a:t>EasyMesh</a:t>
            </a:r>
            <a:endParaRPr lang="en-US" altLang="en-US" sz="1600" dirty="0"/>
          </a:p>
          <a:p>
            <a:pPr lvl="1"/>
            <a:r>
              <a:rPr lang="en-US" altLang="en-US" sz="1600" dirty="0"/>
              <a:t>6 GHz standard power</a:t>
            </a:r>
          </a:p>
        </p:txBody>
      </p:sp>
      <p:sp>
        <p:nvSpPr>
          <p:cNvPr id="5123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July 2023</a:t>
            </a:r>
            <a:endParaRPr lang="en-GB" altLang="en-US" sz="1800" dirty="0"/>
          </a:p>
        </p:txBody>
      </p:sp>
      <p:sp>
        <p:nvSpPr>
          <p:cNvPr id="12" name="Footer Placeholder 4">
            <a:extLst>
              <a:ext uri="{FF2B5EF4-FFF2-40B4-BE49-F238E27FC236}">
                <a16:creationId xmlns:a16="http://schemas.microsoft.com/office/drawing/2014/main" id="{1B9217D5-362A-4ADE-8770-C80CF607F9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3" name="Slide Number Placeholder 5">
            <a:extLst>
              <a:ext uri="{FF2B5EF4-FFF2-40B4-BE49-F238E27FC236}">
                <a16:creationId xmlns:a16="http://schemas.microsoft.com/office/drawing/2014/main" id="{47F46141-796B-4BC5-BAC2-B27D17CA72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GB" altLang="en-US" sz="1200" b="0" dirty="0"/>
          </a:p>
        </p:txBody>
      </p:sp>
    </p:spTree>
    <p:extLst>
      <p:ext uri="{BB962C8B-B14F-4D97-AF65-F5344CB8AC3E}">
        <p14:creationId xmlns:p14="http://schemas.microsoft.com/office/powerpoint/2010/main" val="1800367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2C1CBB0E-4C91-4C69-BA83-40626B3767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dirty="0"/>
              <a:t>Additional work areas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690464"/>
            <a:ext cx="8134672" cy="4114800"/>
          </a:xfrm>
        </p:spPr>
        <p:txBody>
          <a:bodyPr/>
          <a:lstStyle/>
          <a:p>
            <a:r>
              <a:rPr lang="en-US" altLang="en-US" sz="1800" dirty="0"/>
              <a:t>Examples of additional WFA technical work</a:t>
            </a:r>
          </a:p>
          <a:p>
            <a:pPr lvl="1"/>
            <a:r>
              <a:rPr lang="en-US" altLang="en-US" sz="1600" dirty="0"/>
              <a:t>Security</a:t>
            </a:r>
          </a:p>
          <a:p>
            <a:pPr lvl="1"/>
            <a:r>
              <a:rPr lang="en-US" altLang="en-US" sz="1600" dirty="0"/>
              <a:t>Location</a:t>
            </a:r>
          </a:p>
          <a:p>
            <a:pPr lvl="1"/>
            <a:r>
              <a:rPr lang="en-US" altLang="en-US" sz="1600" dirty="0"/>
              <a:t>Wi-Fi Direct</a:t>
            </a:r>
          </a:p>
          <a:p>
            <a:pPr lvl="1"/>
            <a:r>
              <a:rPr lang="en-US" altLang="en-US" sz="1600" dirty="0"/>
              <a:t>Automated Frequency Coordination</a:t>
            </a:r>
          </a:p>
          <a:p>
            <a:pPr lvl="1"/>
            <a:r>
              <a:rPr lang="en-US" altLang="en-US" sz="1600" dirty="0"/>
              <a:t>Customer Experience</a:t>
            </a:r>
          </a:p>
          <a:p>
            <a:pPr lvl="1"/>
            <a:r>
              <a:rPr lang="en-US" altLang="en-US" sz="1600" dirty="0"/>
              <a:t>Wi-Fi </a:t>
            </a:r>
            <a:r>
              <a:rPr lang="en-US" altLang="en-US" sz="1600" dirty="0" err="1"/>
              <a:t>HaLow</a:t>
            </a:r>
            <a:endParaRPr lang="en-US" altLang="en-US" sz="1600" dirty="0"/>
          </a:p>
          <a:p>
            <a:pPr lvl="1"/>
            <a:r>
              <a:rPr lang="en-US" altLang="en-US" sz="1600" dirty="0"/>
              <a:t>Wi-Fi Data Elements</a:t>
            </a:r>
          </a:p>
          <a:p>
            <a:r>
              <a:rPr lang="en-US" altLang="en-US" sz="1800" dirty="0"/>
              <a:t>Examples of additional WFA activity that may lead to technical work </a:t>
            </a:r>
          </a:p>
          <a:p>
            <a:pPr lvl="1"/>
            <a:r>
              <a:rPr lang="en-US" altLang="en-US" sz="1600" dirty="0"/>
              <a:t>XR (Augmented / Virtual / Mixed Reality)</a:t>
            </a:r>
          </a:p>
          <a:p>
            <a:pPr lvl="1"/>
            <a:r>
              <a:rPr lang="en-US" altLang="en-US" sz="1600" dirty="0"/>
              <a:t>Automotive</a:t>
            </a:r>
          </a:p>
          <a:p>
            <a:pPr lvl="1"/>
            <a:r>
              <a:rPr lang="en-US" altLang="en-US" sz="1600" dirty="0"/>
              <a:t>Healthcare</a:t>
            </a:r>
          </a:p>
          <a:p>
            <a:pPr lvl="1"/>
            <a:r>
              <a:rPr lang="en-US" altLang="en-US" sz="1600" dirty="0"/>
              <a:t>Operators</a:t>
            </a:r>
          </a:p>
          <a:p>
            <a:pPr lvl="1"/>
            <a:r>
              <a:rPr lang="en-US" altLang="en-US" sz="1600" dirty="0"/>
              <a:t>Internet of things</a:t>
            </a:r>
          </a:p>
          <a:p>
            <a:r>
              <a:rPr lang="en-GB" altLang="en-US" sz="1800" dirty="0"/>
              <a:t>Regulatory</a:t>
            </a:r>
          </a:p>
        </p:txBody>
      </p:sp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July 2023</a:t>
            </a:r>
            <a:endParaRPr lang="en-GB" altLang="en-US" sz="1800" dirty="0"/>
          </a:p>
        </p:txBody>
      </p:sp>
      <p:sp>
        <p:nvSpPr>
          <p:cNvPr id="17" name="Footer Placeholder 4">
            <a:extLst>
              <a:ext uri="{FF2B5EF4-FFF2-40B4-BE49-F238E27FC236}">
                <a16:creationId xmlns:a16="http://schemas.microsoft.com/office/drawing/2014/main" id="{984CE999-8009-4998-AF5F-D97D7C5E6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AD363D30-F3B0-4B86-AA3D-7B73D96949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4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E713B8-0149-B3ED-C70D-A277C6A5E4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Recent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EE61EF7-B509-99B0-46A4-F87B140FFD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Wireless Innovation Forum and Wi-Fi Alliance® Deliver 6 GHz AFC System Standardization and Testing Documents to FCC: </a:t>
            </a:r>
            <a:r>
              <a:rPr lang="en-US" sz="1800" dirty="0">
                <a:effectLst/>
                <a:ea typeface="Times New Roman" panose="02020603050405020304" pitchFamily="18" charset="0"/>
                <a:hlinkClick r:id="rId2"/>
              </a:rPr>
              <a:t>https://www.wi-fi.org/news-events/newsroom/wireless-innovation-forum-and-wi-fi-alliance-deliver-6-ghz-afc-system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WFA’s 2022 Annual Report: </a:t>
            </a:r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3"/>
              </a:rPr>
              <a:t>https://www.wi-fi.org/file/2022-annual-report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Optimizing Home IoT with Wi-Fi CERTIFIED: </a:t>
            </a:r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4"/>
              </a:rPr>
              <a:t>https://www.wi-fi.org/file/optimizing-home-iot-with-wi-fi-certified-2022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Leveraging Wi-Fi for Home IoT use cases: </a:t>
            </a:r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5"/>
              </a:rPr>
              <a:t>https://www.wi-fi.org/file/leveraging-wi-fi-for-home-iot-use-cases-2022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Wi-Fi CERTIFIED and Matter highlights: </a:t>
            </a:r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6"/>
              </a:rPr>
              <a:t>https://www.wi-fi.org/file/wi-fi-certified-and-matter-highlights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6 GHz Wi-Fi: Connecting to the Future: </a:t>
            </a:r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7"/>
              </a:rPr>
              <a:t>https://www.wi-fi.org/file/6-ghz-wi-fi-connecting-to-the-future-2022</a:t>
            </a:r>
            <a:endParaRPr lang="en-US" sz="1800" dirty="0">
              <a:effectLst/>
              <a:ea typeface="Calibri" panose="020F0502020204030204" pitchFamily="34" charset="0"/>
            </a:endParaRP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Wi-Fi Affordability: </a:t>
            </a:r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8"/>
              </a:rPr>
              <a:t>https://www.wi-fi.org/file/wi-fi-affordability</a:t>
            </a:r>
            <a:r>
              <a:rPr lang="en-US" sz="1800" dirty="0">
                <a:effectLst/>
                <a:ea typeface="Times New Roman" panose="02020603050405020304" pitchFamily="18" charset="0"/>
              </a:rPr>
              <a:t> </a:t>
            </a:r>
          </a:p>
          <a:p>
            <a:pPr marL="342900" marR="0" lvl="0" indent="-342900"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800" dirty="0">
                <a:effectLst/>
                <a:ea typeface="Times New Roman" panose="02020603050405020304" pitchFamily="18" charset="0"/>
              </a:rPr>
              <a:t>Wi-Fi Sustainability: </a:t>
            </a:r>
            <a:r>
              <a:rPr lang="en-US" sz="1800" u="sng" dirty="0">
                <a:solidFill>
                  <a:srgbClr val="0563C1"/>
                </a:solidFill>
                <a:effectLst/>
                <a:ea typeface="Times New Roman" panose="02020603050405020304" pitchFamily="18" charset="0"/>
                <a:hlinkClick r:id="rId9"/>
              </a:rPr>
              <a:t>https://www.wi-fi.org/file/wi-fi-sustainability</a:t>
            </a:r>
            <a:endParaRPr lang="en-US" sz="1800" dirty="0">
              <a:effectLst/>
              <a:ea typeface="Calibri" panose="020F0502020204030204" pitchFamily="34" charset="0"/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9730D4-8E36-65D0-0B28-83F953064F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942566" cy="276999"/>
          </a:xfrm>
        </p:spPr>
        <p:txBody>
          <a:bodyPr/>
          <a:lstStyle/>
          <a:p>
            <a:pPr>
              <a:defRPr/>
            </a:pPr>
            <a:r>
              <a:rPr lang="en-US" dirty="0"/>
              <a:t>July 2023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7EC970-0C96-812E-5D79-F7DA08CB18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GB"/>
              <a:t>Ian Sherlock, Texas Instruments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78AE287-D127-9C19-8A54-190650738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altLang="en-US"/>
              <a:t>Slide </a:t>
            </a:r>
            <a:fld id="{1C63A446-957E-4FA3-A6F6-424039CA2D54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9458904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5278733-69AD-490C-B9F0-8948BCCC5D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Further information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r>
              <a:rPr lang="en-US" altLang="en-US" dirty="0"/>
              <a:t>For more information on current areas of work, see </a:t>
            </a:r>
            <a:r>
              <a:rPr lang="en-US" altLang="en-US" dirty="0">
                <a:hlinkClick r:id="rId3"/>
              </a:rPr>
              <a:t>http://www.wi-fi.org/who-we-are/current-work-areas</a:t>
            </a:r>
            <a:endParaRPr lang="en-US" altLang="en-US" dirty="0"/>
          </a:p>
          <a:p>
            <a:endParaRPr lang="en-US" altLang="en-US" dirty="0"/>
          </a:p>
          <a:p>
            <a:r>
              <a:rPr lang="en-US" altLang="en-US" dirty="0"/>
              <a:t>If these sound like interesting topics, please plan to sign up and participate</a:t>
            </a:r>
          </a:p>
          <a:p>
            <a:endParaRPr lang="en-GB" altLang="en-US" dirty="0"/>
          </a:p>
          <a:p>
            <a:r>
              <a:rPr lang="en-GB" altLang="en-US" dirty="0"/>
              <a:t>Further general information at </a:t>
            </a:r>
            <a:r>
              <a:rPr lang="en-GB" altLang="en-US" dirty="0">
                <a:hlinkClick r:id="rId4"/>
              </a:rPr>
              <a:t>http://www.wi-fi.org/</a:t>
            </a:r>
            <a:r>
              <a:rPr lang="en-GB" altLang="en-US" dirty="0"/>
              <a:t> </a:t>
            </a:r>
          </a:p>
        </p:txBody>
      </p:sp>
      <p:sp>
        <p:nvSpPr>
          <p:cNvPr id="7171" name="Date Placeholder 3"/>
          <p:cNvSpPr>
            <a:spLocks noGrp="1"/>
          </p:cNvSpPr>
          <p:nvPr>
            <p:ph type="dt" sz="half" idx="10"/>
          </p:nvPr>
        </p:nvSpPr>
        <p:spPr>
          <a:xfrm>
            <a:off x="684213" y="332601"/>
            <a:ext cx="942566" cy="276999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None/>
            </a:pPr>
            <a:r>
              <a:rPr lang="en-US" altLang="en-US" sz="1800" dirty="0"/>
              <a:t>July 2023</a:t>
            </a:r>
            <a:endParaRPr lang="en-GB" altLang="en-US" sz="1800" dirty="0"/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00CD4761-C037-425C-B273-F6281BEC42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194197" y="6475413"/>
            <a:ext cx="1349728" cy="184666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Carlos Cordeiro, Intel</a:t>
            </a:r>
          </a:p>
        </p:txBody>
      </p:sp>
      <p:sp>
        <p:nvSpPr>
          <p:cNvPr id="11" name="Slide Number Placeholder 5">
            <a:extLst>
              <a:ext uri="{FF2B5EF4-FFF2-40B4-BE49-F238E27FC236}">
                <a16:creationId xmlns:a16="http://schemas.microsoft.com/office/drawing/2014/main" id="{CDFE87F7-DD82-42BB-9232-55F0F6D606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GB" altLang="en-US" sz="1200" b="0" dirty="0"/>
              <a:t>Slide </a:t>
            </a:r>
            <a:fld id="{827138B0-886C-442D-A790-BBBA55B88C81}" type="slidenum">
              <a:rPr lang="en-GB" altLang="en-US" sz="1200" b="0"/>
              <a:pPr>
                <a:spcBef>
                  <a:spcPct val="0"/>
                </a:spcBef>
                <a:buFontTx/>
                <a:buNone/>
              </a:pPr>
              <a:t>6</a:t>
            </a:fld>
            <a:endParaRPr lang="en-GB" altLang="en-US" sz="1200" b="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Metadata/LabelInfo.xml><?xml version="1.0" encoding="utf-8"?>
<clbl:labelList xmlns:clbl="http://schemas.microsoft.com/office/2020/mipLabelMetadata">
  <clbl:label id="{46c98d88-e344-4ed4-8496-4ed7712e255d}" enabled="0" method="" siteId="{46c98d88-e344-4ed4-8496-4ed7712e255d}" removed="1"/>
</clbl:labelList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505</Words>
  <Application>Microsoft Office PowerPoint</Application>
  <PresentationFormat>On-screen Show (4:3)</PresentationFormat>
  <Paragraphs>98</Paragraphs>
  <Slides>6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Symbol</vt:lpstr>
      <vt:lpstr>Times New Roman</vt:lpstr>
      <vt:lpstr>802-11-Submission</vt:lpstr>
      <vt:lpstr>Custom Design</vt:lpstr>
      <vt:lpstr>Wi-Fi Alliance (WFA) Liaison Update</vt:lpstr>
      <vt:lpstr>Major updates (1/2)</vt:lpstr>
      <vt:lpstr>Major updates (2/2)</vt:lpstr>
      <vt:lpstr>Additional work areas</vt:lpstr>
      <vt:lpstr>Recent publications</vt:lpstr>
      <vt:lpstr>Further information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2014-02-20T18:42:49Z</dcterms:created>
  <dcterms:modified xsi:type="dcterms:W3CDTF">2023-07-05T23:18:32Z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(2)UgYPB7JILeTwrnLnpN2B8EmvkdYMigKju63JAaKoAYdY0jy79QMmwPtX12GV8Q11Nb4OSOGn_x000d_
UIviNGv7svVSDzIZYkFJ8nUaolnrcAb0AyS1tq7PuIYABiEmXx+7smy+7gLoZX9Q2ID68H3d_x000d_
0tDVmiBqf9cDtnQqCVsrhsCZ0wSynKKsIr/LFfsgxmifYIhqY6ylmixvlTilVpdNW1qom3lY_x000d_
0aLScbDOiHrDN4w3Pb</vt:lpwstr>
  </property>
  <property fmtid="{D5CDD505-2E9C-101B-9397-08002B2CF9AE}" pid="3" name="_ms_pID_725343_00">
    <vt:lpwstr>_</vt:lpwstr>
  </property>
  <property fmtid="{D5CDD505-2E9C-101B-9397-08002B2CF9AE}" pid="4" name="_ms_pID_7253431">
    <vt:lpwstr>gdh7dv97kulMoRbA58HMqnQnQf3AZ/0sNnLjct0rSYnA==</vt:lpwstr>
  </property>
  <property fmtid="{D5CDD505-2E9C-101B-9397-08002B2CF9AE}" pid="5" name="_ms_pID_7253431_00">
    <vt:lpwstr>_</vt:lpwstr>
  </property>
  <property fmtid="{D5CDD505-2E9C-101B-9397-08002B2CF9AE}" pid="6" name="_new_ms_pID_72543">
    <vt:lpwstr>(3)KENUzmCPMuMMbkFT/eFMTjVnNUSTAajMWj0YmG/aFBNe1eUdD94rL8ZwqJeD7OobauZQndbR_x000d_
41s2u2p7AimLUMTxdNsRtSQpIWGLGijNF/wCfmpJMXP/LEL1Aq1rynDUPxgi35kw9WaJB/to_x000d_
Pg8yzS0CNsKEj6iiLWDOj0wWHJAAOePnlG3xQTqxVz+yJ8z8jj16pzs5IMaAY+8NGB+O3Jsa_x000d_
UeHrvCQvMqzqsbohho</vt:lpwstr>
  </property>
  <property fmtid="{D5CDD505-2E9C-101B-9397-08002B2CF9AE}" pid="7" name="_new_ms_pID_72543_00">
    <vt:lpwstr>_new_ms_pID_72543</vt:lpwstr>
  </property>
  <property fmtid="{D5CDD505-2E9C-101B-9397-08002B2CF9AE}" pid="8" name="_new_ms_pID_725431">
    <vt:lpwstr>v0CGH8ofhWhQPAQXNEUsQ+BfkiMy/q5W7X6firuwf7gH6Z9emREQkB_x000d_
5jhevB5OnahXD1sHWLJwzzTih4MIgF5Uctg1w+PGBt0guD+lWO8mrfrrv9kOPbWswN3b1uaV_x000d_
0OONHTPhKS6KqOm9Do9kLq1z4sdO0dRX3BvSUE7bhIDFIYKfH8QYndnBAt7Cmk0oJj/NfxHB_x000d_
ObEzcS3C5vOJGJuEVNew6J7KqZR6Bi7JVAuO</vt:lpwstr>
  </property>
  <property fmtid="{D5CDD505-2E9C-101B-9397-08002B2CF9AE}" pid="9" name="_new_ms_pID_725431_00">
    <vt:lpwstr>_new_ms_pID_725431</vt:lpwstr>
  </property>
  <property fmtid="{D5CDD505-2E9C-101B-9397-08002B2CF9AE}" pid="10" name="_new_ms_pID_725432">
    <vt:lpwstr>b/E9W7FyobRmtdlC3Ft4NSLcFd7eLvGcTAT/_x000d_
2ciIvoQ+L9DgpjyXKsibUXpC2BbifH66A64aWjBG/o+1Cp7NwLLrcnDV9zv6+PkSIB7n5QEu_x000d_
6dZcm+FTPJ/flR3WxFXQBw==</vt:lpwstr>
  </property>
  <property fmtid="{D5CDD505-2E9C-101B-9397-08002B2CF9AE}" pid="11" name="_new_ms_pID_725432_00">
    <vt:lpwstr>_new_ms_pID_725432</vt:lpwstr>
  </property>
  <property fmtid="{D5CDD505-2E9C-101B-9397-08002B2CF9AE}" pid="12" name="sflag">
    <vt:lpwstr>1399998135</vt:lpwstr>
  </property>
</Properties>
</file>