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1034" r:id="rId3"/>
    <p:sldId id="1035" r:id="rId4"/>
    <p:sldId id="1044" r:id="rId5"/>
    <p:sldId id="1045" r:id="rId6"/>
    <p:sldId id="1048" r:id="rId7"/>
    <p:sldId id="1053" r:id="rId8"/>
    <p:sldId id="1040" r:id="rId9"/>
    <p:sldId id="1036" r:id="rId10"/>
    <p:sldId id="1050" r:id="rId11"/>
    <p:sldId id="1051" r:id="rId12"/>
    <p:sldId id="1052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584" y="9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6040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802.11-23/1115r0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CFO Impact and Pilot Design for </a:t>
            </a:r>
            <a:r>
              <a:rPr lang="en-US" altLang="ko-KR" dirty="0" err="1" smtClean="0">
                <a:solidFill>
                  <a:schemeClr val="tx1"/>
                </a:solidFill>
                <a:ea typeface="굴림" panose="020B0600000101010101" pitchFamily="50" charset="-127"/>
              </a:rPr>
              <a:t>dRU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2023-07-09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816258"/>
              </p:ext>
            </p:extLst>
          </p:nvPr>
        </p:nvGraphicFramePr>
        <p:xfrm>
          <a:off x="762000" y="2895605"/>
          <a:ext cx="7620000" cy="217554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0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0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0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3905182"/>
                  </a:ext>
                </a:extLst>
              </a:tr>
              <a:tr h="3390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Simulation results</a:t>
            </a:r>
          </a:p>
          <a:p>
            <a:pPr lvl="1"/>
            <a:r>
              <a:rPr lang="en-US" altLang="ko-KR" sz="1800" dirty="0"/>
              <a:t>MCS </a:t>
            </a:r>
            <a:r>
              <a:rPr lang="en-US" altLang="ko-KR" sz="1800" dirty="0" smtClean="0"/>
              <a:t>0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2"/>
            <a:r>
              <a:rPr lang="en-US" altLang="ko-KR" sz="1600" dirty="0" smtClean="0"/>
              <a:t>The performance for option 1 is quite bad when </a:t>
            </a:r>
            <a:r>
              <a:rPr lang="en-US" altLang="ko-KR" sz="1600" dirty="0" err="1" smtClean="0"/>
              <a:t>rCFO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=</a:t>
            </a:r>
            <a:r>
              <a:rPr lang="en-US" altLang="ko-KR" sz="1600" dirty="0" smtClean="0"/>
              <a:t> 1 KHz</a:t>
            </a:r>
          </a:p>
          <a:p>
            <a:pPr lvl="1"/>
            <a:endParaRPr lang="ko-KR" altLang="en-US" sz="1800" dirty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2023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674" y="2349666"/>
            <a:ext cx="5888851" cy="314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2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Simulation results</a:t>
            </a:r>
          </a:p>
          <a:p>
            <a:pPr lvl="1"/>
            <a:r>
              <a:rPr lang="en-US" altLang="ko-KR" sz="1800" dirty="0"/>
              <a:t>MCS </a:t>
            </a:r>
            <a:r>
              <a:rPr lang="en-US" altLang="ko-KR" sz="1800" dirty="0" smtClean="0"/>
              <a:t>5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2"/>
            <a:r>
              <a:rPr lang="en-US" altLang="ko-KR" sz="1600" dirty="0" smtClean="0"/>
              <a:t>Trend is similar</a:t>
            </a:r>
            <a:endParaRPr lang="en-US" altLang="ko-KR" sz="1600" dirty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2023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8899" y="2346433"/>
            <a:ext cx="5882401" cy="315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68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Simulation results</a:t>
            </a:r>
          </a:p>
          <a:p>
            <a:pPr lvl="1"/>
            <a:r>
              <a:rPr lang="en-US" altLang="ko-KR" sz="1800" dirty="0"/>
              <a:t>MCS 8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2"/>
            <a:r>
              <a:rPr lang="en-US" altLang="ko-KR" sz="1600" dirty="0" smtClean="0"/>
              <a:t>When </a:t>
            </a:r>
            <a:r>
              <a:rPr lang="en-US" altLang="ko-KR" sz="1600" dirty="0" err="1"/>
              <a:t>rCFO</a:t>
            </a:r>
            <a:r>
              <a:rPr lang="en-US" altLang="ko-KR" sz="1600" dirty="0"/>
              <a:t> = 200 Hz, it seems that all of the cases cannot achieve 10 % PER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2023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8899" y="2346433"/>
            <a:ext cx="5882401" cy="315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9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To overcome PSD limitations which are defined per 1 MHz,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was introduced in [1]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presented </a:t>
            </a:r>
            <a:r>
              <a:rPr lang="en-US" altLang="ko-KR" sz="2000" dirty="0"/>
              <a:t>our view on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design ways for a tone plan, pilot and signaling in </a:t>
            </a:r>
            <a:r>
              <a:rPr lang="en-US" altLang="ko-KR" sz="2000" dirty="0"/>
              <a:t>[2] 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this contribution, we </a:t>
            </a:r>
            <a:r>
              <a:rPr lang="en-US" altLang="ko-KR" sz="2000" dirty="0" smtClean="0"/>
              <a:t>compare the pilot design methods introduced in [2] and investigate performance considering various values of residual CFO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also provide </a:t>
            </a:r>
            <a:r>
              <a:rPr lang="en-US" altLang="ko-KR" sz="2000" dirty="0" err="1" smtClean="0"/>
              <a:t>rRU</a:t>
            </a:r>
            <a:r>
              <a:rPr lang="en-US" altLang="ko-KR" sz="2000" dirty="0" smtClean="0"/>
              <a:t> performance as a baseline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2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Pilot Design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1: define new pilot position</a:t>
            </a:r>
          </a:p>
          <a:p>
            <a:pPr lvl="1"/>
            <a:r>
              <a:rPr lang="en-US" altLang="ko-KR" sz="1800" dirty="0" smtClean="0"/>
              <a:t>In order to build a 26-tone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, </a:t>
            </a:r>
            <a:r>
              <a:rPr lang="en-US" altLang="ko-KR" sz="1800" dirty="0"/>
              <a:t>26 distributed tones are allocated </a:t>
            </a:r>
            <a:r>
              <a:rPr lang="en-US" altLang="ko-KR" sz="1800" dirty="0" smtClean="0"/>
              <a:t>and </a:t>
            </a:r>
            <a:r>
              <a:rPr lang="en-US" altLang="ko-KR" sz="1800" dirty="0"/>
              <a:t>then two tones </a:t>
            </a:r>
            <a:r>
              <a:rPr lang="en-US" altLang="ko-KR" sz="1800" dirty="0" smtClean="0"/>
              <a:t>among them are </a:t>
            </a:r>
            <a:r>
              <a:rPr lang="en-US" altLang="ko-KR" sz="1800" dirty="0"/>
              <a:t>selected as pilot </a:t>
            </a:r>
            <a:r>
              <a:rPr lang="en-US" altLang="ko-KR" sz="1800" dirty="0" smtClean="0"/>
              <a:t>tones</a:t>
            </a:r>
          </a:p>
          <a:p>
            <a:pPr lvl="2"/>
            <a:r>
              <a:rPr lang="en-US" altLang="ko-KR" sz="1600" dirty="0" smtClean="0"/>
              <a:t>E.g., the 7</a:t>
            </a:r>
            <a:r>
              <a:rPr lang="en-US" altLang="ko-KR" sz="1600" baseline="30000" dirty="0" smtClean="0"/>
              <a:t>th</a:t>
            </a:r>
            <a:r>
              <a:rPr lang="en-US" altLang="ko-KR" sz="1600" dirty="0" smtClean="0"/>
              <a:t> and 20</a:t>
            </a:r>
            <a:r>
              <a:rPr lang="en-US" altLang="ko-KR" sz="1600" baseline="30000" dirty="0" smtClean="0"/>
              <a:t>th</a:t>
            </a:r>
            <a:r>
              <a:rPr lang="en-US" altLang="ko-KR" sz="1600" dirty="0" smtClean="0"/>
              <a:t> tones in each 26-tone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can be determined as the pilot tones similar to the middle 26-tone </a:t>
            </a:r>
            <a:r>
              <a:rPr lang="en-US" altLang="ko-KR" sz="1600" dirty="0" err="1" smtClean="0"/>
              <a:t>rRU</a:t>
            </a:r>
            <a:r>
              <a:rPr lang="en-US" altLang="ko-KR" sz="1600" dirty="0" smtClean="0"/>
              <a:t> in 20 MHz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larger than 26, we </a:t>
            </a:r>
            <a:r>
              <a:rPr lang="en-US" altLang="ko-KR" sz="1800" dirty="0"/>
              <a:t>can simply define data and pilot tones </a:t>
            </a:r>
            <a:r>
              <a:rPr lang="en-US" altLang="ko-KR" sz="1800" dirty="0" smtClean="0"/>
              <a:t>based </a:t>
            </a:r>
            <a:r>
              <a:rPr lang="en-US" altLang="ko-KR" sz="1800" dirty="0"/>
              <a:t>on 26-tone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or pilot tones can be changed for a better performance</a:t>
            </a:r>
          </a:p>
          <a:p>
            <a:pPr lvl="2"/>
            <a:r>
              <a:rPr lang="en-US" altLang="ko-KR" sz="1600" dirty="0" smtClean="0"/>
              <a:t>We are open and need further study</a:t>
            </a:r>
            <a:endParaRPr lang="en-US" altLang="ko-KR" sz="16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2023</a:t>
            </a:r>
            <a:endParaRPr lang="en-US" dirty="0"/>
          </a:p>
        </p:txBody>
      </p:sp>
      <p:grpSp>
        <p:nvGrpSpPr>
          <p:cNvPr id="92" name="그룹 91"/>
          <p:cNvGrpSpPr/>
          <p:nvPr/>
        </p:nvGrpSpPr>
        <p:grpSpPr>
          <a:xfrm>
            <a:off x="838200" y="3897026"/>
            <a:ext cx="7315200" cy="706398"/>
            <a:chOff x="685800" y="3962400"/>
            <a:chExt cx="7315200" cy="706398"/>
          </a:xfrm>
        </p:grpSpPr>
        <p:grpSp>
          <p:nvGrpSpPr>
            <p:cNvPr id="83" name="그룹 82"/>
            <p:cNvGrpSpPr/>
            <p:nvPr/>
          </p:nvGrpSpPr>
          <p:grpSpPr>
            <a:xfrm>
              <a:off x="685800" y="3962400"/>
              <a:ext cx="7315200" cy="381000"/>
              <a:chOff x="685800" y="3962400"/>
              <a:chExt cx="7315200" cy="381000"/>
            </a:xfrm>
          </p:grpSpPr>
          <p:grpSp>
            <p:nvGrpSpPr>
              <p:cNvPr id="16" name="그룹 15"/>
              <p:cNvGrpSpPr/>
              <p:nvPr/>
            </p:nvGrpSpPr>
            <p:grpSpPr>
              <a:xfrm>
                <a:off x="1066800" y="3962400"/>
                <a:ext cx="838200" cy="381000"/>
                <a:chOff x="1295400" y="3962400"/>
                <a:chExt cx="838200" cy="381000"/>
              </a:xfrm>
            </p:grpSpPr>
            <p:grpSp>
              <p:nvGrpSpPr>
                <p:cNvPr id="14" name="그룹 13"/>
                <p:cNvGrpSpPr/>
                <p:nvPr/>
              </p:nvGrpSpPr>
              <p:grpSpPr>
                <a:xfrm>
                  <a:off x="1295400" y="3962400"/>
                  <a:ext cx="457200" cy="381000"/>
                  <a:chOff x="1295400" y="3657600"/>
                  <a:chExt cx="457200" cy="381000"/>
                </a:xfrm>
              </p:grpSpPr>
              <p:sp>
                <p:nvSpPr>
                  <p:cNvPr id="7" name="직사각형 6"/>
                  <p:cNvSpPr/>
                  <p:nvPr/>
                </p:nvSpPr>
                <p:spPr bwMode="auto">
                  <a:xfrm>
                    <a:off x="1295400" y="3657600"/>
                    <a:ext cx="76200" cy="381000"/>
                  </a:xfrm>
                  <a:prstGeom prst="rect">
                    <a:avLst/>
                  </a:prstGeom>
                  <a:solidFill>
                    <a:srgbClr val="00B0F0"/>
                  </a:solidFill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9" name="직사각형 8"/>
                  <p:cNvSpPr/>
                  <p:nvPr/>
                </p:nvSpPr>
                <p:spPr bwMode="auto">
                  <a:xfrm>
                    <a:off x="13716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" name="직사각형 9"/>
                  <p:cNvSpPr/>
                  <p:nvPr/>
                </p:nvSpPr>
                <p:spPr bwMode="auto">
                  <a:xfrm>
                    <a:off x="14478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" name="직사각형 10"/>
                  <p:cNvSpPr/>
                  <p:nvPr/>
                </p:nvSpPr>
                <p:spPr bwMode="auto">
                  <a:xfrm>
                    <a:off x="15240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" name="직사각형 11"/>
                  <p:cNvSpPr/>
                  <p:nvPr/>
                </p:nvSpPr>
                <p:spPr bwMode="auto">
                  <a:xfrm>
                    <a:off x="16002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" name="직사각형 12"/>
                  <p:cNvSpPr/>
                  <p:nvPr/>
                </p:nvSpPr>
                <p:spPr bwMode="auto">
                  <a:xfrm>
                    <a:off x="16764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15" name="TextBox 14"/>
                <p:cNvSpPr txBox="1"/>
                <p:nvPr/>
              </p:nvSpPr>
              <p:spPr>
                <a:xfrm>
                  <a:off x="1828800" y="3965034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</p:grpSp>
          <p:grpSp>
            <p:nvGrpSpPr>
              <p:cNvPr id="17" name="그룹 16"/>
              <p:cNvGrpSpPr/>
              <p:nvPr/>
            </p:nvGrpSpPr>
            <p:grpSpPr>
              <a:xfrm>
                <a:off x="2362200" y="3962400"/>
                <a:ext cx="838200" cy="381000"/>
                <a:chOff x="1295400" y="3962400"/>
                <a:chExt cx="838200" cy="381000"/>
              </a:xfrm>
            </p:grpSpPr>
            <p:grpSp>
              <p:nvGrpSpPr>
                <p:cNvPr id="18" name="그룹 17"/>
                <p:cNvGrpSpPr/>
                <p:nvPr/>
              </p:nvGrpSpPr>
              <p:grpSpPr>
                <a:xfrm>
                  <a:off x="1295400" y="3962400"/>
                  <a:ext cx="457200" cy="381000"/>
                  <a:chOff x="1295400" y="3657600"/>
                  <a:chExt cx="457200" cy="381000"/>
                </a:xfrm>
              </p:grpSpPr>
              <p:sp>
                <p:nvSpPr>
                  <p:cNvPr id="20" name="직사각형 19"/>
                  <p:cNvSpPr/>
                  <p:nvPr/>
                </p:nvSpPr>
                <p:spPr bwMode="auto">
                  <a:xfrm>
                    <a:off x="1295400" y="3657600"/>
                    <a:ext cx="76200" cy="381000"/>
                  </a:xfrm>
                  <a:prstGeom prst="rect">
                    <a:avLst/>
                  </a:prstGeom>
                  <a:solidFill>
                    <a:srgbClr val="00B0F0"/>
                  </a:solidFill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1" name="직사각형 20"/>
                  <p:cNvSpPr/>
                  <p:nvPr/>
                </p:nvSpPr>
                <p:spPr bwMode="auto">
                  <a:xfrm>
                    <a:off x="13716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2" name="직사각형 21"/>
                  <p:cNvSpPr/>
                  <p:nvPr/>
                </p:nvSpPr>
                <p:spPr bwMode="auto">
                  <a:xfrm>
                    <a:off x="14478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3" name="직사각형 22"/>
                  <p:cNvSpPr/>
                  <p:nvPr/>
                </p:nvSpPr>
                <p:spPr bwMode="auto">
                  <a:xfrm>
                    <a:off x="15240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4" name="직사각형 23"/>
                  <p:cNvSpPr/>
                  <p:nvPr/>
                </p:nvSpPr>
                <p:spPr bwMode="auto">
                  <a:xfrm>
                    <a:off x="16002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5" name="직사각형 24"/>
                  <p:cNvSpPr/>
                  <p:nvPr/>
                </p:nvSpPr>
                <p:spPr bwMode="auto">
                  <a:xfrm>
                    <a:off x="16764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19" name="TextBox 18"/>
                <p:cNvSpPr txBox="1"/>
                <p:nvPr/>
              </p:nvSpPr>
              <p:spPr>
                <a:xfrm>
                  <a:off x="1828800" y="3965034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</p:grpSp>
          <p:grpSp>
            <p:nvGrpSpPr>
              <p:cNvPr id="26" name="그룹 25"/>
              <p:cNvGrpSpPr/>
              <p:nvPr/>
            </p:nvGrpSpPr>
            <p:grpSpPr>
              <a:xfrm>
                <a:off x="3276600" y="3962400"/>
                <a:ext cx="838200" cy="381000"/>
                <a:chOff x="1295400" y="3962400"/>
                <a:chExt cx="838200" cy="381000"/>
              </a:xfrm>
            </p:grpSpPr>
            <p:grpSp>
              <p:nvGrpSpPr>
                <p:cNvPr id="27" name="그룹 26"/>
                <p:cNvGrpSpPr/>
                <p:nvPr/>
              </p:nvGrpSpPr>
              <p:grpSpPr>
                <a:xfrm>
                  <a:off x="1295400" y="3962400"/>
                  <a:ext cx="457200" cy="381000"/>
                  <a:chOff x="1295400" y="3657600"/>
                  <a:chExt cx="457200" cy="381000"/>
                </a:xfrm>
              </p:grpSpPr>
              <p:sp>
                <p:nvSpPr>
                  <p:cNvPr id="29" name="직사각형 28"/>
                  <p:cNvSpPr/>
                  <p:nvPr/>
                </p:nvSpPr>
                <p:spPr bwMode="auto">
                  <a:xfrm>
                    <a:off x="1295400" y="3657600"/>
                    <a:ext cx="76200" cy="381000"/>
                  </a:xfrm>
                  <a:prstGeom prst="rect">
                    <a:avLst/>
                  </a:prstGeom>
                  <a:solidFill>
                    <a:srgbClr val="FF0000"/>
                  </a:solidFill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0" name="직사각형 29"/>
                  <p:cNvSpPr/>
                  <p:nvPr/>
                </p:nvSpPr>
                <p:spPr bwMode="auto">
                  <a:xfrm>
                    <a:off x="13716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1" name="직사각형 30"/>
                  <p:cNvSpPr/>
                  <p:nvPr/>
                </p:nvSpPr>
                <p:spPr bwMode="auto">
                  <a:xfrm>
                    <a:off x="14478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2" name="직사각형 31"/>
                  <p:cNvSpPr/>
                  <p:nvPr/>
                </p:nvSpPr>
                <p:spPr bwMode="auto">
                  <a:xfrm>
                    <a:off x="15240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3" name="직사각형 32"/>
                  <p:cNvSpPr/>
                  <p:nvPr/>
                </p:nvSpPr>
                <p:spPr bwMode="auto">
                  <a:xfrm>
                    <a:off x="16002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4" name="직사각형 33"/>
                  <p:cNvSpPr/>
                  <p:nvPr/>
                </p:nvSpPr>
                <p:spPr bwMode="auto">
                  <a:xfrm>
                    <a:off x="16764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8" name="TextBox 27"/>
                <p:cNvSpPr txBox="1"/>
                <p:nvPr/>
              </p:nvSpPr>
              <p:spPr>
                <a:xfrm>
                  <a:off x="1828800" y="3965034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</p:grpSp>
          <p:grpSp>
            <p:nvGrpSpPr>
              <p:cNvPr id="44" name="그룹 43"/>
              <p:cNvGrpSpPr/>
              <p:nvPr/>
            </p:nvGrpSpPr>
            <p:grpSpPr>
              <a:xfrm>
                <a:off x="4724400" y="3962400"/>
                <a:ext cx="838200" cy="381000"/>
                <a:chOff x="1295400" y="3962400"/>
                <a:chExt cx="838200" cy="381000"/>
              </a:xfrm>
            </p:grpSpPr>
            <p:grpSp>
              <p:nvGrpSpPr>
                <p:cNvPr id="45" name="그룹 44"/>
                <p:cNvGrpSpPr/>
                <p:nvPr/>
              </p:nvGrpSpPr>
              <p:grpSpPr>
                <a:xfrm>
                  <a:off x="1295400" y="3962400"/>
                  <a:ext cx="457200" cy="381000"/>
                  <a:chOff x="1295400" y="3657600"/>
                  <a:chExt cx="457200" cy="381000"/>
                </a:xfrm>
              </p:grpSpPr>
              <p:sp>
                <p:nvSpPr>
                  <p:cNvPr id="47" name="직사각형 46"/>
                  <p:cNvSpPr/>
                  <p:nvPr/>
                </p:nvSpPr>
                <p:spPr bwMode="auto">
                  <a:xfrm>
                    <a:off x="1295400" y="3657600"/>
                    <a:ext cx="76200" cy="381000"/>
                  </a:xfrm>
                  <a:prstGeom prst="rect">
                    <a:avLst/>
                  </a:prstGeom>
                  <a:solidFill>
                    <a:srgbClr val="00B0F0"/>
                  </a:solidFill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8" name="직사각형 47"/>
                  <p:cNvSpPr/>
                  <p:nvPr/>
                </p:nvSpPr>
                <p:spPr bwMode="auto">
                  <a:xfrm>
                    <a:off x="13716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49" name="직사각형 48"/>
                  <p:cNvSpPr/>
                  <p:nvPr/>
                </p:nvSpPr>
                <p:spPr bwMode="auto">
                  <a:xfrm>
                    <a:off x="14478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0" name="직사각형 49"/>
                  <p:cNvSpPr/>
                  <p:nvPr/>
                </p:nvSpPr>
                <p:spPr bwMode="auto">
                  <a:xfrm>
                    <a:off x="15240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1" name="직사각형 50"/>
                  <p:cNvSpPr/>
                  <p:nvPr/>
                </p:nvSpPr>
                <p:spPr bwMode="auto">
                  <a:xfrm>
                    <a:off x="16002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2" name="직사각형 51"/>
                  <p:cNvSpPr/>
                  <p:nvPr/>
                </p:nvSpPr>
                <p:spPr bwMode="auto">
                  <a:xfrm>
                    <a:off x="16764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46" name="TextBox 45"/>
                <p:cNvSpPr txBox="1"/>
                <p:nvPr/>
              </p:nvSpPr>
              <p:spPr>
                <a:xfrm>
                  <a:off x="1828800" y="3965034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</p:grpSp>
          <p:grpSp>
            <p:nvGrpSpPr>
              <p:cNvPr id="53" name="그룹 52"/>
              <p:cNvGrpSpPr/>
              <p:nvPr/>
            </p:nvGrpSpPr>
            <p:grpSpPr>
              <a:xfrm>
                <a:off x="5715000" y="3962400"/>
                <a:ext cx="838200" cy="381000"/>
                <a:chOff x="1295400" y="3962400"/>
                <a:chExt cx="838200" cy="381000"/>
              </a:xfrm>
            </p:grpSpPr>
            <p:grpSp>
              <p:nvGrpSpPr>
                <p:cNvPr id="54" name="그룹 53"/>
                <p:cNvGrpSpPr/>
                <p:nvPr/>
              </p:nvGrpSpPr>
              <p:grpSpPr>
                <a:xfrm>
                  <a:off x="1295400" y="3962400"/>
                  <a:ext cx="457200" cy="381000"/>
                  <a:chOff x="1295400" y="3657600"/>
                  <a:chExt cx="457200" cy="381000"/>
                </a:xfrm>
              </p:grpSpPr>
              <p:sp>
                <p:nvSpPr>
                  <p:cNvPr id="56" name="직사각형 55"/>
                  <p:cNvSpPr/>
                  <p:nvPr/>
                </p:nvSpPr>
                <p:spPr bwMode="auto">
                  <a:xfrm>
                    <a:off x="1295400" y="3657600"/>
                    <a:ext cx="76200" cy="381000"/>
                  </a:xfrm>
                  <a:prstGeom prst="rect">
                    <a:avLst/>
                  </a:prstGeom>
                  <a:solidFill>
                    <a:srgbClr val="FF0000"/>
                  </a:solidFill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7" name="직사각형 56"/>
                  <p:cNvSpPr/>
                  <p:nvPr/>
                </p:nvSpPr>
                <p:spPr bwMode="auto">
                  <a:xfrm>
                    <a:off x="13716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8" name="직사각형 57"/>
                  <p:cNvSpPr/>
                  <p:nvPr/>
                </p:nvSpPr>
                <p:spPr bwMode="auto">
                  <a:xfrm>
                    <a:off x="14478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9" name="직사각형 58"/>
                  <p:cNvSpPr/>
                  <p:nvPr/>
                </p:nvSpPr>
                <p:spPr bwMode="auto">
                  <a:xfrm>
                    <a:off x="15240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0" name="직사각형 59"/>
                  <p:cNvSpPr/>
                  <p:nvPr/>
                </p:nvSpPr>
                <p:spPr bwMode="auto">
                  <a:xfrm>
                    <a:off x="16002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1" name="직사각형 60"/>
                  <p:cNvSpPr/>
                  <p:nvPr/>
                </p:nvSpPr>
                <p:spPr bwMode="auto">
                  <a:xfrm>
                    <a:off x="16764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55" name="TextBox 54"/>
                <p:cNvSpPr txBox="1"/>
                <p:nvPr/>
              </p:nvSpPr>
              <p:spPr>
                <a:xfrm>
                  <a:off x="1828800" y="3965034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</p:grpSp>
          <p:grpSp>
            <p:nvGrpSpPr>
              <p:cNvPr id="63" name="그룹 62"/>
              <p:cNvGrpSpPr/>
              <p:nvPr/>
            </p:nvGrpSpPr>
            <p:grpSpPr>
              <a:xfrm>
                <a:off x="7086600" y="3962400"/>
                <a:ext cx="457200" cy="381000"/>
                <a:chOff x="1295400" y="3657600"/>
                <a:chExt cx="457200" cy="381000"/>
              </a:xfrm>
            </p:grpSpPr>
            <p:sp>
              <p:nvSpPr>
                <p:cNvPr id="65" name="직사각형 64"/>
                <p:cNvSpPr/>
                <p:nvPr/>
              </p:nvSpPr>
              <p:spPr bwMode="auto">
                <a:xfrm>
                  <a:off x="1295400" y="3657600"/>
                  <a:ext cx="76200" cy="381000"/>
                </a:xfrm>
                <a:prstGeom prst="rect">
                  <a:avLst/>
                </a:prstGeom>
                <a:solidFill>
                  <a:srgbClr val="00B0F0"/>
                </a:solidFill>
                <a:ln w="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6" name="직사각형 65"/>
                <p:cNvSpPr/>
                <p:nvPr/>
              </p:nvSpPr>
              <p:spPr bwMode="auto">
                <a:xfrm>
                  <a:off x="1371600" y="3657600"/>
                  <a:ext cx="76200" cy="381000"/>
                </a:xfrm>
                <a:prstGeom prst="rect">
                  <a:avLst/>
                </a:prstGeom>
                <a:noFill/>
                <a:ln w="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7" name="직사각형 66"/>
                <p:cNvSpPr/>
                <p:nvPr/>
              </p:nvSpPr>
              <p:spPr bwMode="auto">
                <a:xfrm>
                  <a:off x="1447800" y="3657600"/>
                  <a:ext cx="76200" cy="381000"/>
                </a:xfrm>
                <a:prstGeom prst="rect">
                  <a:avLst/>
                </a:prstGeom>
                <a:noFill/>
                <a:ln w="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8" name="직사각형 67"/>
                <p:cNvSpPr/>
                <p:nvPr/>
              </p:nvSpPr>
              <p:spPr bwMode="auto">
                <a:xfrm>
                  <a:off x="1524000" y="3657600"/>
                  <a:ext cx="76200" cy="381000"/>
                </a:xfrm>
                <a:prstGeom prst="rect">
                  <a:avLst/>
                </a:prstGeom>
                <a:noFill/>
                <a:ln w="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9" name="직사각형 68"/>
                <p:cNvSpPr/>
                <p:nvPr/>
              </p:nvSpPr>
              <p:spPr bwMode="auto">
                <a:xfrm>
                  <a:off x="1600200" y="3657600"/>
                  <a:ext cx="76200" cy="381000"/>
                </a:xfrm>
                <a:prstGeom prst="rect">
                  <a:avLst/>
                </a:prstGeom>
                <a:noFill/>
                <a:ln w="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0" name="직사각형 69"/>
                <p:cNvSpPr/>
                <p:nvPr/>
              </p:nvSpPr>
              <p:spPr bwMode="auto">
                <a:xfrm>
                  <a:off x="1676400" y="3657600"/>
                  <a:ext cx="76200" cy="381000"/>
                </a:xfrm>
                <a:prstGeom prst="rect">
                  <a:avLst/>
                </a:prstGeom>
                <a:noFill/>
                <a:ln w="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71" name="TextBox 70"/>
              <p:cNvSpPr txBox="1"/>
              <p:nvPr/>
            </p:nvSpPr>
            <p:spPr>
              <a:xfrm>
                <a:off x="4267200" y="3962400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…</a:t>
                </a:r>
                <a:endParaRPr lang="ko-KR" altLang="en-US" dirty="0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6629400" y="3962400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…</a:t>
                </a:r>
                <a:endParaRPr lang="ko-KR" altLang="en-US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981200" y="3962400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…</a:t>
                </a:r>
                <a:endParaRPr lang="ko-KR" altLang="en-US" dirty="0"/>
              </a:p>
            </p:txBody>
          </p:sp>
          <p:cxnSp>
            <p:nvCxnSpPr>
              <p:cNvPr id="80" name="직선 연결선 79"/>
              <p:cNvCxnSpPr/>
              <p:nvPr/>
            </p:nvCxnSpPr>
            <p:spPr bwMode="auto">
              <a:xfrm>
                <a:off x="685800" y="4343400"/>
                <a:ext cx="73152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81" name="TextBox 80"/>
              <p:cNvSpPr txBox="1"/>
              <p:nvPr/>
            </p:nvSpPr>
            <p:spPr>
              <a:xfrm>
                <a:off x="7620000" y="3962400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…</a:t>
                </a:r>
                <a:endParaRPr lang="ko-KR" altLang="en-US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685800" y="3962400"/>
                <a:ext cx="304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…</a:t>
                </a:r>
                <a:endParaRPr lang="ko-KR" altLang="en-US" dirty="0"/>
              </a:p>
            </p:txBody>
          </p:sp>
        </p:grpSp>
        <p:sp>
          <p:nvSpPr>
            <p:cNvPr id="86" name="TextBox 85"/>
            <p:cNvSpPr txBox="1"/>
            <p:nvPr/>
          </p:nvSpPr>
          <p:spPr>
            <a:xfrm>
              <a:off x="839598" y="4366875"/>
              <a:ext cx="6844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</a:t>
              </a:r>
              <a:r>
                <a:rPr lang="en-US" altLang="ko-KR" baseline="30000" dirty="0" smtClean="0"/>
                <a:t>st</a:t>
              </a:r>
              <a:r>
                <a:rPr lang="en-US" altLang="ko-KR" dirty="0" smtClean="0"/>
                <a:t> tone</a:t>
              </a:r>
              <a:endParaRPr lang="ko-KR" alt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133600" y="4366875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6</a:t>
              </a:r>
              <a:r>
                <a:rPr lang="en-US" altLang="ko-KR" baseline="30000" dirty="0" smtClean="0"/>
                <a:t>th</a:t>
              </a:r>
              <a:r>
                <a:rPr lang="en-US" altLang="ko-KR" dirty="0" smtClean="0"/>
                <a:t> tone</a:t>
              </a:r>
              <a:endParaRPr lang="ko-KR" alt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086100" y="4391799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7</a:t>
              </a:r>
              <a:r>
                <a:rPr lang="en-US" altLang="ko-KR" baseline="30000" dirty="0" smtClean="0"/>
                <a:t>th</a:t>
              </a:r>
              <a:r>
                <a:rPr lang="en-US" altLang="ko-KR" dirty="0" smtClean="0"/>
                <a:t> tone</a:t>
              </a:r>
              <a:endParaRPr lang="ko-KR" alt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522364" y="4366875"/>
              <a:ext cx="735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19</a:t>
              </a:r>
              <a:r>
                <a:rPr lang="en-US" altLang="ko-KR" baseline="30000" dirty="0" smtClean="0"/>
                <a:t>th</a:t>
              </a:r>
              <a:r>
                <a:rPr lang="en-US" altLang="ko-KR" dirty="0" smtClean="0"/>
                <a:t> tone</a:t>
              </a:r>
              <a:endParaRPr lang="ko-KR" alt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499682" y="4366875"/>
              <a:ext cx="735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20</a:t>
              </a:r>
              <a:r>
                <a:rPr lang="en-US" altLang="ko-KR" baseline="30000" dirty="0" smtClean="0"/>
                <a:t>th</a:t>
              </a:r>
              <a:r>
                <a:rPr lang="en-US" altLang="ko-KR" dirty="0" smtClean="0"/>
                <a:t> tone</a:t>
              </a:r>
              <a:endParaRPr lang="ko-KR" alt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6833182" y="4366875"/>
              <a:ext cx="7354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26</a:t>
              </a:r>
              <a:r>
                <a:rPr lang="en-US" altLang="ko-KR" baseline="30000" dirty="0" smtClean="0"/>
                <a:t>th</a:t>
              </a:r>
              <a:r>
                <a:rPr lang="en-US" altLang="ko-KR" dirty="0" smtClean="0"/>
                <a:t> tone</a:t>
              </a:r>
              <a:endParaRPr lang="ko-KR" altLang="en-US" dirty="0"/>
            </a:p>
          </p:txBody>
        </p:sp>
      </p:grpSp>
      <p:grpSp>
        <p:nvGrpSpPr>
          <p:cNvPr id="97" name="그룹 96"/>
          <p:cNvGrpSpPr/>
          <p:nvPr/>
        </p:nvGrpSpPr>
        <p:grpSpPr>
          <a:xfrm>
            <a:off x="5983796" y="3352556"/>
            <a:ext cx="2133600" cy="381244"/>
            <a:chOff x="838200" y="5452924"/>
            <a:chExt cx="2133600" cy="381244"/>
          </a:xfrm>
        </p:grpSpPr>
        <p:sp>
          <p:nvSpPr>
            <p:cNvPr id="93" name="직사각형 92"/>
            <p:cNvSpPr/>
            <p:nvPr/>
          </p:nvSpPr>
          <p:spPr bwMode="auto">
            <a:xfrm>
              <a:off x="838200" y="5452924"/>
              <a:ext cx="76200" cy="381000"/>
            </a:xfrm>
            <a:prstGeom prst="rect">
              <a:avLst/>
            </a:prstGeom>
            <a:solidFill>
              <a:srgbClr val="00B0F0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952500" y="5505168"/>
              <a:ext cx="8763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Data tones</a:t>
              </a:r>
              <a:endParaRPr lang="ko-KR" altLang="en-US" dirty="0"/>
            </a:p>
          </p:txBody>
        </p:sp>
        <p:sp>
          <p:nvSpPr>
            <p:cNvPr id="95" name="직사각형 94"/>
            <p:cNvSpPr/>
            <p:nvPr/>
          </p:nvSpPr>
          <p:spPr bwMode="auto">
            <a:xfrm>
              <a:off x="1981200" y="5453168"/>
              <a:ext cx="76200" cy="381000"/>
            </a:xfrm>
            <a:prstGeom prst="rect">
              <a:avLst/>
            </a:prstGeom>
            <a:solidFill>
              <a:srgbClr val="FF0000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101792" y="5505168"/>
              <a:ext cx="8700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Pilot tones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348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Pilot Design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2: maintain conventional pilot position</a:t>
            </a:r>
          </a:p>
          <a:p>
            <a:pPr lvl="1"/>
            <a:r>
              <a:rPr lang="en-US" altLang="ko-KR" sz="1800" dirty="0" smtClean="0"/>
              <a:t>In order to build a 26-tone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, 24 </a:t>
            </a:r>
            <a:r>
              <a:rPr lang="en-US" altLang="ko-KR" sz="1800" dirty="0"/>
              <a:t>distributed tones are </a:t>
            </a:r>
            <a:r>
              <a:rPr lang="en-US" altLang="ko-KR" sz="1800" dirty="0" smtClean="0"/>
              <a:t>allocated as data tones </a:t>
            </a:r>
            <a:r>
              <a:rPr lang="en-US" altLang="ko-KR" sz="1800" dirty="0"/>
              <a:t>and then two tones </a:t>
            </a:r>
            <a:r>
              <a:rPr lang="en-US" altLang="ko-KR" sz="1800" dirty="0" smtClean="0"/>
              <a:t>among the conventional pilot tones are additionally allotted as </a:t>
            </a:r>
            <a:r>
              <a:rPr lang="en-US" altLang="ko-KR" sz="1800" dirty="0"/>
              <a:t>pilot </a:t>
            </a:r>
            <a:r>
              <a:rPr lang="en-US" altLang="ko-KR" sz="1800" dirty="0" smtClean="0"/>
              <a:t>tones</a:t>
            </a:r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2"/>
            <a:r>
              <a:rPr lang="en-US" altLang="ko-KR" sz="1600" dirty="0" smtClean="0"/>
              <a:t>One possible approach to select two pilot tones is considering </a:t>
            </a:r>
            <a:r>
              <a:rPr lang="en-US" altLang="ko-KR" sz="1600" dirty="0"/>
              <a:t>the mapping rule between </a:t>
            </a:r>
            <a:r>
              <a:rPr lang="en-US" altLang="ko-KR" sz="1600" dirty="0" err="1"/>
              <a:t>rRU</a:t>
            </a:r>
            <a:r>
              <a:rPr lang="en-US" altLang="ko-KR" sz="1600" dirty="0"/>
              <a:t> and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as shown in </a:t>
            </a:r>
            <a:r>
              <a:rPr lang="en-US" altLang="ko-KR" sz="1600" dirty="0"/>
              <a:t>[3], </a:t>
            </a:r>
            <a:r>
              <a:rPr lang="en-US" altLang="ko-KR" sz="1600" dirty="0" smtClean="0"/>
              <a:t>i.e., pilot </a:t>
            </a:r>
            <a:r>
              <a:rPr lang="en-US" altLang="ko-KR" sz="1600" dirty="0"/>
              <a:t>tones for </a:t>
            </a:r>
            <a:r>
              <a:rPr lang="en-US" altLang="ko-KR" sz="1600" dirty="0" smtClean="0"/>
              <a:t>an </a:t>
            </a:r>
            <a:r>
              <a:rPr lang="en-US" altLang="ko-KR" sz="1600" dirty="0" err="1" smtClean="0"/>
              <a:t>rRU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corresponding to a certain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can be allocated to the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as pilot tones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larger than 26, </a:t>
            </a:r>
            <a:r>
              <a:rPr lang="en-US" altLang="ko-KR" sz="1800" dirty="0"/>
              <a:t>we </a:t>
            </a:r>
            <a:r>
              <a:rPr lang="en-US" altLang="ko-KR" sz="1800" dirty="0" smtClean="0"/>
              <a:t>can simply define data and pilot tones based </a:t>
            </a:r>
            <a:r>
              <a:rPr lang="en-US" altLang="ko-KR" sz="1800" dirty="0"/>
              <a:t>on 26-tone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and in this </a:t>
            </a:r>
            <a:r>
              <a:rPr lang="en-US" altLang="ko-KR" sz="1800" dirty="0"/>
              <a:t>approach the conventional pilot position </a:t>
            </a:r>
            <a:r>
              <a:rPr lang="en-US" altLang="ko-KR" sz="1800" dirty="0" smtClean="0"/>
              <a:t>can be still maintained</a:t>
            </a:r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2023</a:t>
            </a:r>
            <a:endParaRPr lang="en-US" dirty="0"/>
          </a:p>
        </p:txBody>
      </p:sp>
      <p:grpSp>
        <p:nvGrpSpPr>
          <p:cNvPr id="76" name="그룹 75"/>
          <p:cNvGrpSpPr/>
          <p:nvPr/>
        </p:nvGrpSpPr>
        <p:grpSpPr>
          <a:xfrm>
            <a:off x="914400" y="3720143"/>
            <a:ext cx="7315200" cy="706398"/>
            <a:chOff x="685800" y="4322802"/>
            <a:chExt cx="7315200" cy="706398"/>
          </a:xfrm>
        </p:grpSpPr>
        <p:grpSp>
          <p:nvGrpSpPr>
            <p:cNvPr id="72" name="그룹 71"/>
            <p:cNvGrpSpPr/>
            <p:nvPr/>
          </p:nvGrpSpPr>
          <p:grpSpPr>
            <a:xfrm>
              <a:off x="685800" y="4322802"/>
              <a:ext cx="7315200" cy="706398"/>
              <a:chOff x="685800" y="4322802"/>
              <a:chExt cx="7315200" cy="706398"/>
            </a:xfrm>
          </p:grpSpPr>
          <p:grpSp>
            <p:nvGrpSpPr>
              <p:cNvPr id="7" name="그룹 6"/>
              <p:cNvGrpSpPr/>
              <p:nvPr/>
            </p:nvGrpSpPr>
            <p:grpSpPr>
              <a:xfrm>
                <a:off x="685800" y="4322802"/>
                <a:ext cx="7315200" cy="381000"/>
                <a:chOff x="685800" y="3962400"/>
                <a:chExt cx="7315200" cy="381000"/>
              </a:xfrm>
            </p:grpSpPr>
            <p:grpSp>
              <p:nvGrpSpPr>
                <p:cNvPr id="8" name="그룹 7"/>
                <p:cNvGrpSpPr/>
                <p:nvPr/>
              </p:nvGrpSpPr>
              <p:grpSpPr>
                <a:xfrm>
                  <a:off x="1066800" y="3962400"/>
                  <a:ext cx="838200" cy="381000"/>
                  <a:chOff x="1295400" y="3962400"/>
                  <a:chExt cx="838200" cy="381000"/>
                </a:xfrm>
              </p:grpSpPr>
              <p:grpSp>
                <p:nvGrpSpPr>
                  <p:cNvPr id="58" name="그룹 57"/>
                  <p:cNvGrpSpPr/>
                  <p:nvPr/>
                </p:nvGrpSpPr>
                <p:grpSpPr>
                  <a:xfrm>
                    <a:off x="1295400" y="3962400"/>
                    <a:ext cx="457200" cy="381000"/>
                    <a:chOff x="1295400" y="3657600"/>
                    <a:chExt cx="457200" cy="381000"/>
                  </a:xfrm>
                </p:grpSpPr>
                <p:sp>
                  <p:nvSpPr>
                    <p:cNvPr id="60" name="직사각형 59"/>
                    <p:cNvSpPr/>
                    <p:nvPr/>
                  </p:nvSpPr>
                  <p:spPr bwMode="auto">
                    <a:xfrm>
                      <a:off x="1295400" y="3657600"/>
                      <a:ext cx="76200" cy="381000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1" name="직사각형 60"/>
                    <p:cNvSpPr/>
                    <p:nvPr/>
                  </p:nvSpPr>
                  <p:spPr bwMode="auto">
                    <a:xfrm>
                      <a:off x="13716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2" name="직사각형 61"/>
                    <p:cNvSpPr/>
                    <p:nvPr/>
                  </p:nvSpPr>
                  <p:spPr bwMode="auto">
                    <a:xfrm>
                      <a:off x="14478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3" name="직사각형 62"/>
                    <p:cNvSpPr/>
                    <p:nvPr/>
                  </p:nvSpPr>
                  <p:spPr bwMode="auto">
                    <a:xfrm>
                      <a:off x="15240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4" name="직사각형 63"/>
                    <p:cNvSpPr/>
                    <p:nvPr/>
                  </p:nvSpPr>
                  <p:spPr bwMode="auto">
                    <a:xfrm>
                      <a:off x="16002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65" name="직사각형 64"/>
                    <p:cNvSpPr/>
                    <p:nvPr/>
                  </p:nvSpPr>
                  <p:spPr bwMode="auto">
                    <a:xfrm>
                      <a:off x="16764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1828800" y="3965034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…</a:t>
                    </a:r>
                    <a:endParaRPr lang="ko-KR" altLang="en-US" dirty="0"/>
                  </a:p>
                </p:txBody>
              </p:sp>
            </p:grpSp>
            <p:grpSp>
              <p:nvGrpSpPr>
                <p:cNvPr id="9" name="그룹 8"/>
                <p:cNvGrpSpPr/>
                <p:nvPr/>
              </p:nvGrpSpPr>
              <p:grpSpPr>
                <a:xfrm>
                  <a:off x="2362200" y="3962400"/>
                  <a:ext cx="838200" cy="381000"/>
                  <a:chOff x="1295400" y="3962400"/>
                  <a:chExt cx="838200" cy="381000"/>
                </a:xfrm>
              </p:grpSpPr>
              <p:grpSp>
                <p:nvGrpSpPr>
                  <p:cNvPr id="50" name="그룹 49"/>
                  <p:cNvGrpSpPr/>
                  <p:nvPr/>
                </p:nvGrpSpPr>
                <p:grpSpPr>
                  <a:xfrm>
                    <a:off x="1295400" y="3962400"/>
                    <a:ext cx="457200" cy="381000"/>
                    <a:chOff x="1295400" y="3657600"/>
                    <a:chExt cx="457200" cy="381000"/>
                  </a:xfrm>
                </p:grpSpPr>
                <p:sp>
                  <p:nvSpPr>
                    <p:cNvPr id="52" name="직사각형 51"/>
                    <p:cNvSpPr/>
                    <p:nvPr/>
                  </p:nvSpPr>
                  <p:spPr bwMode="auto">
                    <a:xfrm>
                      <a:off x="1295400" y="3657600"/>
                      <a:ext cx="76200" cy="381000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53" name="직사각형 52"/>
                    <p:cNvSpPr/>
                    <p:nvPr/>
                  </p:nvSpPr>
                  <p:spPr bwMode="auto">
                    <a:xfrm>
                      <a:off x="13716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54" name="직사각형 53"/>
                    <p:cNvSpPr/>
                    <p:nvPr/>
                  </p:nvSpPr>
                  <p:spPr bwMode="auto">
                    <a:xfrm>
                      <a:off x="14478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55" name="직사각형 54"/>
                    <p:cNvSpPr/>
                    <p:nvPr/>
                  </p:nvSpPr>
                  <p:spPr bwMode="auto">
                    <a:xfrm>
                      <a:off x="15240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56" name="직사각형 55"/>
                    <p:cNvSpPr/>
                    <p:nvPr/>
                  </p:nvSpPr>
                  <p:spPr bwMode="auto">
                    <a:xfrm>
                      <a:off x="16002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57" name="직사각형 56"/>
                    <p:cNvSpPr/>
                    <p:nvPr/>
                  </p:nvSpPr>
                  <p:spPr bwMode="auto">
                    <a:xfrm>
                      <a:off x="16764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828800" y="3965034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…</a:t>
                    </a:r>
                    <a:endParaRPr lang="ko-KR" altLang="en-US" dirty="0"/>
                  </a:p>
                </p:txBody>
              </p:sp>
            </p:grpSp>
            <p:grpSp>
              <p:nvGrpSpPr>
                <p:cNvPr id="10" name="그룹 9"/>
                <p:cNvGrpSpPr/>
                <p:nvPr/>
              </p:nvGrpSpPr>
              <p:grpSpPr>
                <a:xfrm>
                  <a:off x="3276600" y="3962400"/>
                  <a:ext cx="838200" cy="381000"/>
                  <a:chOff x="1295400" y="3962400"/>
                  <a:chExt cx="838200" cy="381000"/>
                </a:xfrm>
              </p:grpSpPr>
              <p:grpSp>
                <p:nvGrpSpPr>
                  <p:cNvPr id="42" name="그룹 41"/>
                  <p:cNvGrpSpPr/>
                  <p:nvPr/>
                </p:nvGrpSpPr>
                <p:grpSpPr>
                  <a:xfrm>
                    <a:off x="1295400" y="3962400"/>
                    <a:ext cx="457200" cy="381000"/>
                    <a:chOff x="1295400" y="3657600"/>
                    <a:chExt cx="457200" cy="381000"/>
                  </a:xfrm>
                </p:grpSpPr>
                <p:sp>
                  <p:nvSpPr>
                    <p:cNvPr id="44" name="직사각형 43"/>
                    <p:cNvSpPr/>
                    <p:nvPr/>
                  </p:nvSpPr>
                  <p:spPr bwMode="auto">
                    <a:xfrm>
                      <a:off x="1295400" y="3657600"/>
                      <a:ext cx="76200" cy="381000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45" name="직사각형 44"/>
                    <p:cNvSpPr/>
                    <p:nvPr/>
                  </p:nvSpPr>
                  <p:spPr bwMode="auto">
                    <a:xfrm>
                      <a:off x="13716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46" name="직사각형 45"/>
                    <p:cNvSpPr/>
                    <p:nvPr/>
                  </p:nvSpPr>
                  <p:spPr bwMode="auto">
                    <a:xfrm>
                      <a:off x="14478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47" name="직사각형 46"/>
                    <p:cNvSpPr/>
                    <p:nvPr/>
                  </p:nvSpPr>
                  <p:spPr bwMode="auto">
                    <a:xfrm>
                      <a:off x="15240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48" name="직사각형 47"/>
                    <p:cNvSpPr/>
                    <p:nvPr/>
                  </p:nvSpPr>
                  <p:spPr bwMode="auto">
                    <a:xfrm>
                      <a:off x="16002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49" name="직사각형 48"/>
                    <p:cNvSpPr/>
                    <p:nvPr/>
                  </p:nvSpPr>
                  <p:spPr bwMode="auto">
                    <a:xfrm>
                      <a:off x="16764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1828800" y="3965034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…</a:t>
                    </a:r>
                    <a:endParaRPr lang="ko-KR" altLang="en-US" dirty="0"/>
                  </a:p>
                </p:txBody>
              </p:sp>
            </p:grpSp>
            <p:grpSp>
              <p:nvGrpSpPr>
                <p:cNvPr id="11" name="그룹 10"/>
                <p:cNvGrpSpPr/>
                <p:nvPr/>
              </p:nvGrpSpPr>
              <p:grpSpPr>
                <a:xfrm>
                  <a:off x="4724400" y="3962400"/>
                  <a:ext cx="838200" cy="381000"/>
                  <a:chOff x="1295400" y="3962400"/>
                  <a:chExt cx="838200" cy="381000"/>
                </a:xfrm>
              </p:grpSpPr>
              <p:grpSp>
                <p:nvGrpSpPr>
                  <p:cNvPr id="34" name="그룹 33"/>
                  <p:cNvGrpSpPr/>
                  <p:nvPr/>
                </p:nvGrpSpPr>
                <p:grpSpPr>
                  <a:xfrm>
                    <a:off x="1295400" y="3962400"/>
                    <a:ext cx="457200" cy="381000"/>
                    <a:chOff x="1295400" y="3657600"/>
                    <a:chExt cx="457200" cy="381000"/>
                  </a:xfrm>
                </p:grpSpPr>
                <p:sp>
                  <p:nvSpPr>
                    <p:cNvPr id="36" name="직사각형 35"/>
                    <p:cNvSpPr/>
                    <p:nvPr/>
                  </p:nvSpPr>
                  <p:spPr bwMode="auto">
                    <a:xfrm>
                      <a:off x="1295400" y="3657600"/>
                      <a:ext cx="76200" cy="381000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7" name="직사각형 36"/>
                    <p:cNvSpPr/>
                    <p:nvPr/>
                  </p:nvSpPr>
                  <p:spPr bwMode="auto">
                    <a:xfrm>
                      <a:off x="13716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8" name="직사각형 37"/>
                    <p:cNvSpPr/>
                    <p:nvPr/>
                  </p:nvSpPr>
                  <p:spPr bwMode="auto">
                    <a:xfrm>
                      <a:off x="14478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9" name="직사각형 38"/>
                    <p:cNvSpPr/>
                    <p:nvPr/>
                  </p:nvSpPr>
                  <p:spPr bwMode="auto">
                    <a:xfrm>
                      <a:off x="15240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40" name="직사각형 39"/>
                    <p:cNvSpPr/>
                    <p:nvPr/>
                  </p:nvSpPr>
                  <p:spPr bwMode="auto">
                    <a:xfrm>
                      <a:off x="16002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41" name="직사각형 40"/>
                    <p:cNvSpPr/>
                    <p:nvPr/>
                  </p:nvSpPr>
                  <p:spPr bwMode="auto">
                    <a:xfrm>
                      <a:off x="16764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1828800" y="3965034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…</a:t>
                    </a:r>
                    <a:endParaRPr lang="ko-KR" altLang="en-US" dirty="0"/>
                  </a:p>
                </p:txBody>
              </p:sp>
            </p:grpSp>
            <p:grpSp>
              <p:nvGrpSpPr>
                <p:cNvPr id="12" name="그룹 11"/>
                <p:cNvGrpSpPr/>
                <p:nvPr/>
              </p:nvGrpSpPr>
              <p:grpSpPr>
                <a:xfrm>
                  <a:off x="5715000" y="3962400"/>
                  <a:ext cx="838200" cy="381000"/>
                  <a:chOff x="1295400" y="3962400"/>
                  <a:chExt cx="838200" cy="381000"/>
                </a:xfrm>
              </p:grpSpPr>
              <p:grpSp>
                <p:nvGrpSpPr>
                  <p:cNvPr id="26" name="그룹 25"/>
                  <p:cNvGrpSpPr/>
                  <p:nvPr/>
                </p:nvGrpSpPr>
                <p:grpSpPr>
                  <a:xfrm>
                    <a:off x="1295400" y="3962400"/>
                    <a:ext cx="457200" cy="381000"/>
                    <a:chOff x="1295400" y="3657600"/>
                    <a:chExt cx="457200" cy="381000"/>
                  </a:xfrm>
                </p:grpSpPr>
                <p:sp>
                  <p:nvSpPr>
                    <p:cNvPr id="28" name="직사각형 27"/>
                    <p:cNvSpPr/>
                    <p:nvPr/>
                  </p:nvSpPr>
                  <p:spPr bwMode="auto">
                    <a:xfrm>
                      <a:off x="1295400" y="3657600"/>
                      <a:ext cx="76200" cy="381000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9" name="직사각형 28"/>
                    <p:cNvSpPr/>
                    <p:nvPr/>
                  </p:nvSpPr>
                  <p:spPr bwMode="auto">
                    <a:xfrm>
                      <a:off x="13716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0" name="직사각형 29"/>
                    <p:cNvSpPr/>
                    <p:nvPr/>
                  </p:nvSpPr>
                  <p:spPr bwMode="auto">
                    <a:xfrm>
                      <a:off x="14478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1" name="직사각형 30"/>
                    <p:cNvSpPr/>
                    <p:nvPr/>
                  </p:nvSpPr>
                  <p:spPr bwMode="auto">
                    <a:xfrm>
                      <a:off x="15240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2" name="직사각형 31"/>
                    <p:cNvSpPr/>
                    <p:nvPr/>
                  </p:nvSpPr>
                  <p:spPr bwMode="auto">
                    <a:xfrm>
                      <a:off x="16002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3" name="직사각형 32"/>
                    <p:cNvSpPr/>
                    <p:nvPr/>
                  </p:nvSpPr>
                  <p:spPr bwMode="auto">
                    <a:xfrm>
                      <a:off x="1676400" y="3657600"/>
                      <a:ext cx="76200" cy="381000"/>
                    </a:xfrm>
                    <a:prstGeom prst="rect">
                      <a:avLst/>
                    </a:prstGeom>
                    <a:noFill/>
                    <a:ln w="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1828800" y="3965034"/>
                    <a:ext cx="3048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…</a:t>
                    </a:r>
                    <a:endParaRPr lang="ko-KR" altLang="en-US" dirty="0"/>
                  </a:p>
                </p:txBody>
              </p:sp>
            </p:grpSp>
            <p:grpSp>
              <p:nvGrpSpPr>
                <p:cNvPr id="13" name="그룹 12"/>
                <p:cNvGrpSpPr/>
                <p:nvPr/>
              </p:nvGrpSpPr>
              <p:grpSpPr>
                <a:xfrm>
                  <a:off x="7086600" y="3962400"/>
                  <a:ext cx="457200" cy="381000"/>
                  <a:chOff x="1295400" y="3657600"/>
                  <a:chExt cx="457200" cy="381000"/>
                </a:xfrm>
              </p:grpSpPr>
              <p:sp>
                <p:nvSpPr>
                  <p:cNvPr id="20" name="직사각형 19"/>
                  <p:cNvSpPr/>
                  <p:nvPr/>
                </p:nvSpPr>
                <p:spPr bwMode="auto">
                  <a:xfrm>
                    <a:off x="1295400" y="3657600"/>
                    <a:ext cx="76200" cy="381000"/>
                  </a:xfrm>
                  <a:prstGeom prst="rect">
                    <a:avLst/>
                  </a:prstGeom>
                  <a:solidFill>
                    <a:srgbClr val="00B0F0"/>
                  </a:solidFill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1" name="직사각형 20"/>
                  <p:cNvSpPr/>
                  <p:nvPr/>
                </p:nvSpPr>
                <p:spPr bwMode="auto">
                  <a:xfrm>
                    <a:off x="13716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2" name="직사각형 21"/>
                  <p:cNvSpPr/>
                  <p:nvPr/>
                </p:nvSpPr>
                <p:spPr bwMode="auto">
                  <a:xfrm>
                    <a:off x="14478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3" name="직사각형 22"/>
                  <p:cNvSpPr/>
                  <p:nvPr/>
                </p:nvSpPr>
                <p:spPr bwMode="auto">
                  <a:xfrm>
                    <a:off x="15240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4" name="직사각형 23"/>
                  <p:cNvSpPr/>
                  <p:nvPr/>
                </p:nvSpPr>
                <p:spPr bwMode="auto">
                  <a:xfrm>
                    <a:off x="16002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5" name="직사각형 24"/>
                  <p:cNvSpPr/>
                  <p:nvPr/>
                </p:nvSpPr>
                <p:spPr bwMode="auto">
                  <a:xfrm>
                    <a:off x="1676400" y="3657600"/>
                    <a:ext cx="76200" cy="381000"/>
                  </a:xfrm>
                  <a:prstGeom prst="rect">
                    <a:avLst/>
                  </a:prstGeom>
                  <a:noFill/>
                  <a:ln w="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14" name="TextBox 13"/>
                <p:cNvSpPr txBox="1"/>
                <p:nvPr/>
              </p:nvSpPr>
              <p:spPr>
                <a:xfrm>
                  <a:off x="4267200" y="39624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6629400" y="39624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1981200" y="39624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  <p:cxnSp>
              <p:nvCxnSpPr>
                <p:cNvPr id="17" name="직선 연결선 16"/>
                <p:cNvCxnSpPr/>
                <p:nvPr/>
              </p:nvCxnSpPr>
              <p:spPr bwMode="auto">
                <a:xfrm>
                  <a:off x="685800" y="4343400"/>
                  <a:ext cx="7315200" cy="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18" name="TextBox 17"/>
                <p:cNvSpPr txBox="1"/>
                <p:nvPr/>
              </p:nvSpPr>
              <p:spPr>
                <a:xfrm>
                  <a:off x="7620000" y="39624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685800" y="3962400"/>
                  <a:ext cx="304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…</a:t>
                  </a:r>
                  <a:endParaRPr lang="ko-KR" altLang="en-US" dirty="0"/>
                </a:p>
              </p:txBody>
            </p:sp>
          </p:grpSp>
          <p:sp>
            <p:nvSpPr>
              <p:cNvPr id="66" name="TextBox 65"/>
              <p:cNvSpPr txBox="1"/>
              <p:nvPr/>
            </p:nvSpPr>
            <p:spPr>
              <a:xfrm>
                <a:off x="839598" y="4727277"/>
                <a:ext cx="6844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1</a:t>
                </a:r>
                <a:r>
                  <a:rPr lang="en-US" altLang="ko-KR" baseline="30000" dirty="0" smtClean="0"/>
                  <a:t>st</a:t>
                </a:r>
                <a:r>
                  <a:rPr lang="en-US" altLang="ko-KR" dirty="0" smtClean="0"/>
                  <a:t> tone</a:t>
                </a:r>
                <a:endParaRPr lang="ko-KR" altLang="en-US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2133600" y="4727277"/>
                <a:ext cx="685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6</a:t>
                </a:r>
                <a:r>
                  <a:rPr lang="en-US" altLang="ko-KR" baseline="30000" dirty="0" smtClean="0"/>
                  <a:t>th</a:t>
                </a:r>
                <a:r>
                  <a:rPr lang="en-US" altLang="ko-KR" dirty="0" smtClean="0"/>
                  <a:t> tone</a:t>
                </a:r>
                <a:endParaRPr lang="ko-KR" altLang="en-US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3086100" y="4752201"/>
                <a:ext cx="685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7</a:t>
                </a:r>
                <a:r>
                  <a:rPr lang="en-US" altLang="ko-KR" baseline="30000" dirty="0" smtClean="0"/>
                  <a:t>th</a:t>
                </a:r>
                <a:r>
                  <a:rPr lang="en-US" altLang="ko-KR" dirty="0" smtClean="0"/>
                  <a:t> tone</a:t>
                </a:r>
                <a:endParaRPr lang="ko-KR" altLang="en-US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4522364" y="4727277"/>
                <a:ext cx="7354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19</a:t>
                </a:r>
                <a:r>
                  <a:rPr lang="en-US" altLang="ko-KR" baseline="30000" dirty="0" smtClean="0"/>
                  <a:t>th</a:t>
                </a:r>
                <a:r>
                  <a:rPr lang="en-US" altLang="ko-KR" dirty="0" smtClean="0"/>
                  <a:t> tone</a:t>
                </a:r>
                <a:endParaRPr lang="ko-KR" altLang="en-US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5499682" y="4727277"/>
                <a:ext cx="7354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20</a:t>
                </a:r>
                <a:r>
                  <a:rPr lang="en-US" altLang="ko-KR" baseline="30000" dirty="0" smtClean="0"/>
                  <a:t>th</a:t>
                </a:r>
                <a:r>
                  <a:rPr lang="en-US" altLang="ko-KR" dirty="0" smtClean="0"/>
                  <a:t> tone</a:t>
                </a:r>
                <a:endParaRPr lang="ko-KR" altLang="en-US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6833182" y="4727277"/>
                <a:ext cx="7354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24</a:t>
                </a:r>
                <a:r>
                  <a:rPr lang="en-US" altLang="ko-KR" baseline="30000" dirty="0" smtClean="0"/>
                  <a:t>th</a:t>
                </a:r>
                <a:r>
                  <a:rPr lang="en-US" altLang="ko-KR" dirty="0" smtClean="0"/>
                  <a:t> tone</a:t>
                </a:r>
                <a:endParaRPr lang="ko-KR" altLang="en-US" dirty="0"/>
              </a:p>
            </p:txBody>
          </p:sp>
        </p:grpSp>
        <p:sp>
          <p:nvSpPr>
            <p:cNvPr id="73" name="직사각형 72"/>
            <p:cNvSpPr/>
            <p:nvPr/>
          </p:nvSpPr>
          <p:spPr bwMode="auto">
            <a:xfrm>
              <a:off x="1905000" y="4326622"/>
              <a:ext cx="76200" cy="381000"/>
            </a:xfrm>
            <a:prstGeom prst="rect">
              <a:avLst/>
            </a:prstGeom>
            <a:solidFill>
              <a:srgbClr val="FFC000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5" name="직사각형 74"/>
            <p:cNvSpPr/>
            <p:nvPr/>
          </p:nvSpPr>
          <p:spPr bwMode="auto">
            <a:xfrm>
              <a:off x="4181912" y="4326622"/>
              <a:ext cx="76200" cy="381000"/>
            </a:xfrm>
            <a:prstGeom prst="rect">
              <a:avLst/>
            </a:prstGeom>
            <a:solidFill>
              <a:srgbClr val="FFC000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7" name="그룹 76"/>
          <p:cNvGrpSpPr/>
          <p:nvPr/>
        </p:nvGrpSpPr>
        <p:grpSpPr>
          <a:xfrm>
            <a:off x="3352800" y="3124200"/>
            <a:ext cx="4876800" cy="384797"/>
            <a:chOff x="1055510" y="5449371"/>
            <a:chExt cx="3702755" cy="384797"/>
          </a:xfrm>
        </p:grpSpPr>
        <p:sp>
          <p:nvSpPr>
            <p:cNvPr id="78" name="직사각형 77"/>
            <p:cNvSpPr/>
            <p:nvPr/>
          </p:nvSpPr>
          <p:spPr bwMode="auto">
            <a:xfrm>
              <a:off x="1055510" y="5449371"/>
              <a:ext cx="76200" cy="381000"/>
            </a:xfrm>
            <a:prstGeom prst="rect">
              <a:avLst/>
            </a:prstGeom>
            <a:solidFill>
              <a:srgbClr val="00B0F0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169810" y="5501615"/>
              <a:ext cx="6378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Data tones</a:t>
              </a:r>
              <a:endParaRPr lang="ko-KR" altLang="en-US" dirty="0"/>
            </a:p>
          </p:txBody>
        </p:sp>
        <p:sp>
          <p:nvSpPr>
            <p:cNvPr id="80" name="직사각형 79"/>
            <p:cNvSpPr/>
            <p:nvPr/>
          </p:nvSpPr>
          <p:spPr bwMode="auto">
            <a:xfrm>
              <a:off x="1981200" y="5453168"/>
              <a:ext cx="76200" cy="381000"/>
            </a:xfrm>
            <a:prstGeom prst="rect">
              <a:avLst/>
            </a:prstGeom>
            <a:solidFill>
              <a:srgbClr val="FFC000"/>
            </a:solidFill>
            <a:ln w="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96205" y="5487958"/>
              <a:ext cx="26620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Pilot tones selected out of the conventional pilot tones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2987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Comparison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investigate PER performance for two options considering various residual CFO values</a:t>
            </a:r>
          </a:p>
          <a:p>
            <a:pPr lvl="1"/>
            <a:r>
              <a:rPr lang="en-US" altLang="ko-KR" sz="1800" dirty="0" smtClean="0"/>
              <a:t>Performance for </a:t>
            </a:r>
            <a:r>
              <a:rPr lang="en-US" altLang="ko-KR" sz="1800" dirty="0" err="1" smtClean="0"/>
              <a:t>rRU</a:t>
            </a:r>
            <a:r>
              <a:rPr lang="en-US" altLang="ko-KR" sz="1800" dirty="0" smtClean="0"/>
              <a:t> is also provided</a:t>
            </a:r>
          </a:p>
          <a:p>
            <a:r>
              <a:rPr lang="en-US" altLang="ko-KR" sz="2000" dirty="0" smtClean="0"/>
              <a:t>Assumptions</a:t>
            </a:r>
          </a:p>
          <a:p>
            <a:pPr lvl="1"/>
            <a:r>
              <a:rPr lang="en-US" altLang="ko-KR" sz="1800" dirty="0" smtClean="0"/>
              <a:t>20 MHz UL TB PPDU with nine 26-tone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/ nine 26-tone </a:t>
            </a:r>
            <a:r>
              <a:rPr lang="en-US" altLang="ko-KR" sz="1800" dirty="0" err="1" smtClean="0"/>
              <a:t>rRUs</a:t>
            </a:r>
            <a:endParaRPr lang="en-US" altLang="ko-KR" sz="1800" dirty="0"/>
          </a:p>
          <a:p>
            <a:pPr lvl="1"/>
            <a:r>
              <a:rPr lang="en-US" altLang="ko-KR" sz="1800" dirty="0"/>
              <a:t>SISO with Channel D </a:t>
            </a:r>
            <a:r>
              <a:rPr lang="en-US" altLang="ko-KR" sz="1800" dirty="0" err="1"/>
              <a:t>NLoS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1000 data </a:t>
            </a:r>
            <a:r>
              <a:rPr lang="en-US" altLang="ko-KR" sz="1800" dirty="0" smtClean="0"/>
              <a:t>bits per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each STA</a:t>
            </a:r>
            <a:endParaRPr lang="en-US" altLang="ko-KR" sz="1800" dirty="0" smtClean="0"/>
          </a:p>
          <a:p>
            <a:pPr lvl="1"/>
            <a:r>
              <a:rPr lang="en-US" altLang="ko-KR" sz="1800" dirty="0"/>
              <a:t>MCS </a:t>
            </a:r>
            <a:r>
              <a:rPr lang="en-US" altLang="ko-KR" sz="1800" dirty="0" smtClean="0"/>
              <a:t>0/3/5/8 with LDPC coding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Residual CFO for each STA: [+</a:t>
            </a:r>
            <a:r>
              <a:rPr lang="en-US" altLang="ko-KR" sz="1800" dirty="0" err="1" smtClean="0"/>
              <a:t>rCFO</a:t>
            </a:r>
            <a:r>
              <a:rPr lang="en-US" altLang="ko-KR" sz="1800" dirty="0" smtClean="0"/>
              <a:t> –</a:t>
            </a:r>
            <a:r>
              <a:rPr lang="en-US" altLang="ko-KR" sz="1800" dirty="0" err="1" smtClean="0"/>
              <a:t>rCFO</a:t>
            </a:r>
            <a:r>
              <a:rPr lang="en-US" altLang="ko-KR" sz="1800" dirty="0" smtClean="0"/>
              <a:t> +</a:t>
            </a:r>
            <a:r>
              <a:rPr lang="en-US" altLang="ko-KR" sz="1800" dirty="0" err="1" smtClean="0"/>
              <a:t>rCFO</a:t>
            </a:r>
            <a:r>
              <a:rPr lang="en-US" altLang="ko-KR" sz="1800" dirty="0" smtClean="0"/>
              <a:t> –</a:t>
            </a:r>
            <a:r>
              <a:rPr lang="en-US" altLang="ko-KR" sz="1800" dirty="0" err="1" smtClean="0"/>
              <a:t>rCFO</a:t>
            </a:r>
            <a:r>
              <a:rPr lang="en-US" altLang="ko-KR" sz="1800" dirty="0" smtClean="0"/>
              <a:t> …]</a:t>
            </a:r>
          </a:p>
          <a:p>
            <a:pPr lvl="2"/>
            <a:r>
              <a:rPr lang="en-US" altLang="ko-KR" sz="1600" dirty="0" smtClean="0"/>
              <a:t>Different </a:t>
            </a:r>
            <a:r>
              <a:rPr lang="en-US" altLang="ko-KR" sz="1600" dirty="0" err="1" smtClean="0"/>
              <a:t>rCFO</a:t>
            </a:r>
            <a:r>
              <a:rPr lang="en-US" altLang="ko-KR" sz="1600" dirty="0" smtClean="0"/>
              <a:t> values are considered depending on the MCS level</a:t>
            </a:r>
          </a:p>
          <a:p>
            <a:pPr lvl="1"/>
            <a:r>
              <a:rPr lang="en-US" altLang="ko-KR" sz="1800" dirty="0" smtClean="0"/>
              <a:t>Pilot position for </a:t>
            </a:r>
            <a:r>
              <a:rPr lang="en-US" altLang="ko-KR" sz="1800" dirty="0" err="1" smtClean="0"/>
              <a:t>dRU</a:t>
            </a:r>
            <a:endParaRPr lang="en-US" altLang="ko-KR" sz="1800" dirty="0" smtClean="0"/>
          </a:p>
          <a:p>
            <a:pPr lvl="2"/>
            <a:r>
              <a:rPr lang="en-US" altLang="ko-KR" sz="1600" dirty="0" smtClean="0"/>
              <a:t>Option 1: 7</a:t>
            </a:r>
            <a:r>
              <a:rPr lang="en-US" altLang="ko-KR" sz="1600" baseline="30000" dirty="0" smtClean="0"/>
              <a:t>th</a:t>
            </a:r>
            <a:r>
              <a:rPr lang="en-US" altLang="ko-KR" sz="1600" dirty="0" smtClean="0"/>
              <a:t> and 20</a:t>
            </a:r>
            <a:r>
              <a:rPr lang="en-US" altLang="ko-KR" sz="1600" baseline="30000" dirty="0" smtClean="0"/>
              <a:t>th</a:t>
            </a:r>
            <a:r>
              <a:rPr lang="en-US" altLang="ko-KR" sz="1600" dirty="0" smtClean="0"/>
              <a:t> tones in each 26-tone </a:t>
            </a:r>
            <a:r>
              <a:rPr lang="en-US" altLang="ko-KR" sz="1600" dirty="0" err="1" smtClean="0"/>
              <a:t>dRU</a:t>
            </a:r>
            <a:endParaRPr lang="en-US" altLang="ko-KR" sz="1600" dirty="0" smtClean="0"/>
          </a:p>
          <a:p>
            <a:pPr lvl="2"/>
            <a:r>
              <a:rPr lang="en-US" altLang="ko-KR" sz="1600" dirty="0" smtClean="0"/>
              <a:t>Option 2: pilot tones of x-</a:t>
            </a:r>
            <a:r>
              <a:rPr lang="en-US" altLang="ko-KR" sz="1600" dirty="0" err="1" smtClean="0"/>
              <a:t>th</a:t>
            </a:r>
            <a:r>
              <a:rPr lang="en-US" altLang="ko-KR" sz="1600" dirty="0" smtClean="0"/>
              <a:t> 26-tone </a:t>
            </a:r>
            <a:r>
              <a:rPr lang="en-US" altLang="ko-KR" sz="1600" dirty="0" err="1" smtClean="0"/>
              <a:t>rRU</a:t>
            </a:r>
            <a:r>
              <a:rPr lang="en-US" altLang="ko-KR" sz="1600" dirty="0" smtClean="0"/>
              <a:t> for x-</a:t>
            </a:r>
            <a:r>
              <a:rPr lang="en-US" altLang="ko-KR" sz="1600" dirty="0" err="1" smtClean="0"/>
              <a:t>th</a:t>
            </a:r>
            <a:r>
              <a:rPr lang="en-US" altLang="ko-KR" sz="1600" dirty="0" smtClean="0"/>
              <a:t> 26-tone</a:t>
            </a:r>
            <a:r>
              <a:rPr lang="ko-KR" altLang="en-US" sz="1600" dirty="0" smtClean="0"/>
              <a:t> </a:t>
            </a:r>
            <a:r>
              <a:rPr lang="en-US" altLang="ko-KR" sz="1600" dirty="0" err="1" smtClean="0"/>
              <a:t>dRU</a:t>
            </a:r>
            <a:endParaRPr lang="en-US" altLang="ko-KR" sz="1600" dirty="0" smtClean="0"/>
          </a:p>
          <a:p>
            <a:pPr lvl="1"/>
            <a:r>
              <a:rPr lang="en-US" altLang="ko-KR" sz="1800" dirty="0" smtClean="0"/>
              <a:t>PERs for the first 26-tone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and first 26-tone </a:t>
            </a:r>
            <a:r>
              <a:rPr lang="en-US" altLang="ko-KR" sz="1800" dirty="0" err="1" smtClean="0"/>
              <a:t>rRU</a:t>
            </a:r>
            <a:r>
              <a:rPr lang="en-US" altLang="ko-KR" sz="1800" dirty="0" smtClean="0"/>
              <a:t> are provided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0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Comparison (</a:t>
            </a:r>
            <a:r>
              <a:rPr lang="en-US" altLang="ko-KR" dirty="0" smtClean="0"/>
              <a:t>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22080" y="1706812"/>
            <a:ext cx="7772400" cy="4343400"/>
          </a:xfrm>
        </p:spPr>
        <p:txBody>
          <a:bodyPr/>
          <a:lstStyle/>
          <a:p>
            <a:r>
              <a:rPr lang="en-US" altLang="ko-KR" sz="2000" dirty="0"/>
              <a:t>Simulation results</a:t>
            </a:r>
          </a:p>
          <a:p>
            <a:pPr lvl="1"/>
            <a:r>
              <a:rPr lang="en-US" altLang="ko-KR" sz="1800" dirty="0"/>
              <a:t>MCS </a:t>
            </a:r>
            <a:r>
              <a:rPr lang="en-US" altLang="ko-KR" sz="1800" dirty="0" smtClean="0"/>
              <a:t>3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2"/>
            <a:r>
              <a:rPr lang="en-US" altLang="ko-KR" sz="1600" dirty="0" smtClean="0"/>
              <a:t>When there is no residual CFO (</a:t>
            </a:r>
            <a:r>
              <a:rPr lang="en-US" altLang="ko-KR" sz="1600" dirty="0" err="1" smtClean="0"/>
              <a:t>rCFO</a:t>
            </a:r>
            <a:r>
              <a:rPr lang="en-US" altLang="ko-KR" sz="1600" dirty="0" smtClean="0"/>
              <a:t> = 0 Hz),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provides a significant performance gain</a:t>
            </a:r>
          </a:p>
          <a:p>
            <a:pPr lvl="2"/>
            <a:r>
              <a:rPr lang="en-US" altLang="ko-KR" sz="1600" dirty="0" err="1" smtClean="0"/>
              <a:t>dRU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has a wider performance gap between with and without a residual CFO</a:t>
            </a:r>
          </a:p>
          <a:p>
            <a:pPr lvl="3"/>
            <a:r>
              <a:rPr lang="en-US" altLang="ko-KR" sz="1400" dirty="0" err="1" smtClean="0"/>
              <a:t>dRU</a:t>
            </a:r>
            <a:r>
              <a:rPr lang="en-US" altLang="ko-KR" sz="1400" dirty="0" smtClean="0"/>
              <a:t> still outperforms </a:t>
            </a:r>
            <a:r>
              <a:rPr lang="en-US" altLang="ko-KR" sz="1400" dirty="0" err="1" smtClean="0"/>
              <a:t>rRU</a:t>
            </a:r>
            <a:r>
              <a:rPr lang="en-US" altLang="ko-KR" sz="1400" dirty="0" smtClean="0"/>
              <a:t> even though a certain residual CFO is present</a:t>
            </a:r>
          </a:p>
          <a:p>
            <a:pPr lvl="2"/>
            <a:r>
              <a:rPr lang="en-US" altLang="ko-KR" sz="1600" dirty="0" smtClean="0"/>
              <a:t>Option 1 offers better performance than option 2 when </a:t>
            </a:r>
            <a:r>
              <a:rPr lang="en-US" altLang="ko-KR" sz="1600" dirty="0" err="1" smtClean="0"/>
              <a:t>rCFO</a:t>
            </a:r>
            <a:r>
              <a:rPr lang="en-US" altLang="ko-KR" sz="1600" dirty="0" smtClean="0"/>
              <a:t> &gt; 0 Hz</a:t>
            </a:r>
          </a:p>
          <a:p>
            <a:pPr lvl="2"/>
            <a:endParaRPr lang="ko-KR" altLang="en-US" sz="1600" dirty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2023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349" y="2057400"/>
            <a:ext cx="5895301" cy="31428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10400" y="23622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PERs for MCS 0 / 5 / 8 are shown in Appendix and the trend is similar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301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Comparison </a:t>
            </a:r>
            <a:r>
              <a:rPr lang="en-US" altLang="ko-KR" dirty="0" smtClean="0"/>
              <a:t>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900" dirty="0" smtClean="0"/>
              <a:t>When there </a:t>
            </a:r>
            <a:r>
              <a:rPr lang="en-US" altLang="ko-KR" sz="1900" dirty="0"/>
              <a:t>is no residual </a:t>
            </a:r>
            <a:r>
              <a:rPr lang="en-US" altLang="ko-KR" sz="1900" dirty="0" smtClean="0"/>
              <a:t>CFO, </a:t>
            </a:r>
            <a:r>
              <a:rPr lang="en-US" altLang="ko-KR" sz="1900" dirty="0" err="1"/>
              <a:t>dRU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achieves quite better performance than </a:t>
            </a:r>
            <a:r>
              <a:rPr lang="en-US" altLang="ko-KR" sz="1900" dirty="0" err="1" smtClean="0"/>
              <a:t>rRU</a:t>
            </a:r>
            <a:r>
              <a:rPr lang="en-US" altLang="ko-KR" sz="1900" dirty="0" smtClean="0"/>
              <a:t>, no matter what the pilot option is</a:t>
            </a:r>
          </a:p>
          <a:p>
            <a:pPr lvl="1"/>
            <a:r>
              <a:rPr lang="en-US" altLang="ko-KR" sz="1800" dirty="0" smtClean="0"/>
              <a:t>That is because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can obtain a significant frequency diversity gain</a:t>
            </a:r>
          </a:p>
          <a:p>
            <a:r>
              <a:rPr lang="en-US" altLang="ko-KR" sz="1900" dirty="0" smtClean="0"/>
              <a:t>As a residual CFO increases, </a:t>
            </a:r>
            <a:r>
              <a:rPr lang="en-US" altLang="ko-KR" sz="1900" dirty="0" err="1" smtClean="0"/>
              <a:t>dRU</a:t>
            </a:r>
            <a:r>
              <a:rPr lang="en-US" altLang="ko-KR" sz="1900" dirty="0" smtClean="0"/>
              <a:t> performance deteriorates much faster</a:t>
            </a:r>
          </a:p>
          <a:p>
            <a:pPr lvl="1"/>
            <a:r>
              <a:rPr lang="en-US" altLang="ko-KR" sz="1800" dirty="0" smtClean="0"/>
              <a:t>That is because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is more vulnerable to the residual CFO</a:t>
            </a:r>
          </a:p>
          <a:p>
            <a:pPr lvl="1"/>
            <a:r>
              <a:rPr lang="en-US" altLang="ko-KR" sz="1800" dirty="0" smtClean="0"/>
              <a:t>However, its performance is still better than that of </a:t>
            </a:r>
            <a:r>
              <a:rPr lang="en-US" altLang="ko-KR" sz="1800" dirty="0" err="1" smtClean="0"/>
              <a:t>rRU</a:t>
            </a:r>
            <a:endParaRPr lang="en-US" altLang="ko-KR" sz="1800" dirty="0" smtClean="0"/>
          </a:p>
          <a:p>
            <a:r>
              <a:rPr lang="en-US" altLang="ko-KR" sz="1900" dirty="0" smtClean="0"/>
              <a:t>In addition, thanks to the higher transmit power for </a:t>
            </a:r>
            <a:r>
              <a:rPr lang="en-US" altLang="ko-KR" sz="1900" dirty="0" err="1" smtClean="0"/>
              <a:t>dRU</a:t>
            </a:r>
            <a:r>
              <a:rPr lang="en-US" altLang="ko-KR" sz="1900" dirty="0" smtClean="0"/>
              <a:t>, </a:t>
            </a:r>
            <a:r>
              <a:rPr lang="en-US" altLang="ko-KR" sz="1900" dirty="0" err="1" smtClean="0"/>
              <a:t>dRU</a:t>
            </a:r>
            <a:r>
              <a:rPr lang="en-US" altLang="ko-KR" sz="1900" dirty="0" smtClean="0"/>
              <a:t> performance can be further enhanced</a:t>
            </a:r>
          </a:p>
          <a:p>
            <a:r>
              <a:rPr lang="en-US" altLang="ko-KR" sz="1900" dirty="0" smtClean="0"/>
              <a:t>Option 1 provides better performance than option 2</a:t>
            </a:r>
          </a:p>
          <a:p>
            <a:pPr lvl="1"/>
            <a:r>
              <a:rPr lang="en-US" altLang="ko-KR" sz="1800" dirty="0" smtClean="0"/>
              <a:t>That is because option 1 may produce more appropriate pilot position compared to the approach employed in option 2</a:t>
            </a:r>
          </a:p>
          <a:p>
            <a:pPr lvl="1"/>
            <a:r>
              <a:rPr lang="en-US" altLang="ko-KR" sz="1800" dirty="0" smtClean="0"/>
              <a:t>Note that there </a:t>
            </a:r>
            <a:r>
              <a:rPr lang="en-US" altLang="ko-KR" sz="1800" dirty="0"/>
              <a:t>is still a room to improve the performance for option 2, </a:t>
            </a:r>
            <a:r>
              <a:rPr lang="en-US" altLang="ko-KR" sz="1800" dirty="0" smtClean="0"/>
              <a:t>and </a:t>
            </a:r>
            <a:r>
              <a:rPr lang="en-US" altLang="ko-KR" sz="1800" dirty="0"/>
              <a:t>we can </a:t>
            </a:r>
            <a:r>
              <a:rPr lang="en-US" altLang="ko-KR" sz="1800" dirty="0" smtClean="0"/>
              <a:t>come up with a better </a:t>
            </a:r>
            <a:r>
              <a:rPr lang="en-US" altLang="ko-KR" sz="1800" dirty="0"/>
              <a:t>approach </a:t>
            </a:r>
            <a:r>
              <a:rPr lang="en-US" altLang="ko-KR" sz="1800" dirty="0" smtClean="0"/>
              <a:t>on how to select </a:t>
            </a:r>
            <a:r>
              <a:rPr lang="en-US" altLang="ko-KR" sz="1800" dirty="0"/>
              <a:t>two pilot tones out of the conventional </a:t>
            </a:r>
            <a:r>
              <a:rPr lang="en-US" altLang="ko-KR" sz="1800" dirty="0" smtClean="0"/>
              <a:t>ones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0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introduced two pilot options for </a:t>
            </a:r>
            <a:r>
              <a:rPr lang="en-US" altLang="ko-KR" sz="2000" dirty="0" err="1" smtClean="0"/>
              <a:t>dRU</a:t>
            </a:r>
            <a:endParaRPr lang="en-US" altLang="ko-KR" sz="2000" dirty="0" smtClean="0"/>
          </a:p>
          <a:p>
            <a:pPr lvl="1"/>
            <a:r>
              <a:rPr lang="en-US" altLang="ko-KR" sz="1800" dirty="0"/>
              <a:t>Option 1: define new pilot tone indices</a:t>
            </a:r>
          </a:p>
          <a:p>
            <a:pPr lvl="1"/>
            <a:r>
              <a:rPr lang="en-US" altLang="ko-KR" sz="1800" dirty="0"/>
              <a:t>Option 2: maintain conventional pilot tone indices</a:t>
            </a:r>
          </a:p>
          <a:p>
            <a:r>
              <a:rPr lang="en-US" altLang="ko-KR" sz="2000" dirty="0" smtClean="0"/>
              <a:t>We have also shown various simulation results for both options comparing with </a:t>
            </a:r>
            <a:r>
              <a:rPr lang="en-US" altLang="ko-KR" sz="2000" dirty="0" err="1" smtClean="0"/>
              <a:t>rRU</a:t>
            </a:r>
            <a:endParaRPr lang="en-US" altLang="ko-KR" sz="2000" dirty="0" smtClean="0"/>
          </a:p>
          <a:p>
            <a:r>
              <a:rPr lang="en-US" altLang="ko-KR" sz="2000" dirty="0" smtClean="0"/>
              <a:t>We </a:t>
            </a:r>
            <a:r>
              <a:rPr lang="en-US" altLang="ko-KR" sz="2000" dirty="0"/>
              <a:t>have confirmed that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with well-designed pilot tones can outperform </a:t>
            </a:r>
            <a:r>
              <a:rPr lang="en-US" altLang="ko-KR" sz="2000" dirty="0" err="1"/>
              <a:t>rRU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regardless of the amount of a residual </a:t>
            </a:r>
            <a:r>
              <a:rPr lang="en-US" altLang="ko-KR" sz="2000" dirty="0" smtClean="0"/>
              <a:t>CFO </a:t>
            </a:r>
            <a:r>
              <a:rPr lang="en-US" altLang="ko-KR" sz="2000" dirty="0" smtClean="0"/>
              <a:t>and the </a:t>
            </a:r>
            <a:r>
              <a:rPr lang="en-US" altLang="ko-KR" sz="2000" dirty="0"/>
              <a:t>higher transmit </a:t>
            </a:r>
            <a:r>
              <a:rPr lang="en-US" altLang="ko-KR" sz="2000" dirty="0" smtClean="0"/>
              <a:t>power can further enhance the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performance</a:t>
            </a:r>
            <a:endParaRPr lang="en-US" altLang="ko-KR" sz="2000" dirty="0"/>
          </a:p>
          <a:p>
            <a:r>
              <a:rPr lang="en-US" altLang="ko-KR" sz="2000" dirty="0" smtClean="0"/>
              <a:t>Option 1 is better in terms of the performance while option 2 may be less complex and can be further improved</a:t>
            </a:r>
          </a:p>
          <a:p>
            <a:pPr lvl="1"/>
            <a:r>
              <a:rPr lang="en-US" altLang="ko-KR" sz="1800" dirty="0" smtClean="0"/>
              <a:t>We need a further study on how to improve the performance for option 2</a:t>
            </a:r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89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11-23-0037-00-0uhr-uhr-feature-to-overcome-psd-limitations-distributed-tone-resource-units</a:t>
            </a:r>
          </a:p>
          <a:p>
            <a:pPr marL="0" indent="0">
              <a:buNone/>
            </a:pPr>
            <a:r>
              <a:rPr lang="en-US" altLang="ko-KR" sz="2000" dirty="0"/>
              <a:t>[2] 11-23-0281-00-0uhr-considerations-on-ru-mru-designs-for-uhr</a:t>
            </a:r>
          </a:p>
          <a:p>
            <a:pPr marL="0" indent="0">
              <a:buNone/>
            </a:pPr>
            <a:r>
              <a:rPr lang="en-US" altLang="ko-KR" sz="2000" dirty="0"/>
              <a:t>[3] </a:t>
            </a:r>
            <a:r>
              <a:rPr lang="en-US" altLang="ko-KR" sz="2000" dirty="0" smtClean="0"/>
              <a:t>11-23-1117-00-0uhr-dru-signaling-for-uhr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1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250771</TotalTime>
  <Words>1042</Words>
  <Application>Microsoft Office PowerPoint</Application>
  <PresentationFormat>화면 슬라이드 쇼(4:3)</PresentationFormat>
  <Paragraphs>222</Paragraphs>
  <Slides>12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굴림</vt:lpstr>
      <vt:lpstr>Malgun Gothic</vt:lpstr>
      <vt:lpstr>Malgun Gothic</vt:lpstr>
      <vt:lpstr>Arial</vt:lpstr>
      <vt:lpstr>Times New Roman</vt:lpstr>
      <vt:lpstr>802-11-Submission</vt:lpstr>
      <vt:lpstr>CFO Impact and Pilot Design for dRU</vt:lpstr>
      <vt:lpstr>Introduction</vt:lpstr>
      <vt:lpstr>Pilot Design (1/2)</vt:lpstr>
      <vt:lpstr>Pilot Design (2/2)</vt:lpstr>
      <vt:lpstr>Performance Comparison (1/3)</vt:lpstr>
      <vt:lpstr>Performance Comparison (2/3)</vt:lpstr>
      <vt:lpstr>Performance Comparison (3/3)</vt:lpstr>
      <vt:lpstr>Conclusion</vt:lpstr>
      <vt:lpstr>References</vt:lpstr>
      <vt:lpstr>Appendix</vt:lpstr>
      <vt:lpstr>Appendix</vt:lpstr>
      <vt:lpstr>Appendix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5854</cp:revision>
  <cp:lastPrinted>2019-01-10T23:08:02Z</cp:lastPrinted>
  <dcterms:created xsi:type="dcterms:W3CDTF">2007-05-21T21:00:37Z</dcterms:created>
  <dcterms:modified xsi:type="dcterms:W3CDTF">2023-07-04T05:38:32Z</dcterms:modified>
</cp:coreProperties>
</file>