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136" r:id="rId17"/>
    <p:sldId id="1141" r:id="rId18"/>
    <p:sldId id="1142" r:id="rId19"/>
    <p:sldId id="933" r:id="rId20"/>
    <p:sldId id="1074" r:id="rId21"/>
    <p:sldId id="897" r:id="rId22"/>
    <p:sldId id="1143" r:id="rId23"/>
    <p:sldId id="1144" r:id="rId24"/>
    <p:sldId id="1140" r:id="rId25"/>
    <p:sldId id="1146" r:id="rId26"/>
    <p:sldId id="1145" r:id="rId27"/>
    <p:sldId id="1137" r:id="rId28"/>
    <p:sldId id="1147" r:id="rId29"/>
    <p:sldId id="842" r:id="rId30"/>
    <p:sldId id="1024" r:id="rId31"/>
    <p:sldId id="1148" r:id="rId32"/>
    <p:sldId id="1138" r:id="rId33"/>
    <p:sldId id="1139" r:id="rId3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5" autoAdjust="0"/>
    <p:restoredTop sz="95970" autoAdjust="0"/>
  </p:normalViewPr>
  <p:slideViewPr>
    <p:cSldViewPr>
      <p:cViewPr varScale="1">
        <p:scale>
          <a:sx n="112" d="100"/>
          <a:sy n="112" d="100"/>
        </p:scale>
        <p:origin x="498"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377</c:v>
                </c:pt>
                <c:pt idx="1">
                  <c:v>14</c:v>
                </c:pt>
                <c:pt idx="2">
                  <c:v>347</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2004534240"/>
        <c:axId val="-2004545120"/>
      </c:barChart>
      <c:catAx>
        <c:axId val="-200453424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2004545120"/>
        <c:crosses val="autoZero"/>
        <c:auto val="1"/>
        <c:lblAlgn val="ctr"/>
        <c:lblOffset val="100"/>
        <c:noMultiLvlLbl val="0"/>
      </c:catAx>
      <c:valAx>
        <c:axId val="-200454512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200453424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84930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76689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400425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75867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29833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47670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01547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7680149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04784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456546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9591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61122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6956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77305" y="304027"/>
            <a:ext cx="32574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1110</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r0</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a:t>
            </a:r>
            <a:r>
              <a:rPr lang="en-US" altLang="zh-CN" sz="1800" b="1" baseline="0" dirty="0" smtClean="0"/>
              <a:t> </a:t>
            </a:r>
            <a:r>
              <a:rPr lang="en-US" altLang="zh-CN" sz="1800" b="1" dirty="0" smtClean="0"/>
              <a:t>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664-01-00bf-info-related-to-802-11bf-ad-hoc-meeting-in-lund-sweden-july-2023.pptx"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314-16-00bf-lb272-comments-and-approved-resolutions.xlsx"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Ad hoc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2023-06-30</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July 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2570095856"/>
              </p:ext>
            </p:extLst>
          </p:nvPr>
        </p:nvGraphicFramePr>
        <p:xfrm>
          <a:off x="3429000" y="1752600"/>
          <a:ext cx="8305801" cy="108422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LB272 NDPA Instance TTT Part 2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23/0994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and editorial comments on D1.0</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444379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July 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nvPr>
        </p:nvGraphicFramePr>
        <p:xfrm>
          <a:off x="3429000" y="1752600"/>
          <a:ext cx="8305801" cy="90134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LB272 NDPA Instance TTT Part 2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943848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July 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r>
              <a:rPr lang="en-US" altLang="en-US" sz="1600" dirty="0">
                <a:solidFill>
                  <a:srgbClr val="FF0000"/>
                </a:solidFill>
              </a:rPr>
              <a:t>Privacy discussion for 802.11bf</a:t>
            </a:r>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nvPr>
        </p:nvGraphicFramePr>
        <p:xfrm>
          <a:off x="3429000" y="1752600"/>
          <a:ext cx="8305801" cy="90134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LB272 NDPA Instance TTT Part 2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566925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err="1">
                <a:solidFill>
                  <a:srgbClr val="000000"/>
                </a:solidFill>
                <a:latin typeface="Times New Roman"/>
              </a:rPr>
              <a:t>TGbf</a:t>
            </a:r>
            <a:r>
              <a:rPr lang="en-US" altLang="zh-CN" sz="1600" kern="0" dirty="0">
                <a:solidFill>
                  <a:srgbClr val="000000"/>
                </a:solidFill>
                <a:latin typeface="Times New Roman"/>
              </a:rPr>
              <a:t> ad-hoc meeting on July 6, 7, 8, 2023, in the Ericsson Office, Lund, </a:t>
            </a:r>
            <a:r>
              <a:rPr lang="en-US" altLang="zh-CN" sz="1600" kern="0" dirty="0" smtClean="0">
                <a:solidFill>
                  <a:srgbClr val="000000"/>
                </a:solidFill>
                <a:latin typeface="Times New Roman"/>
              </a:rPr>
              <a:t>Sweden</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15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27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Cancelled</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29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 </a:t>
            </a:r>
            <a:r>
              <a:rPr lang="en-US" altLang="zh-CN" sz="1100" dirty="0">
                <a:solidFill>
                  <a:schemeClr val="bg2"/>
                </a:solidFill>
                <a:cs typeface="Times New Roman" panose="02020603050405020304" pitchFamily="18" charset="0"/>
              </a:rPr>
              <a:t>Cancelled</a:t>
            </a:r>
            <a:endParaRPr lang="en-US" altLang="zh-CN" sz="1100" dirty="0">
              <a:solidFill>
                <a:srgbClr val="00B0F0"/>
              </a:solidFill>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14461343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31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24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Sept 11    (Monday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a:t>
            </a:r>
            <a:r>
              <a:rPr lang="en-US" altLang="zh-CN" sz="1200"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Monday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 Atlanta time </a:t>
            </a: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12    (Tuesday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a:t>
            </a:r>
            <a:r>
              <a:rPr lang="en-US" altLang="zh-CN" sz="1200" dirty="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ea typeface="宋体" panose="02010600030101010101" pitchFamily="2" charset="-122"/>
              </a:rPr>
              <a:t>Sept</a:t>
            </a:r>
            <a:r>
              <a:rPr lang="en-US" altLang="zh-CN" dirty="0">
                <a:solidFill>
                  <a:srgbClr val="00B050"/>
                </a:solidFill>
                <a:cs typeface="Times New Roman" panose="02020603050405020304" pitchFamily="18" charset="0"/>
              </a:rPr>
              <a:t> 13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dirty="0">
                <a:solidFill>
                  <a:srgbClr val="00B050"/>
                </a:solidFill>
                <a:ea typeface="宋体" panose="02010600030101010101" pitchFamily="2" charset="-122"/>
              </a:rPr>
              <a:t>Atlanta</a:t>
            </a:r>
            <a:r>
              <a:rPr lang="en-US" altLang="zh-CN" sz="1200" dirty="0">
                <a:solidFill>
                  <a:srgbClr val="00B05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13    (Wednesday AM 2),</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10:30-12:30</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Atlanta</a:t>
            </a:r>
            <a:r>
              <a:rPr lang="en-US" altLang="zh-CN" sz="1200" dirty="0">
                <a:solidFill>
                  <a:srgbClr val="00B0F0"/>
                </a:solidFill>
                <a:ea typeface="宋体" panose="02010600030101010101" pitchFamily="2" charset="-122"/>
              </a:rPr>
              <a:t> time </a:t>
            </a:r>
          </a:p>
          <a:p>
            <a:pPr marL="400050" lvl="2" indent="0" algn="just">
              <a:spcBef>
                <a:spcPct val="0"/>
              </a:spcBef>
              <a:spcAft>
                <a:spcPts val="0"/>
              </a:spcAft>
              <a:buNone/>
              <a:defRPr/>
            </a:pPr>
            <a:endParaRPr lang="en-US" altLang="zh-CN" sz="1200"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sz="1200"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sz="1200" dirty="0">
                <a:solidFill>
                  <a:srgbClr val="7030A0"/>
                </a:solidFill>
                <a:cs typeface="Times New Roman" panose="02020603050405020304" pitchFamily="18" charset="0"/>
              </a:rPr>
              <a:t> 14    (</a:t>
            </a:r>
            <a:r>
              <a:rPr lang="en-US" altLang="zh-CN" dirty="0">
                <a:solidFill>
                  <a:srgbClr val="7030A0"/>
                </a:solidFill>
                <a:cs typeface="Times New Roman" panose="02020603050405020304" pitchFamily="18" charset="0"/>
              </a:rPr>
              <a:t>Thursday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a:t>
            </a:r>
            <a:r>
              <a:rPr lang="en-US" altLang="zh-CN" sz="1200" dirty="0">
                <a:solidFill>
                  <a:srgbClr val="7030A0"/>
                </a:solidFill>
                <a:cs typeface="Times New Roman" panose="02020603050405020304" pitchFamily="18" charset="0"/>
              </a:rPr>
              <a:t> </a:t>
            </a:r>
            <a:r>
              <a:rPr lang="en-US" altLang="zh-CN" dirty="0">
                <a:solidFill>
                  <a:srgbClr val="7030A0"/>
                </a:solidFill>
                <a:ea typeface="宋体" panose="02010600030101010101" pitchFamily="2" charset="-122"/>
              </a:rPr>
              <a:t>Atlanta</a:t>
            </a:r>
            <a:r>
              <a:rPr lang="en-US" altLang="zh-CN" sz="1200" dirty="0">
                <a:solidFill>
                  <a:srgbClr val="7030A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4682215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en-US" sz="3200" dirty="0" err="1" smtClean="0">
                <a:solidFill>
                  <a:srgbClr val="0000FF"/>
                </a:solidFill>
              </a:rPr>
              <a:t>AdHoc</a:t>
            </a:r>
            <a:r>
              <a:rPr lang="en-US" altLang="en-US" sz="3200" smtClean="0">
                <a:solidFill>
                  <a:srgbClr val="0000FF"/>
                </a:solidFill>
              </a:rPr>
              <a:t> meeting</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7805000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smtClean="0">
                <a:solidFill>
                  <a:srgbClr val="FF0000"/>
                </a:solidFill>
              </a:rPr>
              <a:t>72.5806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945/1302,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236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736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0.205069124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0.5652842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0.770353</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6" name="Chart 6">
            <a:extLst>
              <a:ext uri="{FF2B5EF4-FFF2-40B4-BE49-F238E27FC236}">
                <a16:creationId xmlns="" xmlns:a16="http://schemas.microsoft.com/office/drawing/2014/main" id="{C0807CB6-20C1-45B5-8F67-26150D548148}"/>
              </a:ext>
            </a:extLst>
          </p:cNvPr>
          <p:cNvGraphicFramePr/>
          <p:nvPr>
            <p:extLst/>
          </p:nvPr>
        </p:nvGraphicFramePr>
        <p:xfrm>
          <a:off x="80010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156355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nvPr>
        </p:nvGraphicFramePr>
        <p:xfrm>
          <a:off x="1917834" y="667352"/>
          <a:ext cx="8369166" cy="5809648"/>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 </a:t>
                      </a:r>
                      <a:r>
                        <a:rPr lang="en-US" sz="1050" b="1" dirty="0">
                          <a:solidFill>
                            <a:srgbClr val="0000FF"/>
                          </a:solidFill>
                          <a:effectLst/>
                          <a:latin typeface="Calibri" panose="020F0502020204030204" pitchFamily="34" charset="0"/>
                          <a:ea typeface="宋体" panose="02010600030101010101" pitchFamily="2" charset="-122"/>
                        </a:rPr>
                        <a:t>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(E)</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(10+</a:t>
                      </a:r>
                      <a:r>
                        <a:rPr lang="en-US" altLang="zh-CN" sz="1050" baseline="0" dirty="0" smtClean="0">
                          <a:solidFill>
                            <a:schemeClr val="tx1"/>
                          </a:solidFill>
                          <a:effectLst/>
                          <a:latin typeface="Calibri" panose="020F0502020204030204" pitchFamily="34" charset="0"/>
                          <a:ea typeface="宋体" panose="02010600030101010101" pitchFamily="2" charset="-122"/>
                        </a:rPr>
                        <a:t> TBD</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90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 (6</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(2-3</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17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0.205069124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0.5652842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0.7703533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1710012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600" kern="0" dirty="0" smtClean="0"/>
              <a:t>Discussion and plan for the remaining CIDs for LB272</a:t>
            </a:r>
            <a:endParaRPr lang="en-US" altLang="zh-CN" sz="3600" dirty="0"/>
          </a:p>
        </p:txBody>
      </p:sp>
      <p:sp>
        <p:nvSpPr>
          <p:cNvPr id="5" name="Rectangle 3"/>
          <p:cNvSpPr txBox="1">
            <a:spLocks noChangeArrowheads="1"/>
          </p:cNvSpPr>
          <p:nvPr/>
        </p:nvSpPr>
        <p:spPr bwMode="auto">
          <a:xfrm>
            <a:off x="457200" y="1524000"/>
            <a:ext cx="112776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b="1" kern="0" dirty="0" smtClean="0"/>
              <a:t>Deadline </a:t>
            </a:r>
            <a:r>
              <a:rPr lang="en-US" altLang="zh-CN" b="1" kern="0" dirty="0"/>
              <a:t>for comment </a:t>
            </a:r>
            <a:r>
              <a:rPr lang="en-US" altLang="zh-CN" b="1" kern="0" dirty="0" smtClean="0"/>
              <a:t>resolution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latin typeface="Times New Roman" panose="02020603050405020304" pitchFamily="18" charset="0"/>
                <a:cs typeface="Times New Roman" panose="02020603050405020304" pitchFamily="18" charset="0"/>
              </a:rPr>
              <a:t>July 13    (Thursday AM 1),		08:00-10:00 Berlin </a:t>
            </a:r>
            <a:r>
              <a:rPr lang="en-US" altLang="zh-CN" sz="1600" dirty="0" smtClean="0">
                <a:solidFill>
                  <a:srgbClr val="00B050"/>
                </a:solidFill>
                <a:latin typeface="Times New Roman" panose="02020603050405020304" pitchFamily="18" charset="0"/>
                <a:cs typeface="Times New Roman" panose="02020603050405020304" pitchFamily="18" charset="0"/>
              </a:rPr>
              <a:t>time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Motion for closing the remaining CIDs </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latin typeface="Times New Roman" panose="02020603050405020304" pitchFamily="18" charset="0"/>
              <a:cs typeface="Times New Roman" panose="02020603050405020304" pitchFamily="18" charset="0"/>
            </a:endParaRPr>
          </a:p>
          <a:p>
            <a:pPr marL="685800" lvl="2" indent="-342900" algn="just">
              <a:buFont typeface="Arial" panose="020B0604020202020204" pitchFamily="34" charset="0"/>
              <a:buChar char="•"/>
              <a:defRPr/>
            </a:pPr>
            <a:endParaRPr lang="en-US" altLang="zh-CN" sz="1400" b="1" dirty="0" smtClean="0"/>
          </a:p>
          <a:p>
            <a:pPr marL="685800" lvl="2" indent="-342900" algn="just">
              <a:buFont typeface="Arial" panose="020B0604020202020204" pitchFamily="34" charset="0"/>
              <a:buChar char="•"/>
              <a:defRPr/>
            </a:pPr>
            <a:r>
              <a:rPr lang="en-US" altLang="zh-CN" sz="1400" b="1" dirty="0" smtClean="0">
                <a:solidFill>
                  <a:srgbClr val="FF0000"/>
                </a:solidFill>
              </a:rPr>
              <a:t>Move </a:t>
            </a:r>
            <a:r>
              <a:rPr lang="en-US" altLang="zh-CN" sz="1400" b="1" dirty="0">
                <a:solidFill>
                  <a:srgbClr val="FF0000"/>
                </a:solidFill>
              </a:rPr>
              <a:t>to approve “Rejected” resolutions to the CIDs:</a:t>
            </a:r>
            <a:endParaRPr lang="en-US" altLang="zh-CN" sz="1400" b="1" kern="0" dirty="0">
              <a:solidFill>
                <a:srgbClr val="FF0000"/>
              </a:solidFill>
            </a:endParaRPr>
          </a:p>
          <a:p>
            <a:pPr lvl="2" algn="just">
              <a:buFont typeface="Arial" panose="020B0604020202020204" pitchFamily="34" charset="0"/>
              <a:buChar char="–"/>
              <a:defRPr/>
            </a:pPr>
            <a:r>
              <a:rPr lang="en-US" altLang="zh-CN" sz="1100" dirty="0">
                <a:solidFill>
                  <a:srgbClr val="FF0000"/>
                </a:solidFill>
              </a:rPr>
              <a:t>CID: </a:t>
            </a:r>
            <a:r>
              <a:rPr lang="en-GB" altLang="zh-CN" sz="1100" dirty="0" smtClean="0">
                <a:solidFill>
                  <a:srgbClr val="FF0000"/>
                </a:solidFill>
              </a:rPr>
              <a:t>XXX</a:t>
            </a:r>
            <a:endParaRPr lang="zh-CN" altLang="zh-CN" sz="1100" dirty="0">
              <a:solidFill>
                <a:srgbClr val="FF0000"/>
              </a:solidFill>
            </a:endParaRPr>
          </a:p>
          <a:p>
            <a:pPr marL="685800" lvl="2" indent="-342900" algn="just">
              <a:buFont typeface="Arial" panose="020B0604020202020204" pitchFamily="34" charset="0"/>
              <a:buChar char="•"/>
              <a:defRPr/>
            </a:pPr>
            <a:r>
              <a:rPr lang="en-US" altLang="zh-CN" sz="1400" b="1" dirty="0">
                <a:solidFill>
                  <a:srgbClr val="FF0000"/>
                </a:solidFill>
              </a:rPr>
              <a:t>With the following rejection reason: </a:t>
            </a:r>
            <a:r>
              <a:rPr lang="en-US" altLang="zh-CN" sz="1400" b="1" dirty="0" smtClean="0">
                <a:solidFill>
                  <a:srgbClr val="FF0000"/>
                </a:solidFill>
              </a:rPr>
              <a:t>“Lack </a:t>
            </a:r>
            <a:r>
              <a:rPr lang="en-US" altLang="zh-CN" sz="1400" b="1" dirty="0">
                <a:solidFill>
                  <a:srgbClr val="FF0000"/>
                </a:solidFill>
              </a:rPr>
              <a:t>of </a:t>
            </a:r>
            <a:r>
              <a:rPr lang="en-US" altLang="zh-CN" sz="1400" b="1" dirty="0" smtClean="0">
                <a:solidFill>
                  <a:srgbClr val="FF0000"/>
                </a:solidFill>
              </a:rPr>
              <a:t>technical contribution/consensus</a:t>
            </a:r>
            <a:r>
              <a:rPr lang="en-US" altLang="zh-CN" sz="1400" b="1" dirty="0">
                <a:solidFill>
                  <a:srgbClr val="FF0000"/>
                </a:solidFill>
              </a:rPr>
              <a:t>”.</a:t>
            </a:r>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a:t>TG Motion: Initial </a:t>
            </a:r>
            <a:r>
              <a:rPr lang="en-US" altLang="zh-CN" b="1" kern="0" dirty="0" smtClean="0"/>
              <a:t>LB (</a:t>
            </a:r>
            <a:r>
              <a:rPr lang="en-US" altLang="zh-CN" kern="0" dirty="0" smtClean="0"/>
              <a:t>Then</a:t>
            </a:r>
            <a:r>
              <a:rPr lang="en-US" altLang="zh-CN" b="1" kern="0" dirty="0" smtClean="0"/>
              <a:t> </a:t>
            </a:r>
            <a:r>
              <a:rPr lang="en-US" altLang="en-US" dirty="0">
                <a:solidFill>
                  <a:schemeClr val="tx2"/>
                </a:solidFill>
              </a:rPr>
              <a:t>SP for Timeline </a:t>
            </a:r>
            <a:r>
              <a:rPr lang="en-US" altLang="en-US" dirty="0" smtClean="0">
                <a:solidFill>
                  <a:schemeClr val="tx2"/>
                </a:solidFill>
              </a:rPr>
              <a:t>change of D2.0 and …</a:t>
            </a:r>
            <a:r>
              <a:rPr lang="en-US" altLang="zh-CN" b="1" kern="0" dirty="0" smtClean="0"/>
              <a:t>)</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600" dirty="0">
                <a:solidFill>
                  <a:srgbClr val="0070C0"/>
                </a:solidFill>
                <a:ea typeface="宋体" panose="02010600030101010101" pitchFamily="2" charset="-122"/>
              </a:rPr>
              <a:t>July</a:t>
            </a:r>
            <a:r>
              <a:rPr lang="en-US" altLang="zh-CN" sz="1600" dirty="0">
                <a:solidFill>
                  <a:srgbClr val="0070C0"/>
                </a:solidFill>
                <a:cs typeface="Times New Roman" panose="02020603050405020304" pitchFamily="18" charset="0"/>
              </a:rPr>
              <a:t> 13    (Thursday PM 2),		</a:t>
            </a:r>
            <a:r>
              <a:rPr lang="en-US" altLang="zh-CN" sz="1600" dirty="0">
                <a:solidFill>
                  <a:srgbClr val="0070C0"/>
                </a:solidFill>
                <a:ea typeface="宋体" panose="02010600030101010101" pitchFamily="2" charset="-122"/>
              </a:rPr>
              <a:t>16:00-18:00</a:t>
            </a:r>
            <a:r>
              <a:rPr lang="en-US" altLang="zh-CN" sz="1600" dirty="0">
                <a:solidFill>
                  <a:srgbClr val="0070C0"/>
                </a:solidFill>
                <a:cs typeface="Times New Roman" panose="02020603050405020304" pitchFamily="18" charset="0"/>
              </a:rPr>
              <a:t> Berlin time</a:t>
            </a:r>
          </a:p>
          <a:p>
            <a:pPr lvl="1" algn="just">
              <a:buFont typeface="Arial" panose="020B0604020202020204" pitchFamily="34" charset="0"/>
              <a:buChar char="–"/>
              <a:defRPr/>
            </a:pPr>
            <a:endParaRPr lang="en-US" altLang="zh-CN" sz="1400" dirty="0" smtClean="0"/>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smtClean="0"/>
              <a:t>Any other suggestion?</a:t>
            </a:r>
            <a:endParaRPr lang="en-US" altLang="zh-CN" b="1" kern="0" dirty="0"/>
          </a:p>
        </p:txBody>
      </p:sp>
    </p:spTree>
    <p:extLst>
      <p:ext uri="{BB962C8B-B14F-4D97-AF65-F5344CB8AC3E}">
        <p14:creationId xmlns:p14="http://schemas.microsoft.com/office/powerpoint/2010/main" val="39087776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Privacy discussion for 802.11bf</a:t>
            </a:r>
          </a:p>
        </p:txBody>
      </p:sp>
      <p:sp>
        <p:nvSpPr>
          <p:cNvPr id="26628" name="Rectangle 3"/>
          <p:cNvSpPr txBox="1">
            <a:spLocks noChangeArrowheads="1"/>
          </p:cNvSpPr>
          <p:nvPr/>
        </p:nvSpPr>
        <p:spPr bwMode="auto">
          <a:xfrm>
            <a:off x="457200" y="14478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smtClean="0">
                <a:solidFill>
                  <a:srgbClr val="0000FF"/>
                </a:solidFill>
              </a:rPr>
              <a:t>Privacy</a:t>
            </a:r>
            <a:r>
              <a:rPr lang="en-US" altLang="zh-CN" sz="2000" dirty="0" smtClean="0"/>
              <a:t> </a:t>
            </a:r>
            <a:r>
              <a:rPr lang="en-US" altLang="zh-CN" sz="2000" dirty="0"/>
              <a:t>issue is </a:t>
            </a:r>
            <a:r>
              <a:rPr lang="en-US" altLang="zh-CN" sz="2000" dirty="0" smtClean="0"/>
              <a:t>recently mentioned </a:t>
            </a:r>
            <a:r>
              <a:rPr lang="en-US" altLang="zh-CN" sz="2000" dirty="0"/>
              <a:t>for WLAN sensing (802.11bf), by different people, in different </a:t>
            </a:r>
            <a:r>
              <a:rPr lang="en-US" altLang="zh-CN" sz="2000" dirty="0" smtClean="0"/>
              <a:t>ways</a:t>
            </a:r>
            <a:endParaRPr lang="en-US" altLang="zh-CN" sz="2000" dirty="0"/>
          </a:p>
          <a:p>
            <a:pPr lvl="1" algn="just"/>
            <a:endParaRPr lang="en-US" altLang="zh-CN" sz="1800" dirty="0"/>
          </a:p>
          <a:p>
            <a:r>
              <a:rPr lang="en-US" altLang="zh-CN" dirty="0"/>
              <a:t>The tentative </a:t>
            </a:r>
            <a:r>
              <a:rPr lang="en-US" altLang="zh-CN" dirty="0">
                <a:solidFill>
                  <a:srgbClr val="0000FF"/>
                </a:solidFill>
              </a:rPr>
              <a:t>plan</a:t>
            </a:r>
            <a:r>
              <a:rPr lang="en-US" altLang="zh-CN" dirty="0"/>
              <a:t> (Please let me know your opinion):</a:t>
            </a:r>
            <a:endParaRPr lang="zh-CN" altLang="zh-CN" sz="2800" dirty="0"/>
          </a:p>
          <a:p>
            <a:pPr lvl="1" algn="just"/>
            <a:r>
              <a:rPr lang="en-US" altLang="zh-CN" sz="1800" dirty="0" smtClean="0"/>
              <a:t>We </a:t>
            </a:r>
            <a:r>
              <a:rPr lang="en-US" altLang="zh-CN" sz="1800" dirty="0"/>
              <a:t>need to find what the actual </a:t>
            </a:r>
            <a:r>
              <a:rPr lang="en-US" altLang="zh-CN" sz="1800" dirty="0">
                <a:solidFill>
                  <a:srgbClr val="0000FF"/>
                </a:solidFill>
              </a:rPr>
              <a:t>concern</a:t>
            </a:r>
            <a:r>
              <a:rPr lang="en-US" altLang="zh-CN" sz="1800" dirty="0"/>
              <a:t> for privacy issue for </a:t>
            </a:r>
            <a:r>
              <a:rPr lang="en-US" altLang="zh-CN" sz="1800" dirty="0" smtClean="0"/>
              <a:t>802.11bf, </a:t>
            </a:r>
            <a:r>
              <a:rPr lang="en-US" altLang="zh-CN" sz="1800" dirty="0"/>
              <a:t>before starting to discuss solutions</a:t>
            </a:r>
            <a:endParaRPr lang="zh-CN" altLang="zh-CN" sz="1800" dirty="0"/>
          </a:p>
          <a:p>
            <a:pPr lvl="1" algn="just"/>
            <a:r>
              <a:rPr lang="en-US" altLang="zh-CN" sz="1800" dirty="0" smtClean="0"/>
              <a:t>We </a:t>
            </a:r>
            <a:r>
              <a:rPr lang="en-US" altLang="zh-CN" sz="1800" dirty="0"/>
              <a:t>need to either </a:t>
            </a:r>
            <a:r>
              <a:rPr lang="en-US" altLang="zh-CN" sz="1800" dirty="0">
                <a:solidFill>
                  <a:srgbClr val="0000FF"/>
                </a:solidFill>
              </a:rPr>
              <a:t>solve</a:t>
            </a:r>
            <a:r>
              <a:rPr lang="en-US" altLang="zh-CN" sz="1800" dirty="0"/>
              <a:t> the </a:t>
            </a:r>
            <a:r>
              <a:rPr lang="en-US" altLang="zh-CN" sz="1800" dirty="0" smtClean="0"/>
              <a:t>problem, </a:t>
            </a:r>
            <a:r>
              <a:rPr lang="en-US" altLang="zh-CN" sz="1800" dirty="0"/>
              <a:t>or </a:t>
            </a:r>
            <a:r>
              <a:rPr lang="en-US" altLang="zh-CN" sz="1800" dirty="0">
                <a:solidFill>
                  <a:srgbClr val="0000FF"/>
                </a:solidFill>
              </a:rPr>
              <a:t>convince</a:t>
            </a:r>
            <a:r>
              <a:rPr lang="en-US" altLang="zh-CN" sz="1800" dirty="0"/>
              <a:t> them that 802.11bf is safe </a:t>
            </a:r>
            <a:r>
              <a:rPr lang="en-US" altLang="zh-CN" sz="1800" dirty="0" smtClean="0"/>
              <a:t>(e.g., prepare </a:t>
            </a:r>
            <a:r>
              <a:rPr lang="en-US" altLang="zh-CN" sz="1800" dirty="0"/>
              <a:t>material that can be used to explain this</a:t>
            </a:r>
            <a:r>
              <a:rPr lang="en-US" altLang="zh-CN" sz="1800" dirty="0" smtClean="0"/>
              <a:t>)</a:t>
            </a:r>
          </a:p>
          <a:p>
            <a:pPr lvl="2" algn="just"/>
            <a:r>
              <a:rPr lang="en-US" altLang="zh-CN" sz="1400" dirty="0" smtClean="0"/>
              <a:t>Should not slow down D2.0, but rather this is something we must consider after D2.0.</a:t>
            </a:r>
            <a:endParaRPr lang="zh-CN" altLang="zh-CN" sz="1400" dirty="0" smtClean="0"/>
          </a:p>
          <a:p>
            <a:pPr lvl="1" algn="just"/>
            <a:r>
              <a:rPr lang="en-US" altLang="zh-CN" sz="1800" dirty="0" smtClean="0"/>
              <a:t>We could have (ad hoc or </a:t>
            </a:r>
            <a:r>
              <a:rPr lang="en-US" altLang="zh-CN" sz="1800" dirty="0" err="1" smtClean="0"/>
              <a:t>TGbf</a:t>
            </a:r>
            <a:r>
              <a:rPr lang="en-US" altLang="zh-CN" sz="1800" dirty="0" smtClean="0"/>
              <a:t>) </a:t>
            </a:r>
            <a:r>
              <a:rPr lang="en-US" altLang="zh-CN" sz="1800" dirty="0" smtClean="0">
                <a:solidFill>
                  <a:srgbClr val="0000FF"/>
                </a:solidFill>
              </a:rPr>
              <a:t>meetings</a:t>
            </a:r>
            <a:r>
              <a:rPr lang="en-US" altLang="zh-CN" sz="1800" dirty="0" smtClean="0"/>
              <a:t> dedicated to this issue</a:t>
            </a:r>
            <a:endParaRPr lang="zh-CN" altLang="zh-CN" sz="1800" dirty="0" smtClean="0"/>
          </a:p>
          <a:p>
            <a:pPr lvl="2" algn="just"/>
            <a:r>
              <a:rPr lang="en-US" altLang="zh-CN" sz="1400" dirty="0" smtClean="0"/>
              <a:t>The </a:t>
            </a:r>
            <a:r>
              <a:rPr lang="en-US" altLang="zh-CN" sz="1400" dirty="0">
                <a:solidFill>
                  <a:srgbClr val="0000FF"/>
                </a:solidFill>
              </a:rPr>
              <a:t>online</a:t>
            </a:r>
            <a:r>
              <a:rPr lang="en-US" altLang="zh-CN" sz="1400" dirty="0"/>
              <a:t> discussion could start during the </a:t>
            </a:r>
            <a:r>
              <a:rPr lang="en-US" altLang="zh-CN" sz="1400" dirty="0" err="1"/>
              <a:t>TGbf</a:t>
            </a:r>
            <a:r>
              <a:rPr lang="en-US" altLang="zh-CN" sz="1400" dirty="0"/>
              <a:t> Ad hoc meeting @ Lund, Sweden or even before</a:t>
            </a:r>
            <a:endParaRPr lang="zh-CN" altLang="zh-CN" sz="1400" dirty="0"/>
          </a:p>
          <a:p>
            <a:pPr lvl="2" algn="just"/>
            <a:r>
              <a:rPr lang="en-US" altLang="zh-CN" sz="1400" dirty="0"/>
              <a:t>The </a:t>
            </a:r>
            <a:r>
              <a:rPr lang="en-US" altLang="zh-CN" sz="1400" dirty="0">
                <a:solidFill>
                  <a:srgbClr val="0000FF"/>
                </a:solidFill>
              </a:rPr>
              <a:t>offline</a:t>
            </a:r>
            <a:r>
              <a:rPr lang="en-US" altLang="zh-CN" sz="1400" dirty="0"/>
              <a:t> Email discussion could </a:t>
            </a:r>
            <a:r>
              <a:rPr lang="en-US" altLang="zh-CN" sz="1400" dirty="0" smtClean="0"/>
              <a:t>start now (A new Email Thread, anyone could join)</a:t>
            </a:r>
            <a:endParaRPr lang="zh-CN" altLang="zh-CN" sz="1400" dirty="0"/>
          </a:p>
          <a:p>
            <a:pPr lvl="1" algn="just"/>
            <a:endParaRPr lang="en-US" altLang="zh-CN" sz="1800" dirty="0"/>
          </a:p>
        </p:txBody>
      </p:sp>
    </p:spTree>
    <p:extLst>
      <p:ext uri="{BB962C8B-B14F-4D97-AF65-F5344CB8AC3E}">
        <p14:creationId xmlns:p14="http://schemas.microsoft.com/office/powerpoint/2010/main" val="20302675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a:t>
            </a:r>
            <a:r>
              <a:rPr lang="en-US" altLang="zh-CN" dirty="0" smtClean="0">
                <a:solidFill>
                  <a:srgbClr val="00B050"/>
                </a:solidFill>
                <a:cs typeface="Times New Roman" panose="02020603050405020304" pitchFamily="18" charset="0"/>
              </a:rPr>
              <a:t>6 (Thursday AM1</a:t>
            </a:r>
            <a:r>
              <a:rPr lang="en-US" altLang="zh-CN" dirty="0">
                <a:solidFill>
                  <a:srgbClr val="00B050"/>
                </a:solidFill>
                <a:cs typeface="Times New Roman" panose="02020603050405020304" pitchFamily="18" charset="0"/>
              </a:rPr>
              <a:t>), 08:00-10:00 Lund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6 (Thursday </a:t>
            </a:r>
            <a:r>
              <a:rPr lang="en-US" altLang="zh-CN" dirty="0" smtClean="0">
                <a:solidFill>
                  <a:srgbClr val="00B050"/>
                </a:solidFill>
                <a:cs typeface="Times New Roman" panose="02020603050405020304" pitchFamily="18" charset="0"/>
              </a:rPr>
              <a:t>AM2</a:t>
            </a:r>
            <a:r>
              <a:rPr lang="en-US" altLang="zh-CN" dirty="0">
                <a:solidFill>
                  <a:srgbClr val="00B050"/>
                </a:solidFill>
                <a:cs typeface="Times New Roman" panose="02020603050405020304" pitchFamily="18" charset="0"/>
              </a:rPr>
              <a:t>), 10:30-12:30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6 (Thursday </a:t>
            </a:r>
            <a:r>
              <a:rPr lang="en-US" altLang="zh-CN" dirty="0" smtClean="0">
                <a:solidFill>
                  <a:srgbClr val="00B050"/>
                </a:solidFill>
                <a:cs typeface="Times New Roman" panose="02020603050405020304" pitchFamily="18" charset="0"/>
              </a:rPr>
              <a:t>PM1</a:t>
            </a:r>
            <a:r>
              <a:rPr lang="en-US" altLang="zh-CN" dirty="0">
                <a:solidFill>
                  <a:srgbClr val="00B050"/>
                </a:solidFill>
                <a:cs typeface="Times New Roman" panose="02020603050405020304" pitchFamily="18" charset="0"/>
              </a:rPr>
              <a:t>),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6 (Thursday </a:t>
            </a:r>
            <a:r>
              <a:rPr lang="en-US" altLang="zh-CN" dirty="0" smtClean="0">
                <a:solidFill>
                  <a:srgbClr val="00B050"/>
                </a:solidFill>
                <a:cs typeface="Times New Roman" panose="02020603050405020304" pitchFamily="18" charset="0"/>
              </a:rPr>
              <a:t>PM2</a:t>
            </a:r>
            <a:r>
              <a:rPr lang="en-US" altLang="zh-CN" dirty="0">
                <a:solidFill>
                  <a:srgbClr val="00B050"/>
                </a:solidFill>
                <a:cs typeface="Times New Roman" panose="02020603050405020304" pitchFamily="18" charset="0"/>
              </a:rPr>
              <a:t>),  16:00-18:00</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7 </a:t>
            </a:r>
            <a:r>
              <a:rPr lang="en-US" altLang="zh-CN" dirty="0">
                <a:solidFill>
                  <a:srgbClr val="00B050"/>
                </a:solidFill>
                <a:cs typeface="Times New Roman" panose="02020603050405020304" pitchFamily="18" charset="0"/>
              </a:rPr>
              <a:t>(Friday AM1), 08:00-10:00 </a:t>
            </a:r>
            <a:r>
              <a:rPr lang="en-US" altLang="zh-CN" dirty="0" smtClean="0">
                <a:solidFill>
                  <a:srgbClr val="00B050"/>
                </a:solidFill>
                <a:cs typeface="Times New Roman" panose="02020603050405020304" pitchFamily="18" charset="0"/>
              </a:rPr>
              <a:t>Lund 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7 (Friday </a:t>
            </a:r>
            <a:r>
              <a:rPr lang="en-US" altLang="zh-CN" dirty="0" smtClean="0">
                <a:solidFill>
                  <a:srgbClr val="00B050"/>
                </a:solidFill>
                <a:cs typeface="Times New Roman" panose="02020603050405020304" pitchFamily="18" charset="0"/>
              </a:rPr>
              <a:t>AM2</a:t>
            </a:r>
            <a:r>
              <a:rPr lang="en-US" altLang="zh-CN" dirty="0">
                <a:solidFill>
                  <a:srgbClr val="00B050"/>
                </a:solidFill>
                <a:cs typeface="Times New Roman" panose="02020603050405020304" pitchFamily="18" charset="0"/>
              </a:rPr>
              <a:t>), 10:30-12:30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7 (Friday </a:t>
            </a:r>
            <a:r>
              <a:rPr lang="en-US" altLang="zh-CN" dirty="0" smtClean="0">
                <a:solidFill>
                  <a:srgbClr val="00B050"/>
                </a:solidFill>
                <a:cs typeface="Times New Roman" panose="02020603050405020304" pitchFamily="18" charset="0"/>
              </a:rPr>
              <a:t>PM1</a:t>
            </a:r>
            <a:r>
              <a:rPr lang="en-US" altLang="zh-CN" dirty="0">
                <a:solidFill>
                  <a:srgbClr val="00B050"/>
                </a:solidFill>
                <a:cs typeface="Times New Roman" panose="02020603050405020304" pitchFamily="18" charset="0"/>
              </a:rPr>
              <a:t>),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7 (Friday </a:t>
            </a:r>
            <a:r>
              <a:rPr lang="en-US" altLang="zh-CN" dirty="0" smtClean="0">
                <a:solidFill>
                  <a:srgbClr val="00B050"/>
                </a:solidFill>
                <a:cs typeface="Times New Roman" panose="02020603050405020304" pitchFamily="18" charset="0"/>
              </a:rPr>
              <a:t>PM2</a:t>
            </a:r>
            <a:r>
              <a:rPr lang="en-US" altLang="zh-CN" dirty="0">
                <a:solidFill>
                  <a:srgbClr val="00B050"/>
                </a:solidFill>
                <a:cs typeface="Times New Roman" panose="02020603050405020304" pitchFamily="18" charset="0"/>
              </a:rPr>
              <a:t>),  16:00-18:00</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a:t>
            </a:r>
            <a:r>
              <a:rPr lang="en-US" altLang="zh-CN" dirty="0" smtClean="0">
                <a:solidFill>
                  <a:srgbClr val="00B050"/>
                </a:solidFill>
                <a:cs typeface="Times New Roman" panose="02020603050405020304" pitchFamily="18" charset="0"/>
              </a:rPr>
              <a:t>8 </a:t>
            </a:r>
            <a:r>
              <a:rPr lang="en-US" altLang="zh-CN" dirty="0">
                <a:solidFill>
                  <a:srgbClr val="00B050"/>
                </a:solidFill>
                <a:cs typeface="Times New Roman" panose="02020603050405020304" pitchFamily="18" charset="0"/>
              </a:rPr>
              <a:t>(Saturday AM1), 08:00-10:00 Lund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8 (Saturday </a:t>
            </a:r>
            <a:r>
              <a:rPr lang="en-US" altLang="zh-CN" dirty="0" smtClean="0">
                <a:solidFill>
                  <a:srgbClr val="00B050"/>
                </a:solidFill>
                <a:cs typeface="Times New Roman" panose="02020603050405020304" pitchFamily="18" charset="0"/>
              </a:rPr>
              <a:t>AM2</a:t>
            </a:r>
            <a:r>
              <a:rPr lang="en-US" altLang="zh-CN" dirty="0">
                <a:solidFill>
                  <a:srgbClr val="00B050"/>
                </a:solidFill>
                <a:cs typeface="Times New Roman" panose="02020603050405020304" pitchFamily="18" charset="0"/>
              </a:rPr>
              <a:t>), 10:30-12:30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8 (Saturday </a:t>
            </a:r>
            <a:r>
              <a:rPr lang="en-US" altLang="zh-CN" dirty="0" smtClean="0">
                <a:solidFill>
                  <a:srgbClr val="00B050"/>
                </a:solidFill>
                <a:cs typeface="Times New Roman" panose="02020603050405020304" pitchFamily="18" charset="0"/>
              </a:rPr>
              <a:t>PM1</a:t>
            </a:r>
            <a:r>
              <a:rPr lang="en-US" altLang="zh-CN" dirty="0">
                <a:solidFill>
                  <a:srgbClr val="00B050"/>
                </a:solidFill>
                <a:cs typeface="Times New Roman" panose="02020603050405020304" pitchFamily="18" charset="0"/>
              </a:rPr>
              <a:t>),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8 (Saturday </a:t>
            </a:r>
            <a:r>
              <a:rPr lang="en-US" altLang="zh-CN" dirty="0" smtClean="0">
                <a:solidFill>
                  <a:srgbClr val="00B050"/>
                </a:solidFill>
                <a:cs typeface="Times New Roman" panose="02020603050405020304" pitchFamily="18" charset="0"/>
              </a:rPr>
              <a:t>PM2</a:t>
            </a:r>
            <a:r>
              <a:rPr lang="en-US" altLang="zh-CN" dirty="0">
                <a:solidFill>
                  <a:srgbClr val="00B050"/>
                </a:solidFill>
                <a:cs typeface="Times New Roman" panose="02020603050405020304" pitchFamily="18" charset="0"/>
              </a:rPr>
              <a:t>),  16:00-18:00</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457200" y="5334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IEEE 802.11 </a:t>
            </a:r>
            <a:r>
              <a:rPr lang="en-US" altLang="zh-CN" sz="2800" dirty="0" err="1"/>
              <a:t>TGbf</a:t>
            </a:r>
            <a:r>
              <a:rPr lang="en-US" altLang="zh-CN" sz="2800" dirty="0"/>
              <a:t> </a:t>
            </a:r>
            <a:r>
              <a:rPr lang="en-US" altLang="zh-CN" sz="2800" dirty="0" err="1"/>
              <a:t>AdHoc</a:t>
            </a:r>
            <a:r>
              <a:rPr lang="en-US" altLang="zh-CN" sz="2800" dirty="0"/>
              <a:t> </a:t>
            </a:r>
            <a:r>
              <a:rPr lang="en-US" altLang="zh-CN" sz="2800" b="0" dirty="0" smtClean="0"/>
              <a:t>July 6-8 </a:t>
            </a:r>
            <a:r>
              <a:rPr lang="en-US" altLang="zh-CN" sz="2800" b="0" dirty="0"/>
              <a:t>2023 - Ericsson Office, Lund, Sweden</a:t>
            </a:r>
            <a:endParaRPr lang="en-US" altLang="en-US" sz="2800" dirty="0">
              <a:solidFill>
                <a:schemeClr val="tx2"/>
              </a:solidFill>
            </a:endParaRPr>
          </a:p>
        </p:txBody>
      </p:sp>
      <p:sp>
        <p:nvSpPr>
          <p:cNvPr id="9" name="Rectangle 3"/>
          <p:cNvSpPr txBox="1">
            <a:spLocks noChangeArrowheads="1"/>
          </p:cNvSpPr>
          <p:nvPr/>
        </p:nvSpPr>
        <p:spPr bwMode="auto">
          <a:xfrm>
            <a:off x="457200" y="1069759"/>
            <a:ext cx="6498561"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a:t>Date</a:t>
            </a:r>
            <a:r>
              <a:rPr lang="en-US" altLang="zh-CN" sz="1800" dirty="0"/>
              <a:t>: 3 days (Thursday- Saturday -- July 6, 7, 8)</a:t>
            </a:r>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400" dirty="0" smtClean="0">
                <a:solidFill>
                  <a:srgbClr val="000000"/>
                </a:solidFill>
              </a:rPr>
              <a:t>Time</a:t>
            </a:r>
            <a:r>
              <a:rPr lang="en-US" altLang="zh-CN" sz="1400" dirty="0">
                <a:solidFill>
                  <a:srgbClr val="000000"/>
                </a:solidFill>
              </a:rPr>
              <a:t>: 8am to 6pm</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Location</a:t>
            </a:r>
            <a:r>
              <a:rPr lang="en-US" altLang="zh-CN" sz="1800" dirty="0" smtClean="0"/>
              <a:t>: </a:t>
            </a:r>
            <a:r>
              <a:rPr lang="en-US" altLang="zh-CN" sz="1600" dirty="0" smtClean="0"/>
              <a:t>Ericsson Office: </a:t>
            </a:r>
            <a:r>
              <a:rPr lang="sv-SE" altLang="zh-CN" sz="1600" dirty="0" smtClean="0"/>
              <a:t>Mobilvägen </a:t>
            </a:r>
            <a:r>
              <a:rPr lang="sv-SE" altLang="zh-CN" sz="1600" dirty="0"/>
              <a:t>12, 223 62 Lund, </a:t>
            </a:r>
            <a:r>
              <a:rPr lang="en-US" altLang="zh-CN" sz="1600" dirty="0" smtClean="0"/>
              <a:t>Sweden</a:t>
            </a:r>
            <a:endParaRPr lang="en-US" altLang="zh-CN" sz="1400" strike="sngStrike" dirty="0" smtClean="0">
              <a:solidFill>
                <a:schemeClr val="bg1">
                  <a:lumMod val="50000"/>
                </a:schemeClr>
              </a:solidFill>
            </a:endParaRPr>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t>Traffic: Flying in to Copenhagen airport, then 40 minutes by train to </a:t>
            </a:r>
            <a:r>
              <a:rPr lang="en-US" altLang="zh-CN" sz="1400" dirty="0" smtClean="0"/>
              <a:t>Lund (eaves every 20 minutes, 15 USD one-way)</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err="1" smtClean="0"/>
              <a:t>Telefonplan</a:t>
            </a:r>
            <a:r>
              <a:rPr lang="en-US" altLang="zh-CN" sz="1100" dirty="0" smtClean="0"/>
              <a:t> is the stop when going to Ericsson or to Motel 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err="1" smtClean="0"/>
              <a:t>Ideontorget</a:t>
            </a:r>
            <a:r>
              <a:rPr lang="en-US" altLang="zh-CN" sz="1100" dirty="0" smtClean="0"/>
              <a:t> </a:t>
            </a:r>
            <a:r>
              <a:rPr lang="en-US" altLang="zh-CN" sz="1100" dirty="0"/>
              <a:t>is the stop for Elite Hotel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a:t>Lund C is the stop for Grand Hotel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a:t>Lund C- </a:t>
            </a:r>
            <a:r>
              <a:rPr lang="en-US" altLang="zh-CN" sz="1100" dirty="0" err="1"/>
              <a:t>Telefonplan</a:t>
            </a:r>
            <a:r>
              <a:rPr lang="en-US" altLang="zh-CN" sz="1100" dirty="0"/>
              <a:t> takes 7 minutes</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Meeting room</a:t>
            </a:r>
            <a:r>
              <a:rPr lang="en-US" altLang="zh-CN" sz="1800" dirty="0" smtClean="0"/>
              <a:t>: </a:t>
            </a:r>
            <a:r>
              <a:rPr lang="en-US" altLang="zh-CN" sz="1600" dirty="0" smtClean="0">
                <a:solidFill>
                  <a:srgbClr val="0000FF"/>
                </a:solidFill>
              </a:rPr>
              <a:t>Meeting </a:t>
            </a:r>
            <a:r>
              <a:rPr lang="en-US" altLang="zh-CN" sz="1600" dirty="0">
                <a:solidFill>
                  <a:srgbClr val="0000FF"/>
                </a:solidFill>
              </a:rPr>
              <a:t>room </a:t>
            </a:r>
            <a:r>
              <a:rPr lang="en-US" altLang="zh-CN" sz="1600" dirty="0" smtClean="0">
                <a:solidFill>
                  <a:srgbClr val="0000FF"/>
                </a:solidFill>
              </a:rPr>
              <a:t>Number/location,  triangle, </a:t>
            </a:r>
            <a:r>
              <a:rPr lang="en-US" altLang="zh-CN" sz="1400" dirty="0" smtClean="0"/>
              <a:t>18 </a:t>
            </a:r>
            <a:r>
              <a:rPr lang="en-US" altLang="zh-CN" sz="1400" dirty="0"/>
              <a:t>seats</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Cost</a:t>
            </a:r>
            <a:r>
              <a:rPr lang="en-US" altLang="zh-CN" sz="1800" dirty="0" smtClean="0"/>
              <a:t>: Meeting room, </a:t>
            </a:r>
            <a:r>
              <a:rPr lang="en-US" altLang="zh-CN" sz="1600" dirty="0" smtClean="0"/>
              <a:t>lunch </a:t>
            </a:r>
            <a:r>
              <a:rPr lang="en-US" altLang="zh-CN" sz="1600" dirty="0"/>
              <a:t>and </a:t>
            </a:r>
            <a:r>
              <a:rPr lang="en-US" altLang="zh-CN" sz="1600" dirty="0" smtClean="0"/>
              <a:t>coffee, </a:t>
            </a:r>
            <a:r>
              <a:rPr lang="en-US" altLang="zh-CN" sz="1600" dirty="0"/>
              <a:t>Ericsson (Leif</a:t>
            </a:r>
            <a:r>
              <a:rPr lang="en-US" altLang="zh-CN" sz="1600" dirty="0" smtClean="0"/>
              <a:t>) will cover</a:t>
            </a:r>
            <a:endParaRPr lang="en-US" altLang="zh-CN" sz="1600" dirty="0"/>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t>Saturday </a:t>
            </a:r>
            <a:r>
              <a:rPr lang="en-US" altLang="zh-CN" sz="1400" dirty="0" smtClean="0"/>
              <a:t>TBD (</a:t>
            </a:r>
            <a:r>
              <a:rPr lang="en-US" altLang="zh-CN" sz="1400" dirty="0"/>
              <a:t>cold </a:t>
            </a:r>
            <a:r>
              <a:rPr lang="en-US" altLang="zh-CN" sz="1400" dirty="0" smtClean="0"/>
              <a:t>lunch?)</a:t>
            </a: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More </a:t>
            </a:r>
            <a:r>
              <a:rPr lang="en-US" altLang="zh-CN" sz="1800" b="1" dirty="0"/>
              <a:t>details: </a:t>
            </a:r>
            <a:endParaRPr lang="en-US" altLang="zh-CN" sz="1800" b="1" dirty="0" smtClean="0"/>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hlinkClick r:id="rId3"/>
              </a:rPr>
              <a:t>https://</a:t>
            </a:r>
            <a:r>
              <a:rPr lang="en-US" altLang="zh-CN" sz="1400" dirty="0" smtClean="0">
                <a:hlinkClick r:id="rId3"/>
              </a:rPr>
              <a:t>mentor.ieee.org/802.11/dcn/23/11-23-0664-01-00bf-info-related-to-802-11bf-ad-hoc-meeting-in-lund-sweden-july-2023.pptx</a:t>
            </a:r>
            <a:endParaRPr lang="en-US" altLang="zh-CN" sz="1400" dirty="0" smtClean="0"/>
          </a:p>
          <a:p>
            <a:pPr marL="685800" lvl="2" indent="-285750" algn="just">
              <a:spcBef>
                <a:spcPct val="0"/>
              </a:spcBef>
              <a:spcAft>
                <a:spcPts val="600"/>
              </a:spcAft>
              <a:buClr>
                <a:srgbClr val="000000"/>
              </a:buClr>
              <a:buFont typeface="微软雅黑" panose="020B0503020204020204" pitchFamily="34" charset="-122"/>
              <a:buChar char="–"/>
              <a:defRPr/>
            </a:pP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600" b="1" dirty="0" smtClean="0"/>
              <a:t>Note</a:t>
            </a:r>
            <a:r>
              <a:rPr lang="en-US" altLang="zh-CN" sz="1600" dirty="0" smtClean="0"/>
              <a:t>:</a:t>
            </a:r>
            <a:endParaRPr lang="en-US" altLang="zh-CN" sz="1600" dirty="0"/>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smtClean="0"/>
              <a:t>Mix-mode meeting</a:t>
            </a:r>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smtClean="0"/>
              <a:t>If decided to add an Ad-hoc </a:t>
            </a:r>
            <a:r>
              <a:rPr lang="en-US" altLang="zh-CN" dirty="0"/>
              <a:t>meeting, you will need location, date, time and </a:t>
            </a:r>
            <a:r>
              <a:rPr lang="en-US" altLang="zh-CN" dirty="0">
                <a:solidFill>
                  <a:srgbClr val="0000FF"/>
                </a:solidFill>
              </a:rPr>
              <a:t>run a motion in the </a:t>
            </a:r>
            <a:r>
              <a:rPr lang="en-US" altLang="zh-CN" dirty="0" smtClean="0">
                <a:solidFill>
                  <a:srgbClr val="0000FF"/>
                </a:solidFill>
              </a:rPr>
              <a:t>May meeting</a:t>
            </a:r>
            <a:r>
              <a:rPr lang="en-US" altLang="zh-CN" dirty="0"/>
              <a:t>. </a:t>
            </a:r>
            <a:r>
              <a:rPr lang="en-US" altLang="zh-CN" dirty="0" smtClean="0"/>
              <a:t>(Reference: </a:t>
            </a:r>
            <a:r>
              <a:rPr lang="en-US" altLang="zh-CN" dirty="0" err="1" smtClean="0"/>
              <a:t>TGme</a:t>
            </a:r>
            <a:r>
              <a:rPr lang="en-US" altLang="zh-CN" dirty="0" smtClean="0"/>
              <a:t> 11-22/1627</a:t>
            </a:r>
            <a:r>
              <a:rPr lang="en-US" altLang="zh-CN" dirty="0"/>
              <a:t>, slide </a:t>
            </a:r>
            <a:r>
              <a:rPr lang="en-US" altLang="zh-CN" dirty="0" smtClean="0"/>
              <a:t>7).</a:t>
            </a:r>
            <a:endParaRPr lang="en-US" altLang="zh-CN" dirty="0"/>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a:t>Also, the meeting needs to be </a:t>
            </a:r>
            <a:r>
              <a:rPr lang="en-US" altLang="zh-CN" dirty="0">
                <a:solidFill>
                  <a:srgbClr val="0000FF"/>
                </a:solidFill>
              </a:rPr>
              <a:t>announced 30 days in advance </a:t>
            </a:r>
            <a:r>
              <a:rPr lang="en-US" altLang="zh-CN" dirty="0"/>
              <a:t>on the 802.11 reflector</a:t>
            </a:r>
            <a:r>
              <a:rPr lang="en-US" altLang="zh-CN" dirty="0" smtClean="0"/>
              <a:t>.</a:t>
            </a:r>
            <a:endParaRPr lang="en-US" altLang="zh-CN" sz="1400" dirty="0"/>
          </a:p>
        </p:txBody>
      </p:sp>
      <p:grpSp>
        <p:nvGrpSpPr>
          <p:cNvPr id="2" name="组合 1"/>
          <p:cNvGrpSpPr/>
          <p:nvPr/>
        </p:nvGrpSpPr>
        <p:grpSpPr>
          <a:xfrm>
            <a:off x="7753590" y="1208759"/>
            <a:ext cx="2694414" cy="2133600"/>
            <a:chOff x="5283364" y="1495723"/>
            <a:chExt cx="5251025" cy="4504877"/>
          </a:xfrm>
        </p:grpSpPr>
        <p:pic>
          <p:nvPicPr>
            <p:cNvPr id="14" name="Picture 6">
              <a:extLst>
                <a:ext uri="{FF2B5EF4-FFF2-40B4-BE49-F238E27FC236}">
                  <a16:creationId xmlns="" xmlns:a16="http://schemas.microsoft.com/office/drawing/2014/main" id="{87CFA9C5-B130-5039-7CCF-99F2476257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3364" y="2040160"/>
              <a:ext cx="5013215" cy="3960440"/>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8">
              <a:extLst>
                <a:ext uri="{FF2B5EF4-FFF2-40B4-BE49-F238E27FC236}">
                  <a16:creationId xmlns="" xmlns:a16="http://schemas.microsoft.com/office/drawing/2014/main" id="{CD6373EC-3068-CABE-094C-B95BECCDFD84}"/>
                </a:ext>
              </a:extLst>
            </p:cNvPr>
            <p:cNvSpPr txBox="1"/>
            <p:nvPr/>
          </p:nvSpPr>
          <p:spPr>
            <a:xfrm>
              <a:off x="8602824" y="1495723"/>
              <a:ext cx="1246985"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Ericsson</a:t>
              </a:r>
            </a:p>
          </p:txBody>
        </p:sp>
        <p:cxnSp>
          <p:nvCxnSpPr>
            <p:cNvPr id="16" name="Straight Arrow Connector 9">
              <a:extLst>
                <a:ext uri="{FF2B5EF4-FFF2-40B4-BE49-F238E27FC236}">
                  <a16:creationId xmlns="" xmlns:a16="http://schemas.microsoft.com/office/drawing/2014/main" id="{637AE435-A07E-E8CD-4ABB-38D2B1D61F8A}"/>
                </a:ext>
              </a:extLst>
            </p:cNvPr>
            <p:cNvCxnSpPr>
              <a:cxnSpLocks/>
            </p:cNvCxnSpPr>
            <p:nvPr/>
          </p:nvCxnSpPr>
          <p:spPr bwMode="auto">
            <a:xfrm flipH="1">
              <a:off x="8746549" y="2033578"/>
              <a:ext cx="298921" cy="1986803"/>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sp>
          <p:nvSpPr>
            <p:cNvPr id="17" name="TextBox 10">
              <a:extLst>
                <a:ext uri="{FF2B5EF4-FFF2-40B4-BE49-F238E27FC236}">
                  <a16:creationId xmlns="" xmlns:a16="http://schemas.microsoft.com/office/drawing/2014/main" id="{63507B07-7C20-9F63-0172-8BAC37521A75}"/>
                </a:ext>
              </a:extLst>
            </p:cNvPr>
            <p:cNvSpPr txBox="1"/>
            <p:nvPr/>
          </p:nvSpPr>
          <p:spPr>
            <a:xfrm>
              <a:off x="6395395" y="1495723"/>
              <a:ext cx="1511064"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Elite Hotel</a:t>
              </a:r>
            </a:p>
          </p:txBody>
        </p:sp>
        <p:cxnSp>
          <p:nvCxnSpPr>
            <p:cNvPr id="18" name="Straight Arrow Connector 11">
              <a:extLst>
                <a:ext uri="{FF2B5EF4-FFF2-40B4-BE49-F238E27FC236}">
                  <a16:creationId xmlns="" xmlns:a16="http://schemas.microsoft.com/office/drawing/2014/main" id="{C32E555F-EF28-F46B-9DE4-9F037EC19A96}"/>
                </a:ext>
              </a:extLst>
            </p:cNvPr>
            <p:cNvCxnSpPr>
              <a:cxnSpLocks/>
            </p:cNvCxnSpPr>
            <p:nvPr/>
          </p:nvCxnSpPr>
          <p:spPr bwMode="auto">
            <a:xfrm>
              <a:off x="7609038" y="1885242"/>
              <a:ext cx="823370" cy="2027126"/>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cxnSp>
          <p:nvCxnSpPr>
            <p:cNvPr id="19" name="Straight Arrow Connector 12">
              <a:extLst>
                <a:ext uri="{FF2B5EF4-FFF2-40B4-BE49-F238E27FC236}">
                  <a16:creationId xmlns="" xmlns:a16="http://schemas.microsoft.com/office/drawing/2014/main" id="{020B8088-3A0C-0260-F804-7916B26EB739}"/>
                </a:ext>
              </a:extLst>
            </p:cNvPr>
            <p:cNvCxnSpPr>
              <a:cxnSpLocks/>
            </p:cNvCxnSpPr>
            <p:nvPr/>
          </p:nvCxnSpPr>
          <p:spPr bwMode="auto">
            <a:xfrm flipH="1">
              <a:off x="8837213" y="2899853"/>
              <a:ext cx="1697176" cy="1072670"/>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sp>
          <p:nvSpPr>
            <p:cNvPr id="20" name="TextBox 13">
              <a:extLst>
                <a:ext uri="{FF2B5EF4-FFF2-40B4-BE49-F238E27FC236}">
                  <a16:creationId xmlns="" xmlns:a16="http://schemas.microsoft.com/office/drawing/2014/main" id="{4AF6136B-DF8D-A0D6-FAC7-ADC1BC54165D}"/>
                </a:ext>
              </a:extLst>
            </p:cNvPr>
            <p:cNvSpPr txBox="1"/>
            <p:nvPr/>
          </p:nvSpPr>
          <p:spPr>
            <a:xfrm>
              <a:off x="9330849" y="2452327"/>
              <a:ext cx="1191038"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Motel L</a:t>
              </a:r>
            </a:p>
          </p:txBody>
        </p:sp>
      </p:grpSp>
      <p:graphicFrame>
        <p:nvGraphicFramePr>
          <p:cNvPr id="12" name="表格 10"/>
          <p:cNvGraphicFramePr>
            <a:graphicFrameLocks noGrp="1"/>
          </p:cNvGraphicFramePr>
          <p:nvPr>
            <p:extLst>
              <p:ext uri="{D42A27DB-BD31-4B8C-83A1-F6EECF244321}">
                <p14:modId xmlns:p14="http://schemas.microsoft.com/office/powerpoint/2010/main" val="397799347"/>
              </p:ext>
            </p:extLst>
          </p:nvPr>
        </p:nvGraphicFramePr>
        <p:xfrm>
          <a:off x="7995897" y="3484318"/>
          <a:ext cx="2209800" cy="2869480"/>
        </p:xfrm>
        <a:graphic>
          <a:graphicData uri="http://schemas.openxmlformats.org/drawingml/2006/table">
            <a:tbl>
              <a:tblPr firstRow="1" bandRow="1">
                <a:tableStyleId>{C4B1156A-380E-4F78-BDF5-A606A8083BF9}</a:tableStyleId>
              </a:tblPr>
              <a:tblGrid>
                <a:gridCol w="2209800"/>
              </a:tblGrid>
              <a:tr h="245296">
                <a:tc>
                  <a:txBody>
                    <a:bodyPr/>
                    <a:lstStyle/>
                    <a:p>
                      <a:pPr algn="ctr"/>
                      <a:r>
                        <a:rPr lang="en-US" altLang="zh-CN" sz="1200" dirty="0" smtClean="0">
                          <a:solidFill>
                            <a:srgbClr val="0000FF"/>
                          </a:solidFill>
                        </a:rPr>
                        <a:t>Confirmed in-person attendance</a:t>
                      </a:r>
                      <a:endParaRPr lang="zh-CN" altLang="en-US" sz="1200" dirty="0">
                        <a:solidFill>
                          <a:srgbClr val="0000FF"/>
                        </a:solidFill>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Benedikt Schweizer (Apple)</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r>
                        <a:rPr lang="pt-BR" altLang="zh-CN" sz="1200" kern="1200" dirty="0" smtClean="0">
                          <a:solidFill>
                            <a:schemeClr val="tx1"/>
                          </a:solidFill>
                          <a:latin typeface="+mn-lt"/>
                          <a:ea typeface="+mn-ea"/>
                          <a:cs typeface="+mn-cs"/>
                        </a:rPr>
                        <a:t> </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 - TBD</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Tony Xiao Han (Huawei)</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0742443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1371600" y="762000"/>
            <a:ext cx="9525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XXX</a:t>
            </a:r>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&lt;name&gt;,  Seconded: &lt;name&gt;, </a:t>
            </a:r>
          </a:p>
          <a:p>
            <a:pPr lvl="0"/>
            <a:r>
              <a:rPr lang="en-GB" altLang="zh-CN" dirty="0"/>
              <a:t>Result: y-n-a</a:t>
            </a:r>
            <a:endParaRPr lang="zh-CN" altLang="zh-CN"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888498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11-22/0314r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https://mentor.ieee.org/802.11/dcn/23/11-23-0314-16-00bf-lb272-comments-and-approved-resolutions.xlsx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15 day Working Group Recirculation Ballot asking the question “Should P802.11bf D2.0 be forwarded to SA Ballot?”</a:t>
            </a:r>
          </a:p>
          <a:p>
            <a:endParaRPr lang="zh-CN" altLang="zh-CN" sz="2000" dirty="0"/>
          </a:p>
          <a:p>
            <a:pPr lvl="0"/>
            <a:r>
              <a:rPr lang="en-GB" altLang="zh-CN" sz="2000" dirty="0"/>
              <a:t>Moved: </a:t>
            </a:r>
            <a:r>
              <a:rPr lang="en-GB" altLang="zh-CN" sz="2000" dirty="0" smtClean="0"/>
              <a:t>    ,  </a:t>
            </a:r>
            <a:r>
              <a:rPr lang="en-GB" altLang="zh-CN" sz="2000" dirty="0"/>
              <a:t>Seconded</a:t>
            </a:r>
            <a:r>
              <a:rPr lang="en-GB" altLang="zh-CN" sz="2000" dirty="0" smtClean="0"/>
              <a:t>:   </a:t>
            </a:r>
            <a:endParaRPr lang="en-GB" altLang="zh-CN" sz="2000" dirty="0"/>
          </a:p>
          <a:p>
            <a:r>
              <a:rPr lang="en-US" altLang="zh-CN" sz="2000" kern="0" dirty="0"/>
              <a:t>Preliminary Result: (   </a:t>
            </a:r>
            <a:r>
              <a:rPr lang="en-US" altLang="zh-CN" sz="2000" kern="0" dirty="0" smtClean="0"/>
              <a:t> Y</a:t>
            </a:r>
            <a:r>
              <a:rPr lang="en-US" altLang="zh-CN" sz="2000" kern="0" dirty="0"/>
              <a:t>/  </a:t>
            </a:r>
            <a:r>
              <a:rPr lang="en-US" altLang="zh-CN" sz="2000" kern="0" dirty="0" smtClean="0"/>
              <a:t> N</a:t>
            </a:r>
            <a:r>
              <a:rPr lang="en-US" altLang="zh-CN" sz="2000" kern="0" dirty="0"/>
              <a:t>/  </a:t>
            </a:r>
            <a:r>
              <a:rPr lang="en-US" altLang="zh-CN" sz="2000" kern="0" dirty="0" smtClean="0"/>
              <a:t> A</a:t>
            </a:r>
            <a:r>
              <a:rPr lang="en-US" altLang="zh-CN" sz="2000" kern="0" dirty="0"/>
              <a:t>)</a:t>
            </a:r>
          </a:p>
          <a:p>
            <a:pPr lvl="0"/>
            <a:r>
              <a:rPr lang="en-GB" altLang="zh-CN" sz="2000" dirty="0" smtClean="0"/>
              <a:t>Result</a:t>
            </a:r>
            <a:r>
              <a:rPr lang="en-US" altLang="zh-CN" sz="2000" kern="0" dirty="0" smtClean="0"/>
              <a:t>*</a:t>
            </a:r>
            <a:r>
              <a:rPr lang="en-GB" altLang="zh-CN" sz="2000" dirty="0" smtClean="0"/>
              <a:t>:    ( y- n- 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smtClean="0">
                <a:solidFill>
                  <a:srgbClr val="FF0000"/>
                </a:solidFill>
              </a:rPr>
              <a:t>X</a:t>
            </a:r>
            <a:r>
              <a:rPr lang="en-US" altLang="zh-CN" kern="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83639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156742</TotalTime>
  <Words>3299</Words>
  <Application>Microsoft Office PowerPoint</Application>
  <PresentationFormat>宽屏</PresentationFormat>
  <Paragraphs>926</Paragraphs>
  <Slides>33</Slides>
  <Notes>33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33</vt:i4>
      </vt:variant>
    </vt:vector>
  </HeadingPairs>
  <TitlesOfParts>
    <vt:vector size="44"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Ad hoc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June teleconference part 2 2023</dc:title>
  <dc:description/>
  <cp:lastModifiedBy>Hanxiao (Tony, WT Lab)</cp:lastModifiedBy>
  <cp:revision>80</cp:revision>
  <cp:lastPrinted>2014-11-04T15:04:57Z</cp:lastPrinted>
  <dcterms:created xsi:type="dcterms:W3CDTF">2007-04-17T18:10:23Z</dcterms:created>
  <dcterms:modified xsi:type="dcterms:W3CDTF">2023-06-30T02:53:45Z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(3)m7hzHcxcyyZLUKjA2LCAeABqiP/6MSDMn8miaTKlk5Av3ITt2AKWgjJjt66h6YP5gyUINl8A
+scF6RbMx0hmaq1MElykMZxBLbhxkI8gJpxXiYeFBVOF6eF/OGMJDXbKpuL4MBeQQPCJZY53
a2zvvLVgNrpOc9yRLfldKas5P+xWeXMdjGXzyxWbMBV6RO5d4Er+1eGIlkntCS/lyUjyFf7c
FBf84w/Ki8ImLziWTv</vt:lpwstr>
  </property>
  <property fmtid="{D5CDD505-2E9C-101B-9397-08002B2CF9AE}" pid="27" name="_2015_ms_pID_7253431">
    <vt:lpwstr>Uwn87Q3dSNdh7ulHDI1OaHq+X390k3mxVpCpx0PZLIsOBgLgIFgoFR
V5KorLrsHVpT4jwxe3zlVyTW1EsmUoyGg4ZFEpKNic/mPJZ5Pq81A1yeCv3LHQXqlJgdYYTk
N4ytCaeHNDCzbw3HgyuH6i3/9Hjr0r7EnN3QE2x4ZNghNdAWHybuiRznHQ7CTPEArr9TWL7I
HOX8m/VLQi9jm54dBYa4VC9JF+yMoHhBUePh</vt:lpwstr>
  </property>
  <property fmtid="{D5CDD505-2E9C-101B-9397-08002B2CF9AE}" pid="28" name="_2015_ms_pID_7253432">
    <vt:lpwstr>ByDqc7ZyZBtQI2x/lhyQDBk=</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