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wmf" ContentType="image/x-wmf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12"/>
  </p:notesMasterIdLst>
  <p:handoutMasterIdLst>
    <p:handoutMasterId r:id="rId13"/>
  </p:handoutMasterIdLst>
  <p:sldIdLst>
    <p:sldId id="256" r:id="rId2"/>
    <p:sldId id="257" r:id="rId3"/>
    <p:sldId id="267" r:id="rId4"/>
    <p:sldId id="265" r:id="rId5"/>
    <p:sldId id="266" r:id="rId6"/>
    <p:sldId id="269" r:id="rId7"/>
    <p:sldId id="280" r:id="rId8"/>
    <p:sldId id="278" r:id="rId9"/>
    <p:sldId id="279" r:id="rId10"/>
    <p:sldId id="264" r:id="rId11"/>
  </p:sldIdLst>
  <p:sldSz cx="12192000" cy="6858000"/>
  <p:notesSz cx="6934200" cy="9280525"/>
  <p:defaultTextStyle>
    <a:defPPr>
      <a:defRPr lang="en-GB"/>
    </a:defPPr>
    <a:lvl1pPr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1pPr>
    <a:lvl2pPr marL="742950" indent="-28575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2pPr>
    <a:lvl3pPr marL="1143000" indent="-22860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3pPr>
    <a:lvl4pPr marL="1600200" indent="-22860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4pPr>
    <a:lvl5pPr marL="2057400" indent="-22860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5pPr>
    <a:lvl6pPr marL="22860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6pPr>
    <a:lvl7pPr marL="27432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7pPr>
    <a:lvl8pPr marL="32004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8pPr>
    <a:lvl9pPr marL="36576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3408926F-B8B2-4E7A-BBD0-A91B500F6DC7}" v="1" dt="2023-07-14T07:39:11.624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2509" autoAdjust="0"/>
    <p:restoredTop sz="94660"/>
  </p:normalViewPr>
  <p:slideViewPr>
    <p:cSldViewPr>
      <p:cViewPr varScale="1">
        <p:scale>
          <a:sx n="71" d="100"/>
          <a:sy n="71" d="100"/>
        </p:scale>
        <p:origin x="242" y="41"/>
      </p:cViewPr>
      <p:guideLst>
        <p:guide orient="horz" pos="2160"/>
        <p:guide pos="3840"/>
      </p:guideLst>
    </p:cSldViewPr>
  </p:slideViewPr>
  <p:outlineViewPr>
    <p:cViewPr varScale="1">
      <p:scale>
        <a:sx n="170" d="200"/>
        <a:sy n="170" d="200"/>
      </p:scale>
      <p:origin x="-780" y="-84"/>
    </p:cViewPr>
  </p:outlin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66" d="100"/>
          <a:sy n="66" d="100"/>
        </p:scale>
        <p:origin x="3120" y="72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handoutMaster" Target="handoutMasters/handoutMaster1.xml"/><Relationship Id="rId18" Type="http://schemas.microsoft.com/office/2016/11/relationships/changesInfo" Target="changesInfos/changesInfo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microsoft.com/office/2015/10/relationships/revisionInfo" Target="revisionInfo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ike Montemurro" userId="40c20c913ca7511e" providerId="LiveId" clId="{3408926F-B8B2-4E7A-BBD0-A91B500F6DC7}"/>
    <pc:docChg chg="custSel modSld">
      <pc:chgData name="Mike Montemurro" userId="40c20c913ca7511e" providerId="LiveId" clId="{3408926F-B8B2-4E7A-BBD0-A91B500F6DC7}" dt="2023-07-14T07:39:11.624" v="58"/>
      <pc:docMkLst>
        <pc:docMk/>
      </pc:docMkLst>
      <pc:sldChg chg="modSp mod">
        <pc:chgData name="Mike Montemurro" userId="40c20c913ca7511e" providerId="LiveId" clId="{3408926F-B8B2-4E7A-BBD0-A91B500F6DC7}" dt="2023-07-14T07:38:03.849" v="57" actId="20577"/>
        <pc:sldMkLst>
          <pc:docMk/>
          <pc:sldMk cId="0" sldId="256"/>
        </pc:sldMkLst>
        <pc:spChg chg="mod">
          <ac:chgData name="Mike Montemurro" userId="40c20c913ca7511e" providerId="LiveId" clId="{3408926F-B8B2-4E7A-BBD0-A91B500F6DC7}" dt="2023-07-14T07:38:03.849" v="57" actId="20577"/>
          <ac:spMkLst>
            <pc:docMk/>
            <pc:sldMk cId="0" sldId="256"/>
            <ac:spMk id="3074" creationId="{00000000-0000-0000-0000-000000000000}"/>
          </ac:spMkLst>
        </pc:spChg>
      </pc:sldChg>
      <pc:sldChg chg="modSp mod">
        <pc:chgData name="Mike Montemurro" userId="40c20c913ca7511e" providerId="LiveId" clId="{3408926F-B8B2-4E7A-BBD0-A91B500F6DC7}" dt="2023-07-14T07:37:48.371" v="55" actId="5793"/>
        <pc:sldMkLst>
          <pc:docMk/>
          <pc:sldMk cId="0" sldId="257"/>
        </pc:sldMkLst>
        <pc:spChg chg="mod">
          <ac:chgData name="Mike Montemurro" userId="40c20c913ca7511e" providerId="LiveId" clId="{3408926F-B8B2-4E7A-BBD0-A91B500F6DC7}" dt="2023-07-14T07:37:48.371" v="55" actId="5793"/>
          <ac:spMkLst>
            <pc:docMk/>
            <pc:sldMk cId="0" sldId="257"/>
            <ac:spMk id="4098" creationId="{00000000-0000-0000-0000-000000000000}"/>
          </ac:spMkLst>
        </pc:spChg>
      </pc:sldChg>
      <pc:sldChg chg="modSp">
        <pc:chgData name="Mike Montemurro" userId="40c20c913ca7511e" providerId="LiveId" clId="{3408926F-B8B2-4E7A-BBD0-A91B500F6DC7}" dt="2023-07-14T07:39:11.624" v="58"/>
        <pc:sldMkLst>
          <pc:docMk/>
          <pc:sldMk cId="811303758" sldId="278"/>
        </pc:sldMkLst>
        <pc:graphicFrameChg chg="mod">
          <ac:chgData name="Mike Montemurro" userId="40c20c913ca7511e" providerId="LiveId" clId="{3408926F-B8B2-4E7A-BBD0-A91B500F6DC7}" dt="2023-07-14T07:39:11.624" v="58"/>
          <ac:graphicFrameMkLst>
            <pc:docMk/>
            <pc:sldMk cId="811303758" sldId="278"/>
            <ac:graphicFrameMk id="9" creationId="{494A7CD5-73BC-10AB-5336-3FFA441B8660}"/>
          </ac:graphicFrameMkLst>
        </pc:graphicFrameChg>
      </pc:sldChg>
    </pc:docChg>
  </pc:docChgLst>
</pc:chgInfo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05138" cy="4635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27475" y="0"/>
            <a:ext cx="3005138" cy="4635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87CCAAF-252C-4847-8D16-EDD6B40E4912}" type="datetimeFigureOut">
              <a:rPr lang="en-US" smtClean="0"/>
              <a:pPr/>
              <a:t>7/14/2023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15388"/>
            <a:ext cx="3005138" cy="4635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27475" y="8815388"/>
            <a:ext cx="3005138" cy="4635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9996500-462A-4966-9632-4197CBF31A04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3374428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3.wm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9" name="AutoShape 1"/>
          <p:cNvSpPr>
            <a:spLocks noChangeArrowheads="1"/>
          </p:cNvSpPr>
          <p:nvPr/>
        </p:nvSpPr>
        <p:spPr bwMode="auto">
          <a:xfrm>
            <a:off x="0" y="0"/>
            <a:ext cx="6934200" cy="9280525"/>
          </a:xfrm>
          <a:prstGeom prst="roundRect">
            <a:avLst>
              <a:gd name="adj" fmla="val 19"/>
            </a:avLst>
          </a:prstGeom>
          <a:solidFill>
            <a:srgbClr val="FFFFFF"/>
          </a:soli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endParaRPr lang="en-GB"/>
          </a:p>
        </p:txBody>
      </p:sp>
      <p:sp>
        <p:nvSpPr>
          <p:cNvPr id="2050" name="Rectangle 2"/>
          <p:cNvSpPr>
            <a:spLocks noGrp="1" noChangeArrowheads="1"/>
          </p:cNvSpPr>
          <p:nvPr>
            <p:ph type="hdr"/>
          </p:nvPr>
        </p:nvSpPr>
        <p:spPr bwMode="auto">
          <a:xfrm>
            <a:off x="5640388" y="96838"/>
            <a:ext cx="639762" cy="211137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 algn="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400" b="1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/>
              <a:t>doc.: IEEE 802.11-yy/xxxxr0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dt"/>
          </p:nvPr>
        </p:nvSpPr>
        <p:spPr bwMode="auto">
          <a:xfrm>
            <a:off x="654050" y="96838"/>
            <a:ext cx="825500" cy="211137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400" b="1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/>
              <a:t>Month Year</a:t>
            </a:r>
          </a:p>
        </p:txBody>
      </p:sp>
      <p:sp>
        <p:nvSpPr>
          <p:cNvPr id="2052" name="Rectangle 4"/>
          <p:cNvSpPr>
            <a:spLocks noGrp="1" noRot="1" noChangeAspect="1" noChangeArrowheads="1"/>
          </p:cNvSpPr>
          <p:nvPr>
            <p:ph type="sldImg"/>
          </p:nvPr>
        </p:nvSpPr>
        <p:spPr bwMode="auto">
          <a:xfrm>
            <a:off x="385763" y="701675"/>
            <a:ext cx="6161087" cy="3467100"/>
          </a:xfrm>
          <a:prstGeom prst="rect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2053" name="Rectangle 5"/>
          <p:cNvSpPr>
            <a:spLocks noGrp="1" noChangeArrowheads="1"/>
          </p:cNvSpPr>
          <p:nvPr>
            <p:ph type="body"/>
          </p:nvPr>
        </p:nvSpPr>
        <p:spPr bwMode="auto">
          <a:xfrm>
            <a:off x="923925" y="4408488"/>
            <a:ext cx="5084763" cy="417512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3600" tIns="46080" rIns="93600" bIns="46080" numCol="1" anchor="t" anchorCtr="0" compatLnSpc="1">
            <a:prstTxWarp prst="textNoShape">
              <a:avLst/>
            </a:prstTxWarp>
          </a:bodyPr>
          <a:lstStyle/>
          <a:p>
            <a:pPr lvl="0"/>
            <a:endParaRPr lang="en-US"/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ftr"/>
          </p:nvPr>
        </p:nvSpPr>
        <p:spPr bwMode="auto">
          <a:xfrm>
            <a:off x="5357813" y="8985250"/>
            <a:ext cx="922337" cy="180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457200" algn="l"/>
                <a:tab pos="1371600" algn="l"/>
                <a:tab pos="2286000" algn="l"/>
                <a:tab pos="3200400" algn="l"/>
                <a:tab pos="4114800" algn="l"/>
                <a:tab pos="5029200" algn="l"/>
                <a:tab pos="5943600" algn="l"/>
                <a:tab pos="6858000" algn="l"/>
                <a:tab pos="7772400" algn="l"/>
                <a:tab pos="8686800" algn="l"/>
                <a:tab pos="9601200" algn="l"/>
                <a:tab pos="105156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/>
              <a:t>John Doe, Some Company</a:t>
            </a:r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sldNum"/>
          </p:nvPr>
        </p:nvSpPr>
        <p:spPr bwMode="auto">
          <a:xfrm>
            <a:off x="3222625" y="8985250"/>
            <a:ext cx="511175" cy="3635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/>
              <a:t>Page </a:t>
            </a:r>
            <a:fld id="{47A7FEEB-9CD2-43FE-843C-C5350BEACB45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2056" name="Rectangle 8"/>
          <p:cNvSpPr>
            <a:spLocks noChangeArrowheads="1"/>
          </p:cNvSpPr>
          <p:nvPr/>
        </p:nvSpPr>
        <p:spPr bwMode="auto">
          <a:xfrm>
            <a:off x="722313" y="8985250"/>
            <a:ext cx="714375" cy="18256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1200">
                <a:solidFill>
                  <a:srgbClr val="000000"/>
                </a:solidFill>
              </a:rPr>
              <a:t>Submission</a:t>
            </a:r>
          </a:p>
        </p:txBody>
      </p:sp>
      <p:sp>
        <p:nvSpPr>
          <p:cNvPr id="2057" name="Line 9"/>
          <p:cNvSpPr>
            <a:spLocks noChangeShapeType="1"/>
          </p:cNvSpPr>
          <p:nvPr/>
        </p:nvSpPr>
        <p:spPr bwMode="auto">
          <a:xfrm>
            <a:off x="723900" y="8983663"/>
            <a:ext cx="5486400" cy="1587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GB"/>
          </a:p>
        </p:txBody>
      </p:sp>
      <p:sp>
        <p:nvSpPr>
          <p:cNvPr id="2058" name="Line 10"/>
          <p:cNvSpPr>
            <a:spLocks noChangeShapeType="1"/>
          </p:cNvSpPr>
          <p:nvPr/>
        </p:nvSpPr>
        <p:spPr bwMode="auto">
          <a:xfrm>
            <a:off x="647700" y="296863"/>
            <a:ext cx="5638800" cy="1587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40659187"/>
      </p:ext>
    </p:extLst>
  </p:cSld>
  <p:clrMap bg1="lt1" tx1="dk1" bg2="lt2" tx2="dk2" accent1="accent1" accent2="accent2" accent3="accent3" accent4="accent4" accent5="accent5" accent6="accent6" hlink="hlink" folHlink="folHlink"/>
  <p:hf/>
  <p:notesStyle>
    <a:lvl1pPr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1pPr>
    <a:lvl2pPr marL="742950" indent="-28575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2pPr>
    <a:lvl3pPr marL="11430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3pPr>
    <a:lvl4pPr marL="16002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4pPr>
    <a:lvl5pPr marL="20574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/>
          </p:nvPr>
        </p:nvSpPr>
        <p:spPr>
          <a:ln/>
        </p:spPr>
        <p:txBody>
          <a:bodyPr/>
          <a:lstStyle/>
          <a:p>
            <a:r>
              <a:rPr lang="en-US"/>
              <a:t>doc.: IEEE 802.11-yy/xxxxr0</a:t>
            </a:r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/>
          </p:nvPr>
        </p:nvSpPr>
        <p:spPr>
          <a:ln/>
        </p:spPr>
        <p:txBody>
          <a:bodyPr/>
          <a:lstStyle/>
          <a:p>
            <a:r>
              <a:rPr lang="en-US"/>
              <a:t>Month Year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/>
          </p:nvPr>
        </p:nvSpPr>
        <p:spPr>
          <a:ln/>
        </p:spPr>
        <p:txBody>
          <a:bodyPr/>
          <a:lstStyle/>
          <a:p>
            <a:r>
              <a:rPr lang="en-US"/>
              <a:t>John Doe, Some Company</a:t>
            </a:r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r>
              <a:rPr lang="en-US"/>
              <a:t>Page </a:t>
            </a:r>
            <a:fld id="{465D53FD-DB5F-4815-BF01-6488A8FBD189}" type="slidenum">
              <a:rPr lang="en-US"/>
              <a:pPr/>
              <a:t>1</a:t>
            </a:fld>
            <a:endParaRPr lang="en-US"/>
          </a:p>
        </p:txBody>
      </p:sp>
      <p:sp>
        <p:nvSpPr>
          <p:cNvPr id="12289" name="Text Box 1"/>
          <p:cNvSpPr txBox="1">
            <a:spLocks noChangeArrowheads="1"/>
          </p:cNvSpPr>
          <p:nvPr/>
        </p:nvSpPr>
        <p:spPr bwMode="auto">
          <a:xfrm>
            <a:off x="1154113" y="701675"/>
            <a:ext cx="4625975" cy="346868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GB"/>
          </a:p>
        </p:txBody>
      </p:sp>
      <p:sp>
        <p:nvSpPr>
          <p:cNvPr id="12290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23925" y="4408488"/>
            <a:ext cx="5086350" cy="4270375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704411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/>
          </p:nvPr>
        </p:nvSpPr>
        <p:spPr>
          <a:ln/>
        </p:spPr>
        <p:txBody>
          <a:bodyPr/>
          <a:lstStyle/>
          <a:p>
            <a:r>
              <a:rPr lang="en-US"/>
              <a:t>doc.: IEEE 802.11-yy/xxxxr0</a:t>
            </a:r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/>
          </p:nvPr>
        </p:nvSpPr>
        <p:spPr>
          <a:ln/>
        </p:spPr>
        <p:txBody>
          <a:bodyPr/>
          <a:lstStyle/>
          <a:p>
            <a:r>
              <a:rPr lang="en-US"/>
              <a:t>Month Year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/>
          </p:nvPr>
        </p:nvSpPr>
        <p:spPr>
          <a:ln/>
        </p:spPr>
        <p:txBody>
          <a:bodyPr/>
          <a:lstStyle/>
          <a:p>
            <a:r>
              <a:rPr lang="en-US"/>
              <a:t>John Doe, Some Company</a:t>
            </a:r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r>
              <a:rPr lang="en-US"/>
              <a:t>Page </a:t>
            </a:r>
            <a:fld id="{CA5AFF69-4AEE-4693-9CD6-98E2EBC076EC}" type="slidenum">
              <a:rPr lang="en-US"/>
              <a:pPr/>
              <a:t>2</a:t>
            </a:fld>
            <a:endParaRPr lang="en-US"/>
          </a:p>
        </p:txBody>
      </p:sp>
      <p:sp>
        <p:nvSpPr>
          <p:cNvPr id="13313" name="Text Box 1"/>
          <p:cNvSpPr txBox="1">
            <a:spLocks noChangeArrowheads="1"/>
          </p:cNvSpPr>
          <p:nvPr/>
        </p:nvSpPr>
        <p:spPr bwMode="auto">
          <a:xfrm>
            <a:off x="1154113" y="701675"/>
            <a:ext cx="4625975" cy="346868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GB"/>
          </a:p>
        </p:txBody>
      </p:sp>
      <p:sp>
        <p:nvSpPr>
          <p:cNvPr id="13314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23925" y="4408488"/>
            <a:ext cx="5086350" cy="4270375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307648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/>
          </p:nvPr>
        </p:nvSpPr>
        <p:spPr>
          <a:ln/>
        </p:spPr>
        <p:txBody>
          <a:bodyPr/>
          <a:lstStyle/>
          <a:p>
            <a:r>
              <a:rPr lang="en-US"/>
              <a:t>doc.: IEEE 802.11-yy/xxxxr0</a:t>
            </a:r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/>
          </p:nvPr>
        </p:nvSpPr>
        <p:spPr>
          <a:ln/>
        </p:spPr>
        <p:txBody>
          <a:bodyPr/>
          <a:lstStyle/>
          <a:p>
            <a:r>
              <a:rPr lang="en-US"/>
              <a:t>Month Year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/>
          </p:nvPr>
        </p:nvSpPr>
        <p:spPr>
          <a:ln/>
        </p:spPr>
        <p:txBody>
          <a:bodyPr/>
          <a:lstStyle/>
          <a:p>
            <a:r>
              <a:rPr lang="en-US"/>
              <a:t>John Doe, Some Company</a:t>
            </a:r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r>
              <a:rPr lang="en-US"/>
              <a:t>Page </a:t>
            </a:r>
            <a:fld id="{E6AF579C-E269-44CC-A9F4-B7D1E2EA3836}" type="slidenum">
              <a:rPr lang="en-US"/>
              <a:pPr/>
              <a:t>10</a:t>
            </a:fld>
            <a:endParaRPr lang="en-US"/>
          </a:p>
        </p:txBody>
      </p:sp>
      <p:sp>
        <p:nvSpPr>
          <p:cNvPr id="20481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384175" y="701675"/>
            <a:ext cx="6165850" cy="3468688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0482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923925" y="4408488"/>
            <a:ext cx="5086350" cy="4270375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544687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4400" y="2130426"/>
            <a:ext cx="10363200" cy="147002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3886200"/>
            <a:ext cx="85344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July 2023</a:t>
            </a:r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Michael Montemuro (Huawei)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DE40C9FC-4879-4F20-9ECA-A574A90476B7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/>
              <a:t>Slide </a:t>
            </a:r>
            <a:fld id="{440F5867-744E-4AA6-B0ED-4C44D2DFBB7B}" type="slidenum">
              <a:rPr lang="en-GB"/>
              <a:pPr/>
              <a:t>‹#›</a:t>
            </a:fld>
            <a:endParaRPr lang="en-GB" dirty="0"/>
          </a:p>
        </p:txBody>
      </p:sp>
      <p:sp>
        <p:nvSpPr>
          <p:cNvPr id="11" name="Rectangle 4"/>
          <p:cNvSpPr>
            <a:spLocks noGrp="1" noChangeArrowheads="1"/>
          </p:cNvSpPr>
          <p:nvPr>
            <p:ph type="ftr" idx="14"/>
          </p:nvPr>
        </p:nvSpPr>
        <p:spPr bwMode="auto">
          <a:xfrm>
            <a:off x="7143757" y="6475414"/>
            <a:ext cx="4246027" cy="180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GB"/>
              <a:t>Michael Montemuro (Huawei)</a:t>
            </a:r>
            <a:endParaRPr lang="en-GB" dirty="0"/>
          </a:p>
        </p:txBody>
      </p:sp>
      <p:sp>
        <p:nvSpPr>
          <p:cNvPr id="12" name="Rectangle 3"/>
          <p:cNvSpPr>
            <a:spLocks noGrp="1" noChangeArrowheads="1"/>
          </p:cNvSpPr>
          <p:nvPr>
            <p:ph type="dt" idx="15"/>
          </p:nvPr>
        </p:nvSpPr>
        <p:spPr bwMode="auto">
          <a:xfrm>
            <a:off x="929217" y="333375"/>
            <a:ext cx="2499764" cy="2730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800" b="1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/>
              <a:t>July 2023</a:t>
            </a:r>
            <a:endParaRPr lang="en-GB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3084" y="4406901"/>
            <a:ext cx="103632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63084" y="2906713"/>
            <a:ext cx="103632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July 2023</a:t>
            </a:r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Michael Montemuro (Huawei)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3ABCC52B-A3F7-440B-BBF2-55191E6E7773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914401" y="1981201"/>
            <a:ext cx="5077884" cy="41132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95484" y="1981201"/>
            <a:ext cx="5080000" cy="41132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July 2023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Michael Montemuro (Huawei)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1CD163DD-D5E7-41DA-95F2-71530C24F8C3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917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917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93368" y="1535113"/>
            <a:ext cx="5389033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93368" y="2174875"/>
            <a:ext cx="5389033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July 2023</a:t>
            </a:r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idx="11"/>
          </p:nvPr>
        </p:nvSpPr>
        <p:spPr>
          <a:xfrm>
            <a:off x="7524760" y="6475414"/>
            <a:ext cx="3865024" cy="180975"/>
          </a:xfrm>
        </p:spPr>
        <p:txBody>
          <a:bodyPr/>
          <a:lstStyle>
            <a:lvl1pPr>
              <a:defRPr/>
            </a:lvl1pPr>
          </a:lstStyle>
          <a:p>
            <a:r>
              <a:rPr lang="en-GB"/>
              <a:t>Michael Montemuro (Huawei)</a:t>
            </a:r>
            <a:endParaRPr lang="en-GB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69B99EC4-A1FB-4C79-B9A5-C1FFD5A90380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July 2023</a:t>
            </a:r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Michael Montemuro (Huawei)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06B781AF-4CCF-49B0-A572-DE54FBE5D942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July 2023</a:t>
            </a:r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Michael Montemuro (Huawei)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F5D8E26B-7BCF-4D25-9C89-0168A6618F18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July 2023</a:t>
            </a:r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Michael Montemuro (Huawei)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6B5E41C2-EF12-4EF2-8280-F2B4208277C2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86801" y="685801"/>
            <a:ext cx="2588684" cy="5408613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14400" y="685801"/>
            <a:ext cx="7569200" cy="5408613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July 2023</a:t>
            </a:r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Michael Montemuro (Huawei)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9B0D65C8-A0CA-4DDA-83BB-897866218593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5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914401" y="685801"/>
            <a:ext cx="10361084" cy="106521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2160" tIns="46080" rIns="92160" bIns="4608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/>
              <a:t>Click to edit the title text format</a:t>
            </a:r>
          </a:p>
        </p:txBody>
      </p:sp>
      <p:sp>
        <p:nvSpPr>
          <p:cNvPr id="1026" name="Rectangle 2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1" y="1981201"/>
            <a:ext cx="10361084" cy="411321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2160" tIns="46080" rIns="92160" bIns="4608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/>
              <a:t>Click to edit the outline text format</a:t>
            </a:r>
          </a:p>
          <a:p>
            <a:pPr lvl="1"/>
            <a:r>
              <a:rPr lang="en-GB"/>
              <a:t>Second Outline Level</a:t>
            </a:r>
          </a:p>
          <a:p>
            <a:pPr lvl="2"/>
            <a:r>
              <a:rPr lang="en-GB"/>
              <a:t>Third Outline Level</a:t>
            </a:r>
          </a:p>
          <a:p>
            <a:pPr lvl="3"/>
            <a:r>
              <a:rPr lang="en-GB"/>
              <a:t>Fourth Outline Level</a:t>
            </a:r>
          </a:p>
          <a:p>
            <a:pPr lvl="4"/>
            <a:r>
              <a:rPr lang="en-GB"/>
              <a:t>Fifth Outline Level</a:t>
            </a:r>
          </a:p>
          <a:p>
            <a:pPr lvl="4"/>
            <a:r>
              <a:rPr lang="en-GB"/>
              <a:t>Sixth Outline Level</a:t>
            </a:r>
          </a:p>
          <a:p>
            <a:pPr lvl="4"/>
            <a:r>
              <a:rPr lang="en-GB"/>
              <a:t>Seventh Outline Level</a:t>
            </a:r>
          </a:p>
          <a:p>
            <a:pPr lvl="4"/>
            <a:r>
              <a:rPr lang="en-GB"/>
              <a:t>Eighth Outline Level</a:t>
            </a:r>
          </a:p>
          <a:p>
            <a:pPr lvl="4"/>
            <a:r>
              <a:rPr lang="en-GB"/>
              <a:t>Ninth Outline Level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dt"/>
          </p:nvPr>
        </p:nvSpPr>
        <p:spPr bwMode="auto">
          <a:xfrm>
            <a:off x="929217" y="333375"/>
            <a:ext cx="2499764" cy="2730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800" b="1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/>
              <a:t>July 2023</a:t>
            </a:r>
            <a:endParaRPr lang="en-GB" dirty="0"/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ftr"/>
          </p:nvPr>
        </p:nvSpPr>
        <p:spPr bwMode="auto">
          <a:xfrm>
            <a:off x="7143757" y="6475414"/>
            <a:ext cx="4246027" cy="180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GB"/>
              <a:t>Michael Montemuro (Huawei)</a:t>
            </a:r>
            <a:endParaRPr lang="en-GB" dirty="0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sldNum"/>
          </p:nvPr>
        </p:nvSpPr>
        <p:spPr bwMode="auto">
          <a:xfrm>
            <a:off x="5793318" y="6475414"/>
            <a:ext cx="704849" cy="363537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ct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GB"/>
              <a:t>Slide </a:t>
            </a:r>
            <a:fld id="{D09C756B-EB39-4236-ADBB-73052B179AE4}" type="slidenum">
              <a:rPr lang="en-GB"/>
              <a:pPr/>
              <a:t>‹#›</a:t>
            </a:fld>
            <a:endParaRPr lang="en-GB"/>
          </a:p>
        </p:txBody>
      </p:sp>
      <p:sp>
        <p:nvSpPr>
          <p:cNvPr id="1030" name="Line 6"/>
          <p:cNvSpPr>
            <a:spLocks noChangeShapeType="1"/>
          </p:cNvSpPr>
          <p:nvPr/>
        </p:nvSpPr>
        <p:spPr bwMode="auto">
          <a:xfrm>
            <a:off x="914400" y="609600"/>
            <a:ext cx="10363200" cy="1588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GB" sz="2400"/>
          </a:p>
        </p:txBody>
      </p:sp>
      <p:sp>
        <p:nvSpPr>
          <p:cNvPr id="1031" name="Rectangle 7"/>
          <p:cNvSpPr>
            <a:spLocks noChangeArrowheads="1"/>
          </p:cNvSpPr>
          <p:nvPr/>
        </p:nvSpPr>
        <p:spPr bwMode="auto">
          <a:xfrm>
            <a:off x="912285" y="6475413"/>
            <a:ext cx="718145" cy="184666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200" dirty="0">
                <a:solidFill>
                  <a:srgbClr val="000000"/>
                </a:solidFill>
              </a:rPr>
              <a:t>Submission</a:t>
            </a:r>
          </a:p>
        </p:txBody>
      </p:sp>
      <p:sp>
        <p:nvSpPr>
          <p:cNvPr id="1032" name="Line 8"/>
          <p:cNvSpPr>
            <a:spLocks noChangeShapeType="1"/>
          </p:cNvSpPr>
          <p:nvPr/>
        </p:nvSpPr>
        <p:spPr bwMode="auto">
          <a:xfrm>
            <a:off x="914400" y="6477000"/>
            <a:ext cx="10464800" cy="1588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GB" sz="2400"/>
          </a:p>
        </p:txBody>
      </p:sp>
      <p:sp>
        <p:nvSpPr>
          <p:cNvPr id="10" name="Date Placeholder 3"/>
          <p:cNvSpPr txBox="1">
            <a:spLocks/>
          </p:cNvSpPr>
          <p:nvPr userDrawn="1"/>
        </p:nvSpPr>
        <p:spPr bwMode="auto">
          <a:xfrm>
            <a:off x="6667504" y="357166"/>
            <a:ext cx="4667283" cy="2730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pPr marL="0" marR="0" lvl="0" indent="0" algn="r" defTabSz="449263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/>
            </a:pPr>
            <a:r>
              <a:rPr kumimoji="0" lang="en-GB" sz="1800" b="1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Times New Roman" pitchFamily="16" charset="0"/>
                <a:ea typeface="MS Gothic" charset="-128"/>
                <a:cs typeface="Arial Unicode MS" charset="0"/>
              </a:rPr>
              <a:t>doc.: IEEE 802.11-23/1041r2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8" r:id="rId8"/>
    <p:sldLayoutId id="2147483659" r:id="rId9"/>
  </p:sldLayoutIdLst>
  <p:hf hdr="0"/>
  <p:txStyles>
    <p:titleStyle>
      <a:lvl1pPr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+mj-lt"/>
          <a:ea typeface="+mj-ea"/>
          <a:cs typeface="+mj-cs"/>
        </a:defRPr>
      </a:lvl1pPr>
      <a:lvl2pPr marL="742950" indent="-28575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2pPr>
      <a:lvl3pPr marL="11430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3pPr>
      <a:lvl4pPr marL="16002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4pPr>
      <a:lvl5pPr marL="20574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5pPr>
      <a:lvl6pPr marL="25146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6pPr>
      <a:lvl7pPr marL="29718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7pPr>
      <a:lvl8pPr marL="34290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8pPr>
      <a:lvl9pPr marL="38862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9pPr>
    </p:titleStyle>
    <p:bodyStyle>
      <a:lvl1pPr marL="342900" indent="-342900" algn="l" defTabSz="449263" rtl="0" eaLnBrk="1" fontAlgn="base" hangingPunct="1">
        <a:spcBef>
          <a:spcPts val="6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2400" b="1">
          <a:solidFill>
            <a:srgbClr val="000000"/>
          </a:solidFill>
          <a:latin typeface="+mn-lt"/>
          <a:ea typeface="+mn-ea"/>
          <a:cs typeface="+mn-cs"/>
        </a:defRPr>
      </a:lvl1pPr>
      <a:lvl2pPr marL="742950" indent="-285750" algn="l" defTabSz="449263" rtl="0" eaLnBrk="1" fontAlgn="base" hangingPunct="1">
        <a:spcBef>
          <a:spcPts val="5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2000">
          <a:solidFill>
            <a:srgbClr val="000000"/>
          </a:solidFill>
          <a:latin typeface="+mn-lt"/>
          <a:ea typeface="+mn-ea"/>
        </a:defRPr>
      </a:lvl2pPr>
      <a:lvl3pPr marL="1143000" indent="-228600" algn="l" defTabSz="449263" rtl="0" eaLnBrk="1" fontAlgn="base" hangingPunct="1">
        <a:spcBef>
          <a:spcPts val="45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>
          <a:solidFill>
            <a:srgbClr val="000000"/>
          </a:solidFill>
          <a:latin typeface="+mn-lt"/>
          <a:ea typeface="+mn-ea"/>
        </a:defRPr>
      </a:lvl3pPr>
      <a:lvl4pPr marL="16002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4pPr>
      <a:lvl5pPr marL="20574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5pPr>
      <a:lvl6pPr marL="25146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6pPr>
      <a:lvl7pPr marL="29718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7pPr>
      <a:lvl8pPr marL="34290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8pPr>
      <a:lvl9pPr marL="38862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emf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package" Target="../embeddings/Microsoft_Excel_Worksheet.xlsx"/><Relationship Id="rId1" Type="http://schemas.openxmlformats.org/officeDocument/2006/relationships/slideLayout" Target="../slideLayouts/slideLayout2.xml"/><Relationship Id="rId5" Type="http://schemas.openxmlformats.org/officeDocument/2006/relationships/image" Target="../media/image3.wmf"/><Relationship Id="rId4" Type="http://schemas.openxmlformats.org/officeDocument/2006/relationships/package" Target="../embeddings/Microsoft_Excel_Worksheet1.xlsx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3" name="Rectangle 1"/>
          <p:cNvSpPr>
            <a:spLocks noGrp="1" noChangeArrowheads="1"/>
          </p:cNvSpPr>
          <p:nvPr>
            <p:ph type="ctrTitle"/>
          </p:nvPr>
        </p:nvSpPr>
        <p:spPr>
          <a:xfrm>
            <a:off x="914400" y="469900"/>
            <a:ext cx="10363200" cy="1470025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dirty="0"/>
              <a:t>P802.11REVme Report to EC on Conditional Approval to SA Ballot</a:t>
            </a:r>
            <a:endParaRPr lang="en-GB" dirty="0"/>
          </a:p>
        </p:txBody>
      </p:sp>
      <p:sp>
        <p:nvSpPr>
          <p:cNvPr id="3074" name="Rectangle 2"/>
          <p:cNvSpPr>
            <a:spLocks noGrp="1" noChangeArrowheads="1"/>
          </p:cNvSpPr>
          <p:nvPr>
            <p:ph type="subTitle" idx="1"/>
          </p:nvPr>
        </p:nvSpPr>
        <p:spPr>
          <a:xfrm>
            <a:off x="1878542" y="1872630"/>
            <a:ext cx="8534400" cy="476250"/>
          </a:xfrm>
          <a:ln/>
        </p:spPr>
        <p:txBody>
          <a:bodyPr/>
          <a:lstStyle/>
          <a:p>
            <a:pPr algn="ctr">
              <a:spcBef>
                <a:spcPts val="500"/>
              </a:spcBef>
              <a:tabLst>
                <a:tab pos="912813" algn="l"/>
                <a:tab pos="1827213" algn="l"/>
                <a:tab pos="2741613" algn="l"/>
                <a:tab pos="3656013" algn="l"/>
                <a:tab pos="4570413" algn="l"/>
                <a:tab pos="5484813" algn="l"/>
                <a:tab pos="6399213" algn="l"/>
                <a:tab pos="7313613" algn="l"/>
                <a:tab pos="8228013" algn="l"/>
                <a:tab pos="9142413" algn="l"/>
                <a:tab pos="10056813" algn="l"/>
              </a:tabLst>
            </a:pPr>
            <a:r>
              <a:rPr lang="en-GB" sz="2000" dirty="0"/>
              <a:t>Date:</a:t>
            </a:r>
            <a:r>
              <a:rPr lang="en-GB" sz="2000" b="0" dirty="0"/>
              <a:t> 2023-07-14</a:t>
            </a:r>
          </a:p>
        </p:txBody>
      </p:sp>
      <p:sp>
        <p:nvSpPr>
          <p:cNvPr id="6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r>
              <a:rPr lang="en-US" dirty="0"/>
              <a:t>July 2023</a:t>
            </a:r>
            <a:endParaRPr lang="en-GB" dirty="0"/>
          </a:p>
        </p:txBody>
      </p:sp>
      <p:sp>
        <p:nvSpPr>
          <p:cNvPr id="7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/>
          <a:p>
            <a:r>
              <a:rPr lang="en-GB"/>
              <a:t>Michael Montemuro (Huawei)</a:t>
            </a:r>
            <a:endParaRPr lang="en-GB" dirty="0"/>
          </a:p>
        </p:txBody>
      </p:sp>
      <p:sp>
        <p:nvSpPr>
          <p:cNvPr id="8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dirty="0"/>
              <a:t>Slide </a:t>
            </a:r>
            <a:fld id="{93823DB3-BAA4-4F4A-B4B3-ED9ABE70E976}" type="slidenum">
              <a:rPr lang="en-GB"/>
              <a:pPr/>
              <a:t>1</a:t>
            </a:fld>
            <a:endParaRPr lang="en-GB" dirty="0"/>
          </a:p>
        </p:txBody>
      </p:sp>
      <p:graphicFrame>
        <p:nvGraphicFramePr>
          <p:cNvPr id="3075" name="Object 3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908221315"/>
              </p:ext>
            </p:extLst>
          </p:nvPr>
        </p:nvGraphicFramePr>
        <p:xfrm>
          <a:off x="1116013" y="2854325"/>
          <a:ext cx="10245725" cy="2360613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Document" r:id="rId3" imgW="10442994" imgH="2409330" progId="Word.Document.8">
                  <p:embed/>
                </p:oleObj>
              </mc:Choice>
              <mc:Fallback>
                <p:oleObj name="Document" r:id="rId3" imgW="10442994" imgH="2409330" progId="Word.Document.8">
                  <p:embed/>
                  <p:pic>
                    <p:nvPicPr>
                      <p:cNvPr id="3075" name="Object 3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4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1116013" y="2854325"/>
                        <a:ext cx="10245725" cy="2360613"/>
                      </a:xfrm>
                      <a:prstGeom prst="rect">
                        <a:avLst/>
                      </a:prstGeom>
                      <a:noFill/>
                    </p:spPr>
                  </p:pic>
                </p:oleObj>
              </mc:Fallback>
            </mc:AlternateContent>
          </a:graphicData>
        </a:graphic>
      </p:graphicFrame>
      <p:sp>
        <p:nvSpPr>
          <p:cNvPr id="3076" name="Rectangle 4"/>
          <p:cNvSpPr>
            <a:spLocks noChangeArrowheads="1"/>
          </p:cNvSpPr>
          <p:nvPr/>
        </p:nvSpPr>
        <p:spPr bwMode="auto">
          <a:xfrm>
            <a:off x="993775" y="2255912"/>
            <a:ext cx="1447800" cy="3810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2160" tIns="46080" rIns="92160" bIns="46080"/>
          <a:lstStyle/>
          <a:p>
            <a:pPr>
              <a:spcBef>
                <a:spcPts val="500"/>
              </a:spcBef>
              <a:tabLst>
                <a:tab pos="342900" algn="l"/>
                <a:tab pos="1257300" algn="l"/>
                <a:tab pos="2171700" algn="l"/>
                <a:tab pos="3086100" algn="l"/>
                <a:tab pos="4000500" algn="l"/>
                <a:tab pos="4914900" algn="l"/>
                <a:tab pos="5829300" algn="l"/>
                <a:tab pos="6743700" algn="l"/>
                <a:tab pos="7658100" algn="l"/>
                <a:tab pos="8572500" algn="l"/>
                <a:tab pos="9486900" algn="l"/>
                <a:tab pos="10401300" algn="l"/>
              </a:tabLst>
            </a:pPr>
            <a:r>
              <a:rPr lang="en-GB" sz="2000" dirty="0">
                <a:solidFill>
                  <a:srgbClr val="000000"/>
                </a:solidFill>
              </a:rPr>
              <a:t>Authors: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5" name="Rectangle 1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/>
              <a:t>References</a:t>
            </a:r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/>
              <a:t>Slide </a:t>
            </a:r>
            <a:fld id="{531D307C-65C7-4BB3-B44A-1501D36803F7}" type="slidenum">
              <a:rPr lang="en-GB"/>
              <a:pPr/>
              <a:t>10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en-GB"/>
              <a:t>Michael Montemuro (Huawei)</a:t>
            </a:r>
            <a:endParaRPr lang="en-GB" dirty="0"/>
          </a:p>
        </p:txBody>
      </p:sp>
      <p:sp>
        <p:nvSpPr>
          <p:cNvPr id="4" name="Date Placeholder 3"/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/>
              <a:t>July 2023</a:t>
            </a:r>
            <a:endParaRPr lang="en-GB"/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7" name="Rectangle 1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dirty="0"/>
              <a:t>Introduction</a:t>
            </a:r>
          </a:p>
        </p:txBody>
      </p:sp>
      <p:sp>
        <p:nvSpPr>
          <p:cNvPr id="4098" name="Rectangle 2"/>
          <p:cNvSpPr>
            <a:spLocks noGrp="1" noChangeArrowheads="1"/>
          </p:cNvSpPr>
          <p:nvPr>
            <p:ph idx="1"/>
          </p:nvPr>
        </p:nvSpPr>
        <p:spPr>
          <a:ln/>
        </p:spPr>
        <p:txBody>
          <a:bodyPr/>
          <a:lstStyle/>
          <a:p>
            <a:pPr>
              <a:buFont typeface="Arial" panose="020B0604020202020204" pitchFamily="34" charset="0"/>
              <a:buChar char="•"/>
            </a:pPr>
            <a:r>
              <a:rPr lang="en-GB" dirty="0">
                <a:ea typeface="ＭＳ Ｐゴシック" pitchFamily="34" charset="-128"/>
              </a:rPr>
              <a:t>This document contains the report to the IEEE 802 Executive Committee in support of a request for conditional approval to send P80211REVme to SA Ballot.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GB" dirty="0">
                <a:ea typeface="ＭＳ Ｐゴシック" pitchFamily="34" charset="-128"/>
              </a:rPr>
              <a:t>This document was approved during the plenary session of the 802.11 working group on 14 July 2023</a:t>
            </a:r>
          </a:p>
          <a:p>
            <a:pPr marL="800100" lvl="1" indent="-342900">
              <a:buFont typeface="Arial" panose="020B0604020202020204" pitchFamily="34" charset="0"/>
              <a:buChar char="•"/>
            </a:pPr>
            <a:r>
              <a:rPr lang="en-GB" dirty="0">
                <a:ea typeface="ＭＳ Ｐゴシック" pitchFamily="34" charset="-128"/>
              </a:rPr>
              <a:t>Passed in the Working Group:  100 – Yes; 0 – No; 9 – Abstain.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/>
              <a:t>Slide </a:t>
            </a:r>
            <a:fld id="{351F4386-A5E2-41A1-B4D0-BE653C929E06}" type="slidenum">
              <a:rPr lang="en-GB"/>
              <a:pPr/>
              <a:t>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en-GB"/>
              <a:t>Michael Montemuro (Huawei)</a:t>
            </a:r>
            <a:endParaRPr lang="en-GB" dirty="0"/>
          </a:p>
        </p:txBody>
      </p:sp>
      <p:sp>
        <p:nvSpPr>
          <p:cNvPr id="4" name="Date Placeholder 3"/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/>
              <a:t>July 2023</a:t>
            </a:r>
            <a:endParaRPr lang="en-GB" dirty="0"/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3BE0662-342D-0047-B893-C7F52E87D0A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Status Summary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410BB9F-DF7D-7B4D-B27C-54DBD5030D8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914400" y="1772816"/>
            <a:ext cx="10942239" cy="4113213"/>
          </a:xfrm>
        </p:spPr>
        <p:txBody>
          <a:bodyPr/>
          <a:lstStyle/>
          <a:p>
            <a:pPr>
              <a:buFont typeface="Arial" panose="020B0604020202020204" pitchFamily="34" charset="0"/>
              <a:buChar char="•"/>
            </a:pPr>
            <a:r>
              <a:rPr lang="en-US" dirty="0"/>
              <a:t>80211REVme completed one comment collection and 3 WG Letter Ballots. 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dirty="0"/>
              <a:t>The ballot results on Draft 1.0 achieved &gt; 75% needed for an approved draft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dirty="0"/>
              <a:t>3200+ comments received on drafts 0.1 to 3.0.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7329993B-0BD8-FE40-998A-4BA4FD54811C}"/>
              </a:ext>
            </a:extLst>
          </p:cNvPr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/>
              <a:t>Slide </a:t>
            </a:r>
            <a:fld id="{440F5867-744E-4AA6-B0ED-4C44D2DFBB7B}" type="slidenum">
              <a:rPr lang="en-GB" smtClean="0"/>
              <a:pPr/>
              <a:t>3</a:t>
            </a:fld>
            <a:endParaRPr lang="en-GB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D232E9E-83C1-C841-BA21-16700F554E7E}"/>
              </a:ext>
            </a:extLst>
          </p:cNvPr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en-GB"/>
              <a:t>Michael Montemuro (Huawei)</a:t>
            </a:r>
            <a:endParaRPr lang="en-GB" dirty="0"/>
          </a:p>
        </p:txBody>
      </p:sp>
      <p:sp>
        <p:nvSpPr>
          <p:cNvPr id="6" name="Date Placeholder 5">
            <a:extLst>
              <a:ext uri="{FF2B5EF4-FFF2-40B4-BE49-F238E27FC236}">
                <a16:creationId xmlns:a16="http://schemas.microsoft.com/office/drawing/2014/main" id="{E6E68E77-2030-2644-ACA0-6A2A18D87D62}"/>
              </a:ext>
            </a:extLst>
          </p:cNvPr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/>
              <a:t>July 2023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87575212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Date Placeholder 5">
            <a:extLst>
              <a:ext uri="{FF2B5EF4-FFF2-40B4-BE49-F238E27FC236}">
                <a16:creationId xmlns:a16="http://schemas.microsoft.com/office/drawing/2014/main" id="{2FBC3311-CE7A-E249-8A24-1037354EB10E}"/>
              </a:ext>
            </a:extLst>
          </p:cNvPr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r>
              <a:rPr lang="en-US"/>
              <a:t>July 2023</a:t>
            </a:r>
            <a:endParaRPr lang="en-GB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D15E7A8-002B-8E43-A24D-CCA02E347C5F}"/>
              </a:ext>
            </a:extLst>
          </p:cNvPr>
          <p:cNvSpPr>
            <a:spLocks noGrp="1"/>
          </p:cNvSpPr>
          <p:nvPr>
            <p:ph type="ftr" idx="11"/>
          </p:nvPr>
        </p:nvSpPr>
        <p:spPr/>
        <p:txBody>
          <a:bodyPr/>
          <a:lstStyle/>
          <a:p>
            <a:r>
              <a:rPr lang="en-GB"/>
              <a:t>Michael Montemuro (Huawei)</a:t>
            </a:r>
            <a:endParaRPr lang="en-GB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3E1ECFE0-2F48-DE41-A09C-D98670D28510}"/>
              </a:ext>
            </a:extLst>
          </p:cNvPr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/>
              <a:t>Slide </a:t>
            </a:r>
            <a:fld id="{440F5867-744E-4AA6-B0ED-4C44D2DFBB7B}" type="slidenum">
              <a:rPr lang="en-GB" smtClean="0"/>
              <a:pPr/>
              <a:t>4</a:t>
            </a:fld>
            <a:endParaRPr lang="en-GB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2773DD9D-4101-AC4C-9CBD-F55B37A9B279}"/>
              </a:ext>
            </a:extLst>
          </p:cNvPr>
          <p:cNvSpPr>
            <a:spLocks noGrp="1"/>
          </p:cNvSpPr>
          <p:nvPr>
            <p:ph type="title" idx="4294967295"/>
          </p:nvPr>
        </p:nvSpPr>
        <p:spPr>
          <a:xfrm>
            <a:off x="0" y="685800"/>
            <a:ext cx="10361613" cy="1065213"/>
          </a:xfrm>
        </p:spPr>
        <p:txBody>
          <a:bodyPr/>
          <a:lstStyle/>
          <a:p>
            <a:r>
              <a:rPr lang="en-GB" dirty="0">
                <a:ea typeface="ＭＳ Ｐゴシック" pitchFamily="34" charset="-128"/>
              </a:rPr>
              <a:t>802.11 WG Letter Ballot Results</a:t>
            </a:r>
            <a:endParaRPr lang="en-US" dirty="0"/>
          </a:p>
        </p:txBody>
      </p:sp>
      <p:graphicFrame>
        <p:nvGraphicFramePr>
          <p:cNvPr id="7" name="Table 6">
            <a:extLst>
              <a:ext uri="{FF2B5EF4-FFF2-40B4-BE49-F238E27FC236}">
                <a16:creationId xmlns:a16="http://schemas.microsoft.com/office/drawing/2014/main" id="{A8D5A3CE-0519-484A-AF51-C2E8DAC5EC4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44077844"/>
              </p:ext>
            </p:extLst>
          </p:nvPr>
        </p:nvGraphicFramePr>
        <p:xfrm>
          <a:off x="1199456" y="1843370"/>
          <a:ext cx="9914838" cy="3354923"/>
        </p:xfrm>
        <a:graphic>
          <a:graphicData uri="http://schemas.openxmlformats.org/drawingml/2006/table">
            <a:tbl>
              <a:tblPr firstRow="1" bandRow="1">
                <a:tableStyleId>{ED083AE6-46FA-4A59-8FB0-9F97EB10719F}</a:tableStyleId>
              </a:tblPr>
              <a:tblGrid>
                <a:gridCol w="64807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94421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944216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224136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504056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432048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432048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504056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504056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625806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</a:tblGrid>
              <a:tr h="990599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Ballot ID</a:t>
                      </a:r>
                      <a:endParaRPr kumimoji="0" lang="en-GB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Ballot Close Date</a:t>
                      </a:r>
                      <a:endParaRPr kumimoji="0" lang="en-GB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Title</a:t>
                      </a:r>
                      <a:endParaRPr kumimoji="0" lang="en-GB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Ballot Type</a:t>
                      </a:r>
                      <a:endParaRPr kumimoji="0" lang="en-GB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Pool</a:t>
                      </a:r>
                      <a:endParaRPr kumimoji="0" lang="en-GB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Return</a:t>
                      </a:r>
                      <a:endParaRPr kumimoji="0" lang="en-GB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%Return</a:t>
                      </a:r>
                      <a:endParaRPr kumimoji="0" lang="en-GB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Abstain</a:t>
                      </a:r>
                      <a:endParaRPr kumimoji="0" lang="en-GB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%Abstain</a:t>
                      </a:r>
                      <a:endParaRPr kumimoji="0" lang="en-GB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Approve</a:t>
                      </a:r>
                      <a:endParaRPr kumimoji="0" lang="en-GB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Disapprove</a:t>
                      </a:r>
                      <a:endParaRPr kumimoji="0" lang="en-GB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%Approve</a:t>
                      </a:r>
                      <a:endParaRPr kumimoji="0" lang="en-GB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544268"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258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10 January 2022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Technical Letter Ballot for D1.0</a:t>
                      </a:r>
                    </a:p>
                    <a:p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GB" sz="1400" b="0" i="0" u="none" strike="noStrike" kern="1200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Technical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GB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443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277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63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216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41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84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44268"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270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11 November 2022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First Recirculation Ballot for D2.0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GB" sz="14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Recirculation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GB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443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311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75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250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40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86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544268"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273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7 May 2023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Second Recirculation Ballot for D3.0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GB" sz="14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Recirculation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GB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443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337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76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1.3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258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92.1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44268"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273.1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LB 273 Post-Ballot vote change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443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337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76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1.3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269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11</a:t>
                      </a:r>
                    </a:p>
                    <a:p>
                      <a:pPr algn="ctr"/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96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35320840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>
            <a:extLst>
              <a:ext uri="{FF2B5EF4-FFF2-40B4-BE49-F238E27FC236}">
                <a16:creationId xmlns:a16="http://schemas.microsoft.com/office/drawing/2014/main" id="{B03842A8-B690-E941-A8D1-30EF0D4765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>
                <a:solidFill>
                  <a:schemeClr val="tx1"/>
                </a:solidFill>
                <a:ea typeface="ＭＳ Ｐゴシック" pitchFamily="34" charset="-128"/>
              </a:rPr>
              <a:t>802.11 WG Letter Ballot Comments</a:t>
            </a:r>
            <a:endParaRPr lang="en-US" dirty="0"/>
          </a:p>
        </p:txBody>
      </p:sp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D19730A-F013-2444-8C43-12ECF4E86A12}"/>
              </a:ext>
            </a:extLst>
          </p:cNvPr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r>
              <a:rPr lang="en-US"/>
              <a:t>July 2023</a:t>
            </a:r>
            <a:endParaRPr lang="en-GB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F579922-A0BE-A942-89EB-221739D509EE}"/>
              </a:ext>
            </a:extLst>
          </p:cNvPr>
          <p:cNvSpPr>
            <a:spLocks noGrp="1"/>
          </p:cNvSpPr>
          <p:nvPr>
            <p:ph type="ftr" idx="11"/>
          </p:nvPr>
        </p:nvSpPr>
        <p:spPr/>
        <p:txBody>
          <a:bodyPr/>
          <a:lstStyle/>
          <a:p>
            <a:r>
              <a:rPr lang="en-GB"/>
              <a:t>Michael Montemuro (Huawei)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175E95E4-ECC2-414A-9B7D-C93C188BF657}"/>
              </a:ext>
            </a:extLst>
          </p:cNvPr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/>
              <a:t>Slide </a:t>
            </a:r>
            <a:fld id="{F5D8E26B-7BCF-4D25-9C89-0168A6618F18}" type="slidenum">
              <a:rPr lang="en-GB" smtClean="0"/>
              <a:pPr/>
              <a:t>5</a:t>
            </a:fld>
            <a:endParaRPr lang="en-GB"/>
          </a:p>
        </p:txBody>
      </p:sp>
      <p:graphicFrame>
        <p:nvGraphicFramePr>
          <p:cNvPr id="8" name="Table 7">
            <a:extLst>
              <a:ext uri="{FF2B5EF4-FFF2-40B4-BE49-F238E27FC236}">
                <a16:creationId xmlns:a16="http://schemas.microsoft.com/office/drawing/2014/main" id="{2B08D061-F5D4-4246-AA41-02F06B62EF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02101797"/>
              </p:ext>
            </p:extLst>
          </p:nvPr>
        </p:nvGraphicFramePr>
        <p:xfrm>
          <a:off x="1069178" y="2138063"/>
          <a:ext cx="10153128" cy="2935901"/>
        </p:xfrm>
        <a:graphic>
          <a:graphicData uri="http://schemas.openxmlformats.org/drawingml/2006/table">
            <a:tbl>
              <a:tblPr firstRow="1" bandRow="1">
                <a:tableStyleId>{ED083AE6-46FA-4A59-8FB0-9F97EB10719F}</a:tableStyleId>
              </a:tblPr>
              <a:tblGrid>
                <a:gridCol w="172055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66745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424483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52028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1108598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Ballot ID</a:t>
                      </a:r>
                      <a:endParaRPr kumimoji="0" lang="en-GB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Ballot Close Date</a:t>
                      </a:r>
                      <a:endParaRPr kumimoji="0" lang="en-GB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Title</a:t>
                      </a:r>
                      <a:endParaRPr kumimoji="0" lang="en-GB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Total Number of Comments received (Yes and No votes)</a:t>
                      </a:r>
                      <a:endParaRPr kumimoji="0" lang="en-GB" sz="12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609101"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258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10 January 2022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Technical Letter Ballot for D1.0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1392 (921 T, 415 E, 56 G)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609101"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270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11 November 2022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First Recirculation Ballot for D2.0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822 (204 T, 601 E, 17 G)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609101"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273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7 May 2023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Second Recirculation Ballot for D3.0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417 (272 T, 138 E, 7 G)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62859788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49631F7-3AD8-C648-BFEB-0F0B60AEF0A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>
                <a:ea typeface="ＭＳ Ｐゴシック" pitchFamily="34" charset="-128"/>
              </a:rPr>
              <a:t>Unsatisfied Technical comments by commenter</a:t>
            </a:r>
            <a:endParaRPr lang="en-US" dirty="0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4FAF290-659D-0545-9698-E26C8E51B97F}"/>
              </a:ext>
            </a:extLst>
          </p:cNvPr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r>
              <a:rPr lang="en-US"/>
              <a:t>July 2023</a:t>
            </a:r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66FAC0A-2CEA-694D-841A-2D06A37FC703}"/>
              </a:ext>
            </a:extLst>
          </p:cNvPr>
          <p:cNvSpPr>
            <a:spLocks noGrp="1"/>
          </p:cNvSpPr>
          <p:nvPr>
            <p:ph type="ftr" idx="11"/>
          </p:nvPr>
        </p:nvSpPr>
        <p:spPr/>
        <p:txBody>
          <a:bodyPr/>
          <a:lstStyle/>
          <a:p>
            <a:r>
              <a:rPr lang="en-GB"/>
              <a:t>Michael Montemuro (Huawei)</a:t>
            </a:r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FA89637-2E6F-3E47-8452-3FF43D6C159B}"/>
              </a:ext>
            </a:extLst>
          </p:cNvPr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/>
              <a:t>Slide </a:t>
            </a:r>
            <a:fld id="{06B781AF-4CCF-49B0-A572-DE54FBE5D942}" type="slidenum">
              <a:rPr lang="en-GB" smtClean="0"/>
              <a:pPr/>
              <a:t>6</a:t>
            </a:fld>
            <a:endParaRPr lang="en-GB"/>
          </a:p>
        </p:txBody>
      </p:sp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219F640A-C450-BA4C-A682-B926FDAADD9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02728127"/>
              </p:ext>
            </p:extLst>
          </p:nvPr>
        </p:nvGraphicFramePr>
        <p:xfrm>
          <a:off x="1847528" y="1531028"/>
          <a:ext cx="8568951" cy="4348516"/>
        </p:xfrm>
        <a:graphic>
          <a:graphicData uri="http://schemas.openxmlformats.org/drawingml/2006/table">
            <a:tbl>
              <a:tblPr firstRow="1" bandRow="1">
                <a:tableStyleId>{073A0DAA-6AF3-43AB-8588-CEC1D06C72B9}</a:tableStyleId>
              </a:tblPr>
              <a:tblGrid>
                <a:gridCol w="2652947">
                  <a:extLst>
                    <a:ext uri="{9D8B030D-6E8A-4147-A177-3AD203B41FA5}">
                      <a16:colId xmlns:a16="http://schemas.microsoft.com/office/drawing/2014/main" val="310604816"/>
                    </a:ext>
                  </a:extLst>
                </a:gridCol>
                <a:gridCol w="1626901">
                  <a:extLst>
                    <a:ext uri="{9D8B030D-6E8A-4147-A177-3AD203B41FA5}">
                      <a16:colId xmlns:a16="http://schemas.microsoft.com/office/drawing/2014/main" val="2765377680"/>
                    </a:ext>
                  </a:extLst>
                </a:gridCol>
                <a:gridCol w="1626901">
                  <a:extLst>
                    <a:ext uri="{9D8B030D-6E8A-4147-A177-3AD203B41FA5}">
                      <a16:colId xmlns:a16="http://schemas.microsoft.com/office/drawing/2014/main" val="838966622"/>
                    </a:ext>
                  </a:extLst>
                </a:gridCol>
                <a:gridCol w="1183201">
                  <a:extLst>
                    <a:ext uri="{9D8B030D-6E8A-4147-A177-3AD203B41FA5}">
                      <a16:colId xmlns:a16="http://schemas.microsoft.com/office/drawing/2014/main" val="3731898696"/>
                    </a:ext>
                  </a:extLst>
                </a:gridCol>
                <a:gridCol w="1479001">
                  <a:extLst>
                    <a:ext uri="{9D8B030D-6E8A-4147-A177-3AD203B41FA5}">
                      <a16:colId xmlns:a16="http://schemas.microsoft.com/office/drawing/2014/main" val="1299444794"/>
                    </a:ext>
                  </a:extLst>
                </a:gridCol>
              </a:tblGrid>
              <a:tr h="317791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Voter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LB258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LB270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LB273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Total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07050037"/>
                  </a:ext>
                </a:extLst>
              </a:tr>
              <a:tr h="291308">
                <a:tc>
                  <a:txBody>
                    <a:bodyPr/>
                    <a:lstStyle/>
                    <a:p>
                      <a:pPr algn="l" fontAlgn="b"/>
                      <a:r>
                        <a:rPr lang="en-CA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Jarkko Kneckt</a:t>
                      </a:r>
                    </a:p>
                  </a:txBody>
                  <a:tcPr marL="6350" marR="6350" marT="6350" marB="0" anchor="b"/>
                </a:tc>
                <a:tc>
                  <a:txBody>
                    <a:bodyPr/>
                    <a:lstStyle/>
                    <a:p>
                      <a:pPr algn="ctr"/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3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9837845"/>
                  </a:ext>
                </a:extLst>
              </a:tr>
              <a:tr h="291308">
                <a:tc>
                  <a:txBody>
                    <a:bodyPr/>
                    <a:lstStyle/>
                    <a:p>
                      <a:pPr algn="l" fontAlgn="b"/>
                      <a:r>
                        <a:rPr lang="en-CA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Daniel Harkins</a:t>
                      </a:r>
                    </a:p>
                  </a:txBody>
                  <a:tcPr marL="6350" marR="6350" marT="6350" marB="0" anchor="b"/>
                </a:tc>
                <a:tc>
                  <a:txBody>
                    <a:bodyPr/>
                    <a:lstStyle/>
                    <a:p>
                      <a:pPr algn="ctr"/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1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53260405"/>
                  </a:ext>
                </a:extLst>
              </a:tr>
              <a:tr h="291308">
                <a:tc>
                  <a:txBody>
                    <a:bodyPr/>
                    <a:lstStyle/>
                    <a:p>
                      <a:pPr algn="l" fontAlgn="b"/>
                      <a:r>
                        <a:rPr lang="en-CA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Andrew Myles</a:t>
                      </a:r>
                    </a:p>
                  </a:txBody>
                  <a:tcPr marL="6350" marR="6350" marT="6350" marB="0" anchor="b"/>
                </a:tc>
                <a:tc>
                  <a:txBody>
                    <a:bodyPr/>
                    <a:lstStyle/>
                    <a:p>
                      <a:pPr algn="ctr"/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1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88613508"/>
                  </a:ext>
                </a:extLst>
              </a:tr>
              <a:tr h="291308">
                <a:tc>
                  <a:txBody>
                    <a:bodyPr/>
                    <a:lstStyle/>
                    <a:p>
                      <a:pPr algn="l" fontAlgn="b"/>
                      <a:r>
                        <a:rPr lang="en-CA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Yongho Seok</a:t>
                      </a:r>
                    </a:p>
                  </a:txBody>
                  <a:tcPr marL="6350" marR="6350" marT="6350" marB="0" anchor="b"/>
                </a:tc>
                <a:tc>
                  <a:txBody>
                    <a:bodyPr/>
                    <a:lstStyle/>
                    <a:p>
                      <a:pPr algn="ctr"/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3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641649"/>
                  </a:ext>
                </a:extLst>
              </a:tr>
              <a:tr h="291308">
                <a:tc>
                  <a:txBody>
                    <a:bodyPr/>
                    <a:lstStyle/>
                    <a:p>
                      <a:pPr algn="l" fontAlgn="b"/>
                      <a:r>
                        <a:rPr lang="en-CA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Yan Zhang</a:t>
                      </a:r>
                    </a:p>
                  </a:txBody>
                  <a:tcPr marL="6350" marR="6350" marT="635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4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78781917"/>
                  </a:ext>
                </a:extLst>
              </a:tr>
              <a:tr h="291308">
                <a:tc>
                  <a:txBody>
                    <a:bodyPr/>
                    <a:lstStyle/>
                    <a:p>
                      <a:pPr algn="l" fontAlgn="b"/>
                      <a:r>
                        <a:rPr lang="en-CA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Jouni Malinen</a:t>
                      </a:r>
                    </a:p>
                  </a:txBody>
                  <a:tcPr marL="6350" marR="6350" marT="635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2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42901109"/>
                  </a:ext>
                </a:extLst>
              </a:tr>
              <a:tr h="290853">
                <a:tc>
                  <a:txBody>
                    <a:bodyPr/>
                    <a:lstStyle/>
                    <a:p>
                      <a:pPr algn="l" fontAlgn="b"/>
                      <a:r>
                        <a:rPr lang="en-CA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John Coffey</a:t>
                      </a:r>
                    </a:p>
                  </a:txBody>
                  <a:tcPr marL="6350" marR="6350" marT="6350" marB="0" anchor="b"/>
                </a:tc>
                <a:tc>
                  <a:txBody>
                    <a:bodyPr/>
                    <a:lstStyle/>
                    <a:p>
                      <a:pPr algn="ctr"/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3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01583004"/>
                  </a:ext>
                </a:extLst>
              </a:tr>
              <a:tr h="291308">
                <a:tc>
                  <a:txBody>
                    <a:bodyPr/>
                    <a:lstStyle/>
                    <a:p>
                      <a:pPr algn="l" fontAlgn="b"/>
                      <a:r>
                        <a:rPr lang="en-CA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Mark Hamilton</a:t>
                      </a:r>
                    </a:p>
                  </a:txBody>
                  <a:tcPr marL="6350" marR="6350" marT="6350" marB="0" anchor="b"/>
                </a:tc>
                <a:tc>
                  <a:txBody>
                    <a:bodyPr/>
                    <a:lstStyle/>
                    <a:p>
                      <a:pPr algn="ctr"/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1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350674282"/>
                  </a:ext>
                </a:extLst>
              </a:tr>
              <a:tr h="342645">
                <a:tc>
                  <a:txBody>
                    <a:bodyPr/>
                    <a:lstStyle/>
                    <a:p>
                      <a:pPr algn="l" fontAlgn="b"/>
                      <a:r>
                        <a:rPr lang="en-CA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Mark RISON</a:t>
                      </a:r>
                    </a:p>
                  </a:txBody>
                  <a:tcPr marL="6350" marR="6350" marT="6350" marB="0" anchor="b"/>
                </a:tc>
                <a:tc>
                  <a:txBody>
                    <a:bodyPr/>
                    <a:lstStyle/>
                    <a:p>
                      <a:pPr algn="ctr"/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3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238429642"/>
                  </a:ext>
                </a:extLst>
              </a:tr>
              <a:tr h="291308">
                <a:tc>
                  <a:txBody>
                    <a:bodyPr/>
                    <a:lstStyle/>
                    <a:p>
                      <a:pPr algn="l" fontAlgn="b"/>
                      <a:r>
                        <a:rPr lang="en-CA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Chaoming Luo</a:t>
                      </a:r>
                    </a:p>
                  </a:txBody>
                  <a:tcPr marL="6350" marR="6350" marT="6350" marB="0" anchor="b"/>
                </a:tc>
                <a:tc>
                  <a:txBody>
                    <a:bodyPr/>
                    <a:lstStyle/>
                    <a:p>
                      <a:pPr algn="ctr"/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1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3729512"/>
                  </a:ext>
                </a:extLst>
              </a:tr>
              <a:tr h="291308">
                <a:tc>
                  <a:txBody>
                    <a:bodyPr/>
                    <a:lstStyle/>
                    <a:p>
                      <a:pPr algn="l" fontAlgn="b"/>
                      <a:r>
                        <a:rPr lang="en-CA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Graham Smith</a:t>
                      </a:r>
                    </a:p>
                  </a:txBody>
                  <a:tcPr marL="6350" marR="6350" marT="6350" marB="0" anchor="b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2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99266269"/>
                  </a:ext>
                </a:extLst>
              </a:tr>
              <a:tr h="291308">
                <a:tc>
                  <a:txBody>
                    <a:bodyPr/>
                    <a:lstStyle/>
                    <a:p>
                      <a:r>
                        <a:rPr lang="en-US" sz="1600" b="1" dirty="0"/>
                        <a:t>Total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b="1"/>
                        <a:t>4</a:t>
                      </a:r>
                      <a:endParaRPr lang="en-US" sz="16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b="1" dirty="0"/>
                        <a:t>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b="1" dirty="0"/>
                        <a:t>17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b="1"/>
                        <a:t>24</a:t>
                      </a:r>
                      <a:endParaRPr lang="en-US" sz="1600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4896401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14763487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>
                <a:ea typeface="ＭＳ Ｐゴシック" pitchFamily="34" charset="-128"/>
              </a:rPr>
              <a:t>Unsatisfied Technical Comments – Topics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1800" dirty="0"/>
              <a:t>Jarkko Kneckt – Peer to peer communication</a:t>
            </a:r>
          </a:p>
          <a:p>
            <a:r>
              <a:rPr lang="en-US" sz="1800" dirty="0"/>
              <a:t>Daniel Harkins – Password identifiers</a:t>
            </a:r>
          </a:p>
          <a:p>
            <a:r>
              <a:rPr lang="en-US" sz="1800" dirty="0"/>
              <a:t>Andrew Myles – Regulatory - enablement</a:t>
            </a:r>
          </a:p>
          <a:p>
            <a:r>
              <a:rPr lang="en-US" sz="1800" dirty="0"/>
              <a:t>Yongho Seok – Off-channel TWT</a:t>
            </a:r>
          </a:p>
          <a:p>
            <a:r>
              <a:rPr lang="en-US" sz="1800" dirty="0"/>
              <a:t>Yan Zhang – No response – PHY equations</a:t>
            </a:r>
          </a:p>
          <a:p>
            <a:r>
              <a:rPr lang="en-US" sz="1800" dirty="0"/>
              <a:t>Jouni Malinen – Password identifiers</a:t>
            </a:r>
          </a:p>
          <a:p>
            <a:r>
              <a:rPr lang="en-US" sz="1800" dirty="0"/>
              <a:t>John Coffey – Receiver Sensitivity</a:t>
            </a:r>
          </a:p>
          <a:p>
            <a:r>
              <a:rPr lang="en-US" sz="1800" dirty="0"/>
              <a:t>Mark Hamilton –Various topics</a:t>
            </a:r>
          </a:p>
          <a:p>
            <a:r>
              <a:rPr lang="en-US" sz="1800" dirty="0"/>
              <a:t>Mark RISON – Various topics</a:t>
            </a:r>
          </a:p>
          <a:p>
            <a:r>
              <a:rPr lang="en-US" sz="1800" dirty="0"/>
              <a:t>Chaoming Luo – Block ACK segmentation and reassembly</a:t>
            </a:r>
          </a:p>
          <a:p>
            <a:r>
              <a:rPr lang="en-US" sz="1800" dirty="0"/>
              <a:t>Graham Smith – Spatial reuse</a:t>
            </a:r>
          </a:p>
          <a:p>
            <a:endParaRPr lang="en-US" sz="2000" dirty="0"/>
          </a:p>
          <a:p>
            <a:endParaRPr lang="en-US" sz="2000" dirty="0"/>
          </a:p>
          <a:p>
            <a:endParaRPr lang="en-US" sz="2000" dirty="0"/>
          </a:p>
          <a:p>
            <a:endParaRPr lang="en-US" sz="2000" dirty="0"/>
          </a:p>
          <a:p>
            <a:endParaRPr lang="en-US" sz="2000" dirty="0"/>
          </a:p>
          <a:p>
            <a:endParaRPr lang="en-US" sz="2000" dirty="0"/>
          </a:p>
          <a:p>
            <a:endParaRPr lang="en-US" sz="2000" dirty="0"/>
          </a:p>
          <a:p>
            <a:endParaRPr lang="en-US" sz="2000" dirty="0"/>
          </a:p>
          <a:p>
            <a:endParaRPr lang="en-US" sz="2000" dirty="0"/>
          </a:p>
          <a:p>
            <a:endParaRPr lang="en-US" sz="2000" dirty="0"/>
          </a:p>
          <a:p>
            <a:endParaRPr lang="en-US" sz="2000" dirty="0"/>
          </a:p>
          <a:p>
            <a:endParaRPr lang="en-US" sz="2000" dirty="0"/>
          </a:p>
          <a:p>
            <a:endParaRPr lang="en-US" sz="2000" dirty="0"/>
          </a:p>
          <a:p>
            <a:endParaRPr lang="en-US" sz="2000" dirty="0"/>
          </a:p>
          <a:p>
            <a:endParaRPr lang="en-US" sz="2000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/>
              <a:t>Slide </a:t>
            </a:r>
            <a:fld id="{06B781AF-4CCF-49B0-A572-DE54FBE5D942}" type="slidenum">
              <a:rPr lang="en-GB" smtClean="0"/>
              <a:pPr/>
              <a:t>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en-GB"/>
              <a:t>Michael Montemuro (Huawei)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/>
              <a:t>July 2023</a:t>
            </a: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8136746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>
                <a:ea typeface="ＭＳ Ｐゴシック" pitchFamily="34" charset="-128"/>
              </a:rPr>
              <a:t>Unsatisfied comments</a:t>
            </a:r>
            <a:endParaRPr lang="en-CA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>
          <a:xfrm>
            <a:off x="1055440" y="1981200"/>
            <a:ext cx="5040560" cy="1663824"/>
          </a:xfrm>
        </p:spPr>
        <p:txBody>
          <a:bodyPr/>
          <a:lstStyle/>
          <a:p>
            <a:pPr>
              <a:lnSpc>
                <a:spcPct val="80000"/>
              </a:lnSpc>
            </a:pPr>
            <a:r>
              <a:rPr lang="en-GB" sz="1800" dirty="0">
                <a:ea typeface="ＭＳ Ｐゴシック" pitchFamily="34" charset="-128"/>
              </a:rPr>
              <a:t>The composite of all unsatisfied comments and the resolutions approved by the comment resolution committee received during working group ballot may be found in the embedded document on the right:</a:t>
            </a:r>
          </a:p>
          <a:p>
            <a:pPr lvl="1">
              <a:lnSpc>
                <a:spcPct val="80000"/>
              </a:lnSpc>
            </a:pPr>
            <a:r>
              <a:rPr lang="en-GB" sz="1600" dirty="0">
                <a:ea typeface="ＭＳ Ｐゴシック" pitchFamily="34" charset="-128"/>
              </a:rPr>
              <a:t>Double click on the icon to the right to open this.</a:t>
            </a:r>
          </a:p>
          <a:p>
            <a:pPr>
              <a:lnSpc>
                <a:spcPct val="80000"/>
              </a:lnSpc>
            </a:pPr>
            <a:endParaRPr lang="en-GB" sz="1800" dirty="0">
              <a:ea typeface="ＭＳ Ｐゴシック" pitchFamily="34" charset="-128"/>
            </a:endParaRPr>
          </a:p>
          <a:p>
            <a:endParaRPr lang="en-CA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 bwMode="auto">
          <a:xfrm>
            <a:off x="696913" y="334963"/>
            <a:ext cx="1066800" cy="2746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defPPr>
              <a:defRPr lang="en-CA"/>
            </a:defPPr>
            <a:lvl1pPr algn="l" rtl="0" eaLnBrk="0" fontAlgn="base" hangingPunct="0">
              <a:spcBef>
                <a:spcPct val="0"/>
              </a:spcBef>
              <a:spcAft>
                <a:spcPct val="0"/>
              </a:spcAft>
              <a:defRPr sz="1800" b="1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1pPr>
            <a:lvl2pPr marL="4572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2pPr>
            <a:lvl3pPr marL="9144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3pPr>
            <a:lvl4pPr marL="13716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4pPr>
            <a:lvl5pPr marL="18288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9pPr>
          </a:lstStyle>
          <a:p>
            <a:r>
              <a:rPr lang="en-US"/>
              <a:t>July 2023</a:t>
            </a:r>
            <a:endParaRPr lang="en-C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 bwMode="auto">
          <a:xfrm>
            <a:off x="8077200" y="6475412"/>
            <a:ext cx="3275384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defPPr>
              <a:defRPr lang="en-CA"/>
            </a:defPPr>
            <a:lvl1pPr algn="r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1pPr>
            <a:lvl2pPr marL="4572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2pPr>
            <a:lvl3pPr marL="9144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3pPr>
            <a:lvl4pPr marL="13716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4pPr>
            <a:lvl5pPr marL="18288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9pPr>
          </a:lstStyle>
          <a:p>
            <a:r>
              <a:rPr lang="en-CA"/>
              <a:t>Michael Montemuro (Huawei)</a:t>
            </a:r>
            <a:endParaRPr lang="en-CA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CA"/>
              <a:t>Slide </a:t>
            </a:r>
            <a:fld id="{04DB4A89-15C8-4E45-B125-5017FF6EA3AB}" type="slidenum">
              <a:rPr lang="en-CA" smtClean="0"/>
              <a:pPr/>
              <a:t>8</a:t>
            </a:fld>
            <a:endParaRPr lang="en-CA"/>
          </a:p>
        </p:txBody>
      </p:sp>
      <p:graphicFrame>
        <p:nvGraphicFramePr>
          <p:cNvPr id="7" name="Object 6">
            <a:extLst>
              <a:ext uri="{FF2B5EF4-FFF2-40B4-BE49-F238E27FC236}">
                <a16:creationId xmlns:a16="http://schemas.microsoft.com/office/drawing/2014/main" id="{8C4940D1-DB4D-DC59-EB8A-2E0C57A992B0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319242614"/>
              </p:ext>
            </p:extLst>
          </p:nvPr>
        </p:nvGraphicFramePr>
        <p:xfrm>
          <a:off x="5453063" y="3243263"/>
          <a:ext cx="1284287" cy="369887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Worksheet" r:id="rId2" imgW="1283818" imgH="369418" progId="Excel.Sheet.12">
                  <p:embed/>
                </p:oleObj>
              </mc:Choice>
              <mc:Fallback>
                <p:oleObj name="Worksheet" r:id="rId2" imgW="1283818" imgH="369418" progId="Excel.Sheet.12">
                  <p:embed/>
                  <p:pic>
                    <p:nvPicPr>
                      <p:cNvPr id="7" name="Object 6">
                        <a:extLst>
                          <a:ext uri="{FF2B5EF4-FFF2-40B4-BE49-F238E27FC236}">
                            <a16:creationId xmlns:a16="http://schemas.microsoft.com/office/drawing/2014/main" id="{8C4940D1-DB4D-DC59-EB8A-2E0C57A992B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3"/>
                      <a:stretch>
                        <a:fillRect/>
                      </a:stretch>
                    </p:blipFill>
                    <p:spPr>
                      <a:xfrm>
                        <a:off x="5453063" y="3243263"/>
                        <a:ext cx="1284287" cy="369887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9" name="Object 8">
            <a:extLst>
              <a:ext uri="{FF2B5EF4-FFF2-40B4-BE49-F238E27FC236}">
                <a16:creationId xmlns:a16="http://schemas.microsoft.com/office/drawing/2014/main" id="{494A7CD5-73BC-10AB-5336-3FFA441B8660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459047259"/>
              </p:ext>
            </p:extLst>
          </p:nvPr>
        </p:nvGraphicFramePr>
        <p:xfrm>
          <a:off x="7968208" y="2813112"/>
          <a:ext cx="914400" cy="788987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Worksheet" showAsIcon="1" r:id="rId4" imgW="914400" imgH="788760" progId="Excel.Sheet.12">
                  <p:embed/>
                </p:oleObj>
              </mc:Choice>
              <mc:Fallback>
                <p:oleObj name="Worksheet" showAsIcon="1" r:id="rId4" imgW="914400" imgH="788760" progId="Excel.Sheet.12">
                  <p:embed/>
                  <p:pic>
                    <p:nvPicPr>
                      <p:cNvPr id="9" name="Object 8">
                        <a:extLst>
                          <a:ext uri="{FF2B5EF4-FFF2-40B4-BE49-F238E27FC236}">
                            <a16:creationId xmlns:a16="http://schemas.microsoft.com/office/drawing/2014/main" id="{494A7CD5-73BC-10AB-5336-3FFA441B8660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5"/>
                      <a:stretch>
                        <a:fillRect/>
                      </a:stretch>
                    </p:blipFill>
                    <p:spPr>
                      <a:xfrm>
                        <a:off x="7968208" y="2813112"/>
                        <a:ext cx="914400" cy="788987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81130375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25D20A1-4C8F-7E48-BD15-136CC6AF36D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REVme</a:t>
            </a:r>
            <a:r>
              <a:rPr lang="en-US" dirty="0"/>
              <a:t> Timeline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160BE7D-C91D-994A-A133-24342EB64C85}"/>
              </a:ext>
            </a:extLst>
          </p:cNvPr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r>
              <a:rPr lang="en-US"/>
              <a:t>July 2023</a:t>
            </a:r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59493B0B-8D4D-0941-894D-30D81D6A8A4A}"/>
              </a:ext>
            </a:extLst>
          </p:cNvPr>
          <p:cNvSpPr>
            <a:spLocks noGrp="1"/>
          </p:cNvSpPr>
          <p:nvPr>
            <p:ph type="ftr" idx="11"/>
          </p:nvPr>
        </p:nvSpPr>
        <p:spPr/>
        <p:txBody>
          <a:bodyPr/>
          <a:lstStyle/>
          <a:p>
            <a:r>
              <a:rPr lang="en-GB"/>
              <a:t>Michael Montemuro (Huawei)</a:t>
            </a:r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E582C9E-F801-4345-87B4-4D06B988CAED}"/>
              </a:ext>
            </a:extLst>
          </p:cNvPr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/>
              <a:t>Slide </a:t>
            </a:r>
            <a:fld id="{06B781AF-4CCF-49B0-A572-DE54FBE5D942}" type="slidenum">
              <a:rPr lang="en-GB" smtClean="0"/>
              <a:pPr/>
              <a:t>9</a:t>
            </a:fld>
            <a:endParaRPr lang="en-GB"/>
          </a:p>
        </p:txBody>
      </p:sp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6DE6C6C6-F2BE-254F-AC28-A80A0DDF9EF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46799446"/>
              </p:ext>
            </p:extLst>
          </p:nvPr>
        </p:nvGraphicFramePr>
        <p:xfrm>
          <a:off x="1631505" y="2002497"/>
          <a:ext cx="8527437" cy="2595880"/>
        </p:xfrm>
        <a:graphic>
          <a:graphicData uri="http://schemas.openxmlformats.org/drawingml/2006/table">
            <a:tbl>
              <a:tblPr firstRow="1" bandRow="1">
                <a:tableStyleId>{00A15C55-8517-42AA-B614-E9B94910E393}</a:tableStyleId>
              </a:tblPr>
              <a:tblGrid>
                <a:gridCol w="3960439">
                  <a:extLst>
                    <a:ext uri="{9D8B030D-6E8A-4147-A177-3AD203B41FA5}">
                      <a16:colId xmlns:a16="http://schemas.microsoft.com/office/drawing/2014/main" val="503046018"/>
                    </a:ext>
                  </a:extLst>
                </a:gridCol>
                <a:gridCol w="2016224">
                  <a:extLst>
                    <a:ext uri="{9D8B030D-6E8A-4147-A177-3AD203B41FA5}">
                      <a16:colId xmlns:a16="http://schemas.microsoft.com/office/drawing/2014/main" val="571804262"/>
                    </a:ext>
                  </a:extLst>
                </a:gridCol>
                <a:gridCol w="2550774">
                  <a:extLst>
                    <a:ext uri="{9D8B030D-6E8A-4147-A177-3AD203B41FA5}">
                      <a16:colId xmlns:a16="http://schemas.microsoft.com/office/drawing/2014/main" val="295772390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Open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Close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2165456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Third Recirculation Ballot (D4.0)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August 2023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September 2023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5249504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Initial </a:t>
                      </a:r>
                      <a:r>
                        <a:rPr lang="en-US"/>
                        <a:t>SA Ballot (D4.0)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September 2023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October 2023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6270489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Second SA Ballot Recirculation (D5.0)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February 2024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March 2024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2773345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Third SA Ballot Recirculation (D6.0)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June 2024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July 2024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1183218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EC approval to </a:t>
                      </a:r>
                      <a:r>
                        <a:rPr lang="en-US" dirty="0" err="1"/>
                        <a:t>RevCom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July 2024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644996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err="1"/>
                        <a:t>RevCom</a:t>
                      </a:r>
                      <a:r>
                        <a:rPr lang="en-US" dirty="0"/>
                        <a:t> and Standards Board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September 2024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352461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95579604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 Theme">
      <a:majorFont>
        <a:latin typeface="Times New Roman"/>
        <a:ea typeface="MS Gothic"/>
        <a:cs typeface=""/>
      </a:majorFont>
      <a:minorFont>
        <a:latin typeface="Times New Roman"/>
        <a:ea typeface="MS Gothic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49263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itchFamily="16" charset="0"/>
          <a:buNone/>
          <a:tabLst/>
          <a:defRPr kumimoji="0" lang="en-GB" sz="24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Times New Roman" pitchFamily="16" charset="0"/>
            <a:ea typeface="MS Gothic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49263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itchFamily="16" charset="0"/>
          <a:buNone/>
          <a:tabLst/>
          <a:defRPr kumimoji="0" lang="en-GB" sz="24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Times New Roman" pitchFamily="16" charset="0"/>
            <a:ea typeface="MS Gothic" charset="-128"/>
          </a:defRPr>
        </a:defPPr>
      </a:lstStyle>
    </a:lnDef>
  </a:objectDefaults>
  <a:extraClrSchemeLst>
    <a:extraClrScheme>
      <a:clrScheme name="Office Them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802-11-Submission-16-9.potx" id="{5CD6ABF7-B8BD-443A-9DC0-E5B38AC683DA}" vid="{19A33F2F-E7B4-4D20-A394-337028C24156}"/>
    </a:ext>
  </a:ext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2069</TotalTime>
  <Words>658</Words>
  <Application>Microsoft Office PowerPoint</Application>
  <PresentationFormat>Widescreen</PresentationFormat>
  <Paragraphs>223</Paragraphs>
  <Slides>10</Slides>
  <Notes>3</Notes>
  <HiddenSlides>0</HiddenSlides>
  <MMClips>0</MMClips>
  <ScaleCrop>false</ScaleCrop>
  <HeadingPairs>
    <vt:vector size="8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3</vt:i4>
      </vt:variant>
      <vt:variant>
        <vt:lpstr>Slide Titles</vt:lpstr>
      </vt:variant>
      <vt:variant>
        <vt:i4>10</vt:i4>
      </vt:variant>
    </vt:vector>
  </HeadingPairs>
  <TitlesOfParts>
    <vt:vector size="17" baseType="lpstr">
      <vt:lpstr>Arial</vt:lpstr>
      <vt:lpstr>Calibri</vt:lpstr>
      <vt:lpstr>Times New Roman</vt:lpstr>
      <vt:lpstr>Office Theme</vt:lpstr>
      <vt:lpstr>Document</vt:lpstr>
      <vt:lpstr>Worksheet</vt:lpstr>
      <vt:lpstr>Microsoft Excel Worksheet</vt:lpstr>
      <vt:lpstr>P802.11REVme Report to EC on Conditional Approval to SA Ballot</vt:lpstr>
      <vt:lpstr>Introduction</vt:lpstr>
      <vt:lpstr>Status Summary</vt:lpstr>
      <vt:lpstr>802.11 WG Letter Ballot Results</vt:lpstr>
      <vt:lpstr>802.11 WG Letter Ballot Comments</vt:lpstr>
      <vt:lpstr>Unsatisfied Technical comments by commenter</vt:lpstr>
      <vt:lpstr>Unsatisfied Technical Comments – Topics</vt:lpstr>
      <vt:lpstr>Unsatisfied comments</vt:lpstr>
      <vt:lpstr>REVme Timeline</vt:lpstr>
      <vt:lpstr>References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REVme Report to EC on Conditional Approval to go to SA Ballot</dc:title>
  <dc:creator>Mike Montemurro</dc:creator>
  <cp:keywords>11-23/1041r1</cp:keywords>
  <cp:lastModifiedBy>Mike Montemurro</cp:lastModifiedBy>
  <cp:revision>62</cp:revision>
  <cp:lastPrinted>1601-01-01T00:00:00Z</cp:lastPrinted>
  <dcterms:created xsi:type="dcterms:W3CDTF">2019-11-09T15:46:46Z</dcterms:created>
  <dcterms:modified xsi:type="dcterms:W3CDTF">2023-07-14T07:39:30Z</dcterms:modified>
</cp:coreProperties>
</file>

<file path=docProps/thumbnail.jpeg>
</file>