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5"/>
  </p:notesMasterIdLst>
  <p:handoutMasterIdLst>
    <p:handoutMasterId r:id="rId26"/>
  </p:handoutMasterIdLst>
  <p:sldIdLst>
    <p:sldId id="256" r:id="rId2"/>
    <p:sldId id="257" r:id="rId3"/>
    <p:sldId id="268" r:id="rId4"/>
    <p:sldId id="265" r:id="rId5"/>
    <p:sldId id="269" r:id="rId6"/>
    <p:sldId id="260" r:id="rId7"/>
    <p:sldId id="261" r:id="rId8"/>
    <p:sldId id="262" r:id="rId9"/>
    <p:sldId id="263" r:id="rId10"/>
    <p:sldId id="283" r:id="rId11"/>
    <p:sldId id="284" r:id="rId12"/>
    <p:sldId id="287" r:id="rId13"/>
    <p:sldId id="288" r:id="rId14"/>
    <p:sldId id="289" r:id="rId15"/>
    <p:sldId id="295" r:id="rId16"/>
    <p:sldId id="294" r:id="rId17"/>
    <p:sldId id="293" r:id="rId18"/>
    <p:sldId id="300" r:id="rId19"/>
    <p:sldId id="301" r:id="rId20"/>
    <p:sldId id="296" r:id="rId21"/>
    <p:sldId id="297" r:id="rId22"/>
    <p:sldId id="298" r:id="rId23"/>
    <p:sldId id="299" r:id="rId24"/>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512" autoAdjust="0"/>
    <p:restoredTop sz="94660"/>
  </p:normalViewPr>
  <p:slideViewPr>
    <p:cSldViewPr>
      <p:cViewPr varScale="1">
        <p:scale>
          <a:sx n="83" d="100"/>
          <a:sy n="83" d="100"/>
        </p:scale>
        <p:origin x="66" y="507"/>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6/21/2023</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19</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7313337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20</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166862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21</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4024415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4581907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7579402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4</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6397820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5</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0406709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BA6ABF37-7216-45CB-BD9C-7F0A7BB04421}" type="slidenum">
              <a:rPr lang="en-US" altLang="en-US" sz="1300"/>
              <a:pPr>
                <a:spcBef>
                  <a:spcPct val="0"/>
                </a:spcBef>
              </a:pPr>
              <a:t>9</a:t>
            </a:fld>
            <a:endParaRPr lang="en-US" altLang="en-US" sz="130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40910306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15</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9680421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16</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7793103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17</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2119241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18</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0924623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479298"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Agenda</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dirty="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802.11-23/1036r0</a:t>
            </a:r>
          </a:p>
        </p:txBody>
      </p:sp>
      <p:sp>
        <p:nvSpPr>
          <p:cNvPr id="11" name="Date Placeholder 3">
            <a:extLst>
              <a:ext uri="{FF2B5EF4-FFF2-40B4-BE49-F238E27FC236}">
                <a16:creationId xmlns:a16="http://schemas.microsoft.com/office/drawing/2014/main" id="{37CE6430-622B-4176-BF54-4362F0973D2C}"/>
              </a:ext>
            </a:extLst>
          </p:cNvPr>
          <p:cNvSpPr txBox="1">
            <a:spLocks/>
          </p:cNvSpPr>
          <p:nvPr userDrawn="1"/>
        </p:nvSpPr>
        <p:spPr bwMode="auto">
          <a:xfrm>
            <a:off x="912285" y="346365"/>
            <a:ext cx="1602315" cy="27305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defRPr/>
            </a:lvl1pPr>
          </a:lstStyle>
          <a:p>
            <a:pPr marL="0" marR="0" lvl="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 June 2023</a:t>
            </a:r>
          </a:p>
        </p:txBody>
      </p:sp>
      <p:sp>
        <p:nvSpPr>
          <p:cNvPr id="12" name="Rectangle 7">
            <a:extLst>
              <a:ext uri="{FF2B5EF4-FFF2-40B4-BE49-F238E27FC236}">
                <a16:creationId xmlns:a16="http://schemas.microsoft.com/office/drawing/2014/main" id="{3D862394-D570-4AFC-90CD-C44A8258DE48}"/>
              </a:ext>
            </a:extLst>
          </p:cNvPr>
          <p:cNvSpPr>
            <a:spLocks noChangeArrowheads="1"/>
          </p:cNvSpPr>
          <p:nvPr userDrawn="1"/>
        </p:nvSpPr>
        <p:spPr bwMode="auto">
          <a:xfrm>
            <a:off x="9019828" y="6475413"/>
            <a:ext cx="2333972" cy="184666"/>
          </a:xfrm>
          <a:prstGeom prst="rect">
            <a:avLst/>
          </a:prstGeom>
          <a:noFill/>
          <a:ln w="9525">
            <a:noFill/>
            <a:round/>
            <a:headEnd/>
            <a:tailEnd/>
          </a:ln>
          <a:effectLst/>
        </p:spPr>
        <p:txBody>
          <a:bodyPr wrap="none" lIns="0" tIns="0" rIns="0" bIns="0">
            <a:spAutoFit/>
          </a:bodyPr>
          <a:lstStyle/>
          <a:p>
            <a: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Mark Hamilton, Ruckus/CommScope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4" Type="http://schemas.openxmlformats.org/officeDocument/2006/relationships/hyperlink" Target="http://www.ieee.org/about/corporate/governance" TargetMode="External"/></Relationships>
</file>

<file path=ppt/slides/_rels/slide13.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mentor.ieee.org/802.11/dcn/20/11-20-0174-00-0arc-epd-and-lpd-terminology-misalignment-in-ieee-std-802-1-and-802-11.pptx"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mentor.ieee.org/802.11/dcn/19/11-19-0106-00-000m-sta-and-ap.docx"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mentor.ieee.org/802.1/dcn/23/1-23-0017-01-Mntg-proposed-resolution-of-cid-109-in-wg-ballot-of-p802-revc-d1-0.docx"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standards.ieee.org/about/policies/bylaws/sect6-7.htm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standards.ieee.org/about/sasb/patcom/materials.html" TargetMode="External"/><Relationship Id="rId4" Type="http://schemas.openxmlformats.org/officeDocument/2006/relationships/hyperlink" Target="https://standards.ieee.org/about/policies/opman/sect6.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927100"/>
            <a:ext cx="10363200" cy="53657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ARC-SC-agenda-June-26-2023</a:t>
            </a:r>
            <a:endParaRPr lang="en-GB" dirty="0"/>
          </a:p>
        </p:txBody>
      </p:sp>
      <p:sp>
        <p:nvSpPr>
          <p:cNvPr id="3074" name="Rectangle 2"/>
          <p:cNvSpPr>
            <a:spLocks noGrp="1" noChangeArrowheads="1"/>
          </p:cNvSpPr>
          <p:nvPr>
            <p:ph type="subTitle" idx="1"/>
          </p:nvPr>
        </p:nvSpPr>
        <p:spPr>
          <a:xfrm>
            <a:off x="1828800" y="1463675"/>
            <a:ext cx="8534400" cy="476250"/>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2023-06-21</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2911483410"/>
              </p:ext>
            </p:extLst>
          </p:nvPr>
        </p:nvGraphicFramePr>
        <p:xfrm>
          <a:off x="985838" y="2416175"/>
          <a:ext cx="10290175" cy="2481263"/>
        </p:xfrm>
        <a:graphic>
          <a:graphicData uri="http://schemas.openxmlformats.org/presentationml/2006/ole">
            <mc:AlternateContent xmlns:mc="http://schemas.openxmlformats.org/markup-compatibility/2006">
              <mc:Choice xmlns:v="urn:schemas-microsoft-com:vml" Requires="v">
                <p:oleObj name="Document" r:id="rId3" imgW="10457640" imgH="2537948" progId="Word.Document.8">
                  <p:embed/>
                </p:oleObj>
              </mc:Choice>
              <mc:Fallback>
                <p:oleObj name="Document" r:id="rId3" imgW="10457640" imgH="2537948" progId="Word.Document.8">
                  <p:embed/>
                  <p:pic>
                    <p:nvPicPr>
                      <p:cNvPr id="0" name="Picture 3"/>
                      <p:cNvPicPr>
                        <a:picLocks noChangeAspect="1" noChangeArrowheads="1"/>
                      </p:cNvPicPr>
                      <p:nvPr/>
                    </p:nvPicPr>
                    <p:blipFill>
                      <a:blip r:embed="rId4"/>
                      <a:srcRect/>
                      <a:stretch>
                        <a:fillRect/>
                      </a:stretch>
                    </p:blipFill>
                    <p:spPr bwMode="auto">
                      <a:xfrm>
                        <a:off x="985838" y="2416175"/>
                        <a:ext cx="10290175" cy="2481263"/>
                      </a:xfrm>
                      <a:prstGeom prst="rect">
                        <a:avLst/>
                      </a:prstGeom>
                      <a:noFill/>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35D6E-8E8E-F34A-B092-B630F318A70F}"/>
              </a:ext>
            </a:extLst>
          </p:cNvPr>
          <p:cNvSpPr>
            <a:spLocks noGrp="1"/>
          </p:cNvSpPr>
          <p:nvPr>
            <p:ph type="title"/>
          </p:nvPr>
        </p:nvSpPr>
        <p:spPr/>
        <p:txBody>
          <a:bodyPr>
            <a:normAutofit/>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478FB917-1F5A-1546-A0E1-08C0CB91A062}"/>
              </a:ext>
            </a:extLst>
          </p:cNvPr>
          <p:cNvSpPr>
            <a:spLocks noGrp="1"/>
          </p:cNvSpPr>
          <p:nvPr>
            <p:ph idx="1"/>
          </p:nvPr>
        </p:nvSpPr>
        <p:spPr/>
        <p:txBody>
          <a:bodyPr>
            <a:normAutofit lnSpcReduction="10000"/>
          </a:bodyPr>
          <a:lstStyle/>
          <a:p>
            <a:pPr>
              <a:buFont typeface="Arial" panose="020B0604020202020204" pitchFamily="34" charset="0"/>
              <a:buChar char="•"/>
            </a:pPr>
            <a:r>
              <a:rPr lang="en-US" altLang="en-US" sz="2133" dirty="0"/>
              <a:t>By participating in this activity, you agree to comply with the IEEE Code of Ethics, all applicable laws, and all IEEE policies and procedures including, but not limited to, the IEEE SA Copyright Policy. </a:t>
            </a:r>
          </a:p>
          <a:p>
            <a:pPr marL="457200" indent="-457200">
              <a:spcBef>
                <a:spcPts val="0"/>
              </a:spcBef>
              <a:spcAft>
                <a:spcPts val="0"/>
              </a:spcAft>
              <a:buClr>
                <a:srgbClr val="CC3300"/>
              </a:buClr>
              <a:buSzPct val="50000"/>
              <a:buFont typeface="Arial" panose="020B0604020202020204" pitchFamily="34" charset="0"/>
              <a:buChar char="•"/>
            </a:pPr>
            <a:endParaRPr lang="en-US" altLang="en-US" sz="2933" dirty="0">
              <a:latin typeface="Calibri" pitchFamily="34" charset="0"/>
              <a:cs typeface="Calibri" pitchFamily="34" charset="0"/>
            </a:endParaRPr>
          </a:p>
          <a:p>
            <a:pPr marL="857250" lvl="1" indent="-342900">
              <a:buSzPct val="150000"/>
              <a:buFont typeface="Arial" panose="020B0604020202020204" pitchFamily="34" charset="0"/>
              <a:buChar char="•"/>
            </a:pPr>
            <a:r>
              <a:rPr lang="en-US" altLang="en-US" sz="2067" dirty="0"/>
              <a:t>Previously Published material (copyright assertion indicated) shall not be presented/submitted to the Working Group nor incorporated into a Working Group draft unless permission is granted. </a:t>
            </a:r>
          </a:p>
          <a:p>
            <a:pPr marL="857250" lvl="1" indent="-342900">
              <a:buSzPct val="150000"/>
              <a:buFont typeface="Arial" panose="020B0604020202020204" pitchFamily="34" charset="0"/>
              <a:buChar char="•"/>
            </a:pPr>
            <a:r>
              <a:rPr lang="en-US" altLang="en-US" sz="2067" dirty="0"/>
              <a:t>Prior to presentation or submission, you shall notify the Working Group Chair of previously Published material and should assist the Chair in obtaining copyright permission acceptable to IEEE SA.</a:t>
            </a:r>
          </a:p>
          <a:p>
            <a:pPr marL="857250" lvl="1" indent="-342900">
              <a:buSzPct val="150000"/>
              <a:buFont typeface="Arial" panose="020B0604020202020204" pitchFamily="34" charset="0"/>
              <a:buChar char="•"/>
            </a:pPr>
            <a:r>
              <a:rPr lang="en-US" altLang="en-US" sz="2067" dirty="0"/>
              <a:t>For material that is not previously Published, IEEE is automatically granted a license to use any material that is presented or submitted.</a:t>
            </a:r>
          </a:p>
          <a:p>
            <a:pPr marL="1257300" lvl="2" indent="-342900">
              <a:buSzPct val="150000"/>
              <a:buFont typeface="Arial" panose="020B0604020202020204" pitchFamily="34" charset="0"/>
              <a:buChar char="•"/>
            </a:pPr>
            <a:endParaRPr lang="en-US" altLang="en-US" sz="1867" dirty="0"/>
          </a:p>
        </p:txBody>
      </p:sp>
      <p:sp>
        <p:nvSpPr>
          <p:cNvPr id="7" name="Slide Number Placeholder 3">
            <a:extLst>
              <a:ext uri="{FF2B5EF4-FFF2-40B4-BE49-F238E27FC236}">
                <a16:creationId xmlns:a16="http://schemas.microsoft.com/office/drawing/2014/main" id="{55A6AF36-539C-49F8-A5C5-50E3C41EB9FD}"/>
              </a:ext>
            </a:extLst>
          </p:cNvPr>
          <p:cNvSpPr>
            <a:spLocks noGrp="1"/>
          </p:cNvSpPr>
          <p:nvPr>
            <p:ph type="sldNum" idx="12"/>
          </p:nvPr>
        </p:nvSpPr>
        <p:spPr>
          <a:xfrm>
            <a:off x="5793318" y="6475414"/>
            <a:ext cx="704849" cy="363537"/>
          </a:xfrm>
        </p:spPr>
        <p:txBody>
          <a:bodyPr/>
          <a:lstStyle/>
          <a:p>
            <a:r>
              <a:rPr lang="en-GB" dirty="0"/>
              <a:t>Slide </a:t>
            </a:r>
            <a:fld id="{440F5867-744E-4AA6-B0ED-4C44D2DFBB7B}" type="slidenum">
              <a:rPr lang="en-GB" smtClean="0"/>
              <a:pPr/>
              <a:t>10</a:t>
            </a:fld>
            <a:endParaRPr lang="en-GB" dirty="0"/>
          </a:p>
        </p:txBody>
      </p:sp>
    </p:spTree>
    <p:extLst>
      <p:ext uri="{BB962C8B-B14F-4D97-AF65-F5344CB8AC3E}">
        <p14:creationId xmlns:p14="http://schemas.microsoft.com/office/powerpoint/2010/main" val="34646500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35D6E-8E8E-F34A-B092-B630F318A70F}"/>
              </a:ext>
            </a:extLst>
          </p:cNvPr>
          <p:cNvSpPr>
            <a:spLocks noGrp="1"/>
          </p:cNvSpPr>
          <p:nvPr>
            <p:ph type="title"/>
          </p:nvPr>
        </p:nvSpPr>
        <p:spPr/>
        <p:txBody>
          <a:bodyPr>
            <a:normAutofit/>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478FB917-1F5A-1546-A0E1-08C0CB91A062}"/>
              </a:ext>
            </a:extLst>
          </p:cNvPr>
          <p:cNvSpPr>
            <a:spLocks noGrp="1"/>
          </p:cNvSpPr>
          <p:nvPr>
            <p:ph idx="1"/>
          </p:nvPr>
        </p:nvSpPr>
        <p:spPr>
          <a:xfrm>
            <a:off x="914401" y="1752600"/>
            <a:ext cx="10361084" cy="4724400"/>
          </a:xfrm>
        </p:spPr>
        <p:txBody>
          <a:bodyPr>
            <a:noAutofit/>
          </a:bodyPr>
          <a:lstStyle/>
          <a:p>
            <a:pPr marL="1200150" lvl="2" indent="-285750">
              <a:buSzPct val="150000"/>
              <a:buFont typeface="Arial" panose="020B0604020202020204" pitchFamily="34" charset="0"/>
              <a:buChar char="•"/>
            </a:pPr>
            <a:r>
              <a:rPr lang="en-US" dirty="0"/>
              <a:t>The IEEE SA Copyright Policy is described in the IEEE SA Standards Board Bylaws and IEEE SA Standards Board Operations Manual</a:t>
            </a:r>
          </a:p>
          <a:p>
            <a:pPr marL="1657350" lvl="3" indent="-285750">
              <a:buSzPct val="150000"/>
              <a:buFont typeface="Arial" panose="020B0604020202020204" pitchFamily="34" charset="0"/>
              <a:buChar char="•"/>
            </a:pPr>
            <a:r>
              <a:rPr lang="en-US" sz="1800" dirty="0"/>
              <a:t>IEEE SA Copyright Policy, see </a:t>
            </a:r>
            <a:br>
              <a:rPr lang="en-US" sz="1800" dirty="0"/>
            </a:br>
            <a:r>
              <a:rPr lang="en-US" sz="1800" dirty="0"/>
              <a:t>	Clause 7 of the IEEE SA Standards Board Bylaws</a:t>
            </a:r>
            <a:br>
              <a:rPr lang="en-US" sz="1800" dirty="0"/>
            </a:br>
            <a:r>
              <a:rPr lang="en-US" sz="1800" dirty="0"/>
              <a:t> 	</a:t>
            </a:r>
            <a:r>
              <a:rPr lang="en-US" dirty="0">
                <a:hlinkClick r:id="rId2"/>
              </a:rPr>
              <a:t>https://standards.ieee.org/about/policies/bylaws/sect6-7.html#7</a:t>
            </a:r>
            <a:br>
              <a:rPr lang="en-US" dirty="0"/>
            </a:br>
            <a:r>
              <a:rPr lang="en-US" sz="1800" dirty="0"/>
              <a:t>	Clause 6.1 of the IEEE SA Standards Board Operations Manual</a:t>
            </a:r>
            <a:br>
              <a:rPr lang="en-US" sz="1800" dirty="0"/>
            </a:br>
            <a:r>
              <a:rPr lang="en-US" sz="1800" dirty="0"/>
              <a:t>	</a:t>
            </a:r>
            <a:r>
              <a:rPr lang="en-US" dirty="0">
                <a:hlinkClick r:id="rId3"/>
              </a:rPr>
              <a:t>https://standards.ieee.org/about/policies/opman/sect6.html</a:t>
            </a:r>
            <a:endParaRPr lang="en-US" dirty="0"/>
          </a:p>
          <a:p>
            <a:pPr marL="1200150" lvl="2" indent="-285750">
              <a:buSzPct val="150000"/>
              <a:buFont typeface="Arial" panose="020B0604020202020204" pitchFamily="34" charset="0"/>
              <a:buChar char="•"/>
            </a:pPr>
            <a:r>
              <a:rPr lang="en-US" dirty="0"/>
              <a:t>IEEE SA Copyright Permission</a:t>
            </a:r>
          </a:p>
          <a:p>
            <a:pPr marL="1657350" lvl="3" indent="-285750">
              <a:buSzPct val="150000"/>
              <a:buFont typeface="Arial" panose="020B0604020202020204" pitchFamily="34" charset="0"/>
              <a:buChar char="•"/>
            </a:pPr>
            <a:r>
              <a:rPr lang="en-US" dirty="0">
                <a:hlinkClick r:id="rId4"/>
              </a:rPr>
              <a:t>https://standards.ieee.org/content/dam/ieee-standards/standards/web/documents/other/permissionltrs.zip</a:t>
            </a:r>
            <a:endParaRPr lang="en-US" dirty="0"/>
          </a:p>
          <a:p>
            <a:pPr marL="1200150" lvl="2" indent="-285750">
              <a:buSzPct val="150000"/>
              <a:buFont typeface="Arial" panose="020B0604020202020204" pitchFamily="34" charset="0"/>
              <a:buChar char="•"/>
            </a:pPr>
            <a:r>
              <a:rPr lang="en-US" dirty="0"/>
              <a:t>IEEE SA Copyright FAQs</a:t>
            </a:r>
          </a:p>
          <a:p>
            <a:pPr marL="1657350" lvl="3" indent="-285750">
              <a:buSzPct val="150000"/>
              <a:buFont typeface="Arial" panose="020B0604020202020204" pitchFamily="34" charset="0"/>
              <a:buChar char="•"/>
            </a:pPr>
            <a:r>
              <a:rPr lang="en-US" dirty="0">
                <a:hlinkClick r:id="rId5"/>
              </a:rPr>
              <a:t>http://standards.ieee.org/faqs/copyrights.html/</a:t>
            </a:r>
            <a:endParaRPr lang="en-US" dirty="0"/>
          </a:p>
          <a:p>
            <a:pPr marL="1200150" lvl="2" indent="-285750">
              <a:buSzPct val="150000"/>
              <a:buFont typeface="Arial" panose="020B0604020202020204" pitchFamily="34" charset="0"/>
              <a:buChar char="•"/>
            </a:pPr>
            <a:r>
              <a:rPr lang="en-US" dirty="0"/>
              <a:t>IEEE SA Best Practices for IEEE Standards Development </a:t>
            </a:r>
          </a:p>
          <a:p>
            <a:pPr marL="1657350" lvl="3" indent="-285750">
              <a:buSzPct val="150000"/>
              <a:buFont typeface="Arial" panose="020B0604020202020204" pitchFamily="34" charset="0"/>
              <a:buChar char="•"/>
            </a:pPr>
            <a:r>
              <a:rPr lang="en-US" dirty="0">
                <a:hlinkClick r:id="rId6"/>
              </a:rPr>
              <a:t>http://standards.ieee.org/develop/policies/best_practices_for_ieee_standards_development_051215.pdf</a:t>
            </a:r>
            <a:endParaRPr lang="en-US" dirty="0"/>
          </a:p>
          <a:p>
            <a:pPr marL="1200150" lvl="2" indent="-285750">
              <a:buSzPct val="150000"/>
              <a:buFont typeface="Arial" panose="020B0604020202020204" pitchFamily="34" charset="0"/>
              <a:buChar char="•"/>
            </a:pPr>
            <a:r>
              <a:rPr lang="en-US" dirty="0"/>
              <a:t>Distribution of Draft Standards (see 6.1.3 of the SASB Operations Manual)</a:t>
            </a:r>
          </a:p>
          <a:p>
            <a:pPr marL="1657350" lvl="3" indent="-285750">
              <a:buSzPct val="150000"/>
              <a:buFont typeface="Arial" panose="020B0604020202020204" pitchFamily="34" charset="0"/>
              <a:buChar char="•"/>
            </a:pPr>
            <a:r>
              <a:rPr lang="en-US" dirty="0">
                <a:hlinkClick r:id="rId3"/>
              </a:rPr>
              <a:t>https://standards.ieee.org/about/policies/opman/sect6.html</a:t>
            </a:r>
            <a:endParaRPr lang="en-US" dirty="0"/>
          </a:p>
          <a:p>
            <a:pPr marL="1200150" lvl="2" indent="-285750">
              <a:buSzPct val="150000"/>
              <a:buFont typeface="Arial" panose="020B0604020202020204" pitchFamily="34" charset="0"/>
              <a:buChar char="•"/>
            </a:pPr>
            <a:endParaRPr lang="en-US" altLang="en-US" sz="1600" dirty="0"/>
          </a:p>
        </p:txBody>
      </p:sp>
      <p:sp>
        <p:nvSpPr>
          <p:cNvPr id="7" name="TextBox 6">
            <a:extLst>
              <a:ext uri="{FF2B5EF4-FFF2-40B4-BE49-F238E27FC236}">
                <a16:creationId xmlns:a16="http://schemas.microsoft.com/office/drawing/2014/main" id="{3EA79191-D014-4D0A-BC8C-7C9A7B36A6EB}"/>
              </a:ext>
            </a:extLst>
          </p:cNvPr>
          <p:cNvSpPr txBox="1"/>
          <p:nvPr/>
        </p:nvSpPr>
        <p:spPr>
          <a:xfrm>
            <a:off x="9525000" y="640242"/>
            <a:ext cx="2590800" cy="1015663"/>
          </a:xfrm>
          <a:prstGeom prst="rect">
            <a:avLst/>
          </a:prstGeom>
          <a:noFill/>
        </p:spPr>
        <p:txBody>
          <a:bodyPr wrap="square" rtlCol="0">
            <a:spAutoFit/>
          </a:bodyPr>
          <a:lstStyle/>
          <a:p>
            <a:r>
              <a:rPr lang="en-US" sz="2000" dirty="0">
                <a:solidFill>
                  <a:srgbClr val="FF0000"/>
                </a:solidFill>
              </a:rPr>
              <a:t>Secretary to record that copyright policy slides were presented</a:t>
            </a:r>
          </a:p>
        </p:txBody>
      </p:sp>
      <p:sp>
        <p:nvSpPr>
          <p:cNvPr id="8" name="Slide Number Placeholder 3">
            <a:extLst>
              <a:ext uri="{FF2B5EF4-FFF2-40B4-BE49-F238E27FC236}">
                <a16:creationId xmlns:a16="http://schemas.microsoft.com/office/drawing/2014/main" id="{01378ADC-FC6C-429A-A8D0-659AC50CE410}"/>
              </a:ext>
            </a:extLst>
          </p:cNvPr>
          <p:cNvSpPr>
            <a:spLocks noGrp="1"/>
          </p:cNvSpPr>
          <p:nvPr>
            <p:ph type="sldNum" idx="12"/>
          </p:nvPr>
        </p:nvSpPr>
        <p:spPr>
          <a:xfrm>
            <a:off x="5793318" y="6475414"/>
            <a:ext cx="704849" cy="363537"/>
          </a:xfrm>
        </p:spPr>
        <p:txBody>
          <a:bodyPr/>
          <a:lstStyle/>
          <a:p>
            <a:r>
              <a:rPr lang="en-GB" dirty="0"/>
              <a:t>Slide </a:t>
            </a:r>
            <a:fld id="{440F5867-744E-4AA6-B0ED-4C44D2DFBB7B}" type="slidenum">
              <a:rPr lang="en-GB" smtClean="0"/>
              <a:pPr/>
              <a:t>11</a:t>
            </a:fld>
            <a:endParaRPr lang="en-GB" dirty="0"/>
          </a:p>
        </p:txBody>
      </p:sp>
    </p:spTree>
    <p:extLst>
      <p:ext uri="{BB962C8B-B14F-4D97-AF65-F5344CB8AC3E}">
        <p14:creationId xmlns:p14="http://schemas.microsoft.com/office/powerpoint/2010/main" val="131171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 behavior in IEEE-SA activities is guided</a:t>
            </a:r>
            <a:br>
              <a:rPr lang="en-US" dirty="0"/>
            </a:br>
            <a:r>
              <a:rPr lang="en-US" dirty="0"/>
              <a:t>by the IEEE Codes of Ethics &amp; Conduct</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800" dirty="0">
                <a:hlinkClick r:id="rId2"/>
              </a:rPr>
              <a:t>IEEE Code of Ethics</a:t>
            </a:r>
            <a:endParaRPr lang="en-US" sz="1800" dirty="0"/>
          </a:p>
          <a:p>
            <a:pPr lvl="1">
              <a:buFont typeface="Arial" panose="020B0604020202020204" pitchFamily="34" charset="0"/>
              <a:buChar char="•"/>
            </a:pPr>
            <a:r>
              <a:rPr lang="en-US" sz="1800" dirty="0">
                <a:hlinkClick r:id="rId3"/>
              </a:rPr>
              <a:t>IEEE Code of Conduct</a:t>
            </a:r>
            <a:endParaRPr lang="en-US" sz="180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800" i="1" dirty="0"/>
              <a:t>Uphold the highest standards of integrity, responsible behavior, and ethical and professional conduct</a:t>
            </a:r>
          </a:p>
          <a:p>
            <a:pPr lvl="1">
              <a:buFont typeface="Arial" panose="020B0604020202020204" pitchFamily="34" charset="0"/>
              <a:buChar char="•"/>
            </a:pPr>
            <a:r>
              <a:rPr lang="en-US" sz="1800" i="1" dirty="0"/>
              <a:t>Treat people fairly and with respect, to not engage in harassment, discrimination, or retaliation, and to protect people's privacy.</a:t>
            </a:r>
          </a:p>
          <a:p>
            <a:pPr lvl="1">
              <a:buFont typeface="Arial" panose="020B0604020202020204" pitchFamily="34" charset="0"/>
              <a:buChar char="•"/>
            </a:pPr>
            <a:r>
              <a:rPr lang="en-US" sz="1800" i="1"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800" dirty="0">
                <a:hlinkClick r:id="rId4"/>
              </a:rPr>
              <a:t>http://www.ieee.org/about/corporate/governance</a:t>
            </a:r>
            <a:endParaRPr 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Tree>
    <p:extLst>
      <p:ext uri="{BB962C8B-B14F-4D97-AF65-F5344CB8AC3E}">
        <p14:creationId xmlns:p14="http://schemas.microsoft.com/office/powerpoint/2010/main" val="1933083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Participants in the IEEE-SA “individual process” shall</a:t>
            </a:r>
            <a:br>
              <a:rPr lang="en-US" dirty="0"/>
            </a:br>
            <a:r>
              <a:rPr lang="en-US" dirty="0"/>
              <a:t>act independently of others, including employers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2000" dirty="0"/>
              <a:t>The </a:t>
            </a:r>
            <a:r>
              <a:rPr lang="en-US" sz="2000" dirty="0">
                <a:hlinkClick r:id="rId2"/>
              </a:rPr>
              <a:t>IEEE-SA Standards Board Bylaws </a:t>
            </a:r>
            <a:r>
              <a:rPr lang="en-US" sz="2000" dirty="0"/>
              <a:t>require that “participants in the IEEE standards development individual process shall act based on their qualifications and experience”</a:t>
            </a:r>
          </a:p>
          <a:p>
            <a:pPr>
              <a:buFont typeface="Arial" panose="020B0604020202020204" pitchFamily="34" charset="0"/>
              <a:buChar char="•"/>
            </a:pPr>
            <a:r>
              <a:rPr lang="en-US" sz="2000" dirty="0"/>
              <a:t>This means participants:</a:t>
            </a:r>
          </a:p>
          <a:p>
            <a:pPr lvl="1">
              <a:buFont typeface="Arial" panose="020B0604020202020204" pitchFamily="34" charset="0"/>
              <a:buChar char="•"/>
            </a:pPr>
            <a:r>
              <a:rPr lang="en-US" sz="1800" b="1" dirty="0">
                <a:solidFill>
                  <a:srgbClr val="00B050"/>
                </a:solidFill>
              </a:rPr>
              <a:t>Shall act &amp; vote </a:t>
            </a:r>
            <a:r>
              <a:rPr lang="en-US" sz="1800" dirty="0"/>
              <a:t>based on their personal &amp; independent opinions derived from their expertise, knowledge, and qualifications</a:t>
            </a:r>
          </a:p>
          <a:p>
            <a:pPr lvl="1">
              <a:buFont typeface="Arial" panose="020B0604020202020204" pitchFamily="34" charset="0"/>
              <a:buChar char="•"/>
            </a:pPr>
            <a:r>
              <a:rPr lang="en-US" sz="1800" b="1" dirty="0">
                <a:solidFill>
                  <a:srgbClr val="FF0000"/>
                </a:solidFill>
              </a:rPr>
              <a:t>Shall not act or vote </a:t>
            </a:r>
            <a:r>
              <a:rPr lang="en-US" sz="180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800" b="1" dirty="0">
                <a:solidFill>
                  <a:srgbClr val="FF0000"/>
                </a:solidFill>
              </a:rPr>
              <a:t>Shall not direct </a:t>
            </a:r>
            <a:r>
              <a:rPr lang="en-US" sz="180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2000" dirty="0"/>
              <a:t>By participating in standards activities using the “</a:t>
            </a:r>
            <a:r>
              <a:rPr lang="en-US" sz="2000" i="1" dirty="0"/>
              <a:t>individual process</a:t>
            </a:r>
            <a:r>
              <a:rPr lang="en-US" sz="2000" dirty="0"/>
              <a:t>”, you are deemed to accept these requirements; if you are unable to satisfy these requirements then you shall immediately cease any participation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Tree>
    <p:extLst>
      <p:ext uri="{BB962C8B-B14F-4D97-AF65-F5344CB8AC3E}">
        <p14:creationId xmlns:p14="http://schemas.microsoft.com/office/powerpoint/2010/main" val="13437058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IEEE-SA standards activities shall allow the fair &amp;</a:t>
            </a:r>
            <a:br>
              <a:rPr lang="en-US" dirty="0"/>
            </a:br>
            <a:r>
              <a:rPr lang="en-US" dirty="0"/>
              <a:t>equitable consideration of all viewpoints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800" dirty="0"/>
              <a:t>This means no participant may exercise “</a:t>
            </a:r>
            <a:r>
              <a:rPr lang="en-US" sz="1800" i="1" dirty="0"/>
              <a:t>authority, leadership, or influence by reason of superior leverage, strength, or representation to the exclusion of fair and equitable consideration of other viewpoints</a:t>
            </a:r>
            <a:r>
              <a:rPr lang="en-US" sz="1800" dirty="0"/>
              <a:t>” or “</a:t>
            </a:r>
            <a:r>
              <a:rPr lang="en-US" sz="1800" i="1" dirty="0"/>
              <a:t>to hinder the progress of the standards development activity</a:t>
            </a:r>
            <a:r>
              <a:rPr lang="en-US" sz="180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Tree>
    <p:extLst>
      <p:ext uri="{BB962C8B-B14F-4D97-AF65-F5344CB8AC3E}">
        <p14:creationId xmlns:p14="http://schemas.microsoft.com/office/powerpoint/2010/main" val="9695427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685801"/>
            <a:ext cx="10361084" cy="6857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ARC Agenda – 26 June 2023</a:t>
            </a:r>
            <a:endParaRPr lang="en-GB" dirty="0"/>
          </a:p>
        </p:txBody>
      </p:sp>
      <p:sp>
        <p:nvSpPr>
          <p:cNvPr id="4098" name="Rectangle 2"/>
          <p:cNvSpPr>
            <a:spLocks noGrp="1" noChangeArrowheads="1"/>
          </p:cNvSpPr>
          <p:nvPr>
            <p:ph idx="1"/>
          </p:nvPr>
        </p:nvSpPr>
        <p:spPr>
          <a:xfrm>
            <a:off x="914401" y="1828800"/>
            <a:ext cx="10361084" cy="4570413"/>
          </a:xfrm>
          <a:ln/>
        </p:spPr>
        <p:txBody>
          <a:bodyPr/>
          <a:lstStyle/>
          <a:p>
            <a:pPr marL="457200" indent="-457200">
              <a:lnSpc>
                <a:spcPct val="90000"/>
              </a:lnSpc>
              <a:spcBef>
                <a:spcPts val="300"/>
              </a:spcBef>
              <a:spcAft>
                <a:spcPts val="0"/>
              </a:spcAft>
              <a:buFont typeface="Arial" panose="020B0604020202020204" pitchFamily="34" charset="0"/>
              <a:buChar char="•"/>
              <a:defRPr/>
            </a:pPr>
            <a:r>
              <a:rPr lang="en-US" sz="2800" dirty="0"/>
              <a:t>Attendance, noises/recording, meeting protocol reminders</a:t>
            </a:r>
          </a:p>
          <a:p>
            <a:pPr marL="457200" indent="-457200">
              <a:lnSpc>
                <a:spcPct val="90000"/>
              </a:lnSpc>
              <a:spcBef>
                <a:spcPts val="300"/>
              </a:spcBef>
              <a:spcAft>
                <a:spcPts val="0"/>
              </a:spcAft>
              <a:buFont typeface="Arial" panose="020B0604020202020204" pitchFamily="34" charset="0"/>
              <a:buChar char="•"/>
              <a:defRPr/>
            </a:pPr>
            <a:r>
              <a:rPr lang="en-US" sz="2800" dirty="0"/>
              <a:t>Policies, duty to inform, participation rules</a:t>
            </a:r>
          </a:p>
          <a:p>
            <a:pPr marL="457200" indent="-457200">
              <a:lnSpc>
                <a:spcPct val="90000"/>
              </a:lnSpc>
              <a:spcBef>
                <a:spcPts val="300"/>
              </a:spcBef>
              <a:spcAft>
                <a:spcPts val="0"/>
              </a:spcAft>
              <a:buFont typeface="Arial" panose="020B0604020202020204" pitchFamily="34" charset="0"/>
              <a:buChar char="•"/>
              <a:defRPr/>
            </a:pPr>
            <a:r>
              <a:rPr lang="en-US" sz="2800" dirty="0"/>
              <a:t>June/July plan reminder:</a:t>
            </a:r>
          </a:p>
          <a:p>
            <a:pPr marL="857250" lvl="1" indent="-457200">
              <a:lnSpc>
                <a:spcPct val="90000"/>
              </a:lnSpc>
              <a:spcBef>
                <a:spcPts val="300"/>
              </a:spcBef>
              <a:spcAft>
                <a:spcPts val="0"/>
              </a:spcAft>
              <a:buFont typeface="Arial" panose="020B0604020202020204" pitchFamily="34" charset="0"/>
              <a:buChar char="•"/>
              <a:defRPr/>
            </a:pPr>
            <a:r>
              <a:rPr lang="en-US" sz="2400" dirty="0"/>
              <a:t>Teleconferences on June 12 (past) and June 26 (today), to discuss how to define “IEEE 802 Network” for REV802</a:t>
            </a:r>
          </a:p>
          <a:p>
            <a:pPr marL="857250" lvl="1" indent="-457200">
              <a:lnSpc>
                <a:spcPct val="90000"/>
              </a:lnSpc>
              <a:spcBef>
                <a:spcPts val="300"/>
              </a:spcBef>
              <a:spcAft>
                <a:spcPts val="0"/>
              </a:spcAft>
              <a:buFont typeface="Arial" panose="020B0604020202020204" pitchFamily="34" charset="0"/>
              <a:buChar char="•"/>
              <a:defRPr/>
            </a:pPr>
            <a:r>
              <a:rPr lang="en-US" sz="2400" dirty="0"/>
              <a:t>Annex G discussion to resume at July plenary</a:t>
            </a:r>
          </a:p>
          <a:p>
            <a:pPr marL="457200" indent="-457200">
              <a:lnSpc>
                <a:spcPct val="90000"/>
              </a:lnSpc>
              <a:spcBef>
                <a:spcPts val="300"/>
              </a:spcBef>
              <a:spcAft>
                <a:spcPts val="0"/>
              </a:spcAft>
              <a:buFont typeface="Arial" panose="020B0604020202020204" pitchFamily="34" charset="0"/>
              <a:buChar char="•"/>
              <a:defRPr/>
            </a:pPr>
            <a:r>
              <a:rPr lang="en-US" sz="2800" dirty="0"/>
              <a:t>Update on IEEE 802 Revision</a:t>
            </a:r>
          </a:p>
          <a:p>
            <a:pPr marL="457200" indent="-457200">
              <a:lnSpc>
                <a:spcPct val="90000"/>
              </a:lnSpc>
              <a:spcBef>
                <a:spcPts val="300"/>
              </a:spcBef>
              <a:spcAft>
                <a:spcPts val="0"/>
              </a:spcAft>
              <a:buFont typeface="Arial" panose="020B0604020202020204" pitchFamily="34" charset="0"/>
              <a:buChar char="•"/>
              <a:defRPr/>
            </a:pPr>
            <a:r>
              <a:rPr lang="en-US" sz="2800" dirty="0"/>
              <a:t>EPD/LPD discussion in 802REVc</a:t>
            </a:r>
          </a:p>
          <a:p>
            <a:pPr marL="457200" indent="-457200">
              <a:lnSpc>
                <a:spcPct val="90000"/>
              </a:lnSpc>
              <a:spcBef>
                <a:spcPts val="300"/>
              </a:spcBef>
              <a:spcAft>
                <a:spcPts val="0"/>
              </a:spcAft>
              <a:buFont typeface="Arial" panose="020B0604020202020204" pitchFamily="34" charset="0"/>
              <a:buChar char="•"/>
              <a:defRPr/>
            </a:pPr>
            <a:r>
              <a:rPr lang="en-US" sz="2800" dirty="0"/>
              <a:t>Definition of “IEEE 802 Network”</a:t>
            </a:r>
          </a:p>
          <a:p>
            <a:pPr marL="457200" indent="-457200">
              <a:lnSpc>
                <a:spcPct val="90000"/>
              </a:lnSpc>
              <a:spcBef>
                <a:spcPts val="300"/>
              </a:spcBef>
              <a:spcAft>
                <a:spcPts val="0"/>
              </a:spcAft>
              <a:buFont typeface="Arial" panose="020B0604020202020204" pitchFamily="34" charset="0"/>
              <a:buChar char="•"/>
              <a:defRPr/>
            </a:pPr>
            <a:endParaRPr lang="en-US" sz="2800" dirty="0"/>
          </a:p>
          <a:p>
            <a:pPr marL="457200" indent="-457200">
              <a:lnSpc>
                <a:spcPct val="90000"/>
              </a:lnSpc>
              <a:spcBef>
                <a:spcPts val="0"/>
              </a:spcBef>
              <a:spcAft>
                <a:spcPts val="0"/>
              </a:spcAft>
              <a:buFont typeface="Arial" panose="020B0604020202020204" pitchFamily="34" charset="0"/>
              <a:buChar char="•"/>
              <a:defRPr/>
            </a:pPr>
            <a:endParaRPr lang="en-US" sz="2800"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15</a:t>
            </a:fld>
            <a:endParaRPr lang="en-GB"/>
          </a:p>
        </p:txBody>
      </p:sp>
    </p:spTree>
    <p:extLst>
      <p:ext uri="{BB962C8B-B14F-4D97-AF65-F5344CB8AC3E}">
        <p14:creationId xmlns:p14="http://schemas.microsoft.com/office/powerpoint/2010/main" val="77253523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ARC (Architecture) – Other</a:t>
            </a:r>
            <a:endParaRPr lang="en-GB" dirty="0"/>
          </a:p>
        </p:txBody>
      </p:sp>
      <p:sp>
        <p:nvSpPr>
          <p:cNvPr id="4098" name="Rectangle 2"/>
          <p:cNvSpPr>
            <a:spLocks noGrp="1" noChangeArrowheads="1"/>
          </p:cNvSpPr>
          <p:nvPr>
            <p:ph idx="1"/>
          </p:nvPr>
        </p:nvSpPr>
        <p:spPr>
          <a:xfrm>
            <a:off x="914401" y="1754185"/>
            <a:ext cx="10361084" cy="4570415"/>
          </a:xfrm>
          <a:ln/>
        </p:spPr>
        <p:txBody>
          <a:bodyPr/>
          <a:lstStyle/>
          <a:p>
            <a:pPr marL="0" lvl="2" indent="0">
              <a:spcBef>
                <a:spcPts val="300"/>
              </a:spcBef>
              <a:spcAft>
                <a:spcPts val="0"/>
              </a:spcAft>
              <a:buNone/>
              <a:defRPr/>
            </a:pPr>
            <a:r>
              <a:rPr lang="en-US" altLang="en-US" sz="2400" b="1" dirty="0"/>
              <a:t>Other items being tracked (but not actively worked unless/until contributions):</a:t>
            </a:r>
          </a:p>
          <a:p>
            <a:pPr marL="685800" lvl="2" indent="-342900">
              <a:lnSpc>
                <a:spcPct val="90000"/>
              </a:lnSpc>
              <a:buFont typeface="Arial" pitchFamily="34" charset="0"/>
              <a:buChar char="•"/>
              <a:defRPr/>
            </a:pPr>
            <a:r>
              <a:rPr lang="en-US" sz="2000" b="1" dirty="0"/>
              <a:t>Related to IEEE Std 802 updates:</a:t>
            </a:r>
          </a:p>
          <a:p>
            <a:pPr marL="1143000" lvl="3" indent="-342900">
              <a:lnSpc>
                <a:spcPct val="90000"/>
              </a:lnSpc>
              <a:buFont typeface="Arial" pitchFamily="34" charset="0"/>
              <a:buChar char="•"/>
              <a:defRPr/>
            </a:pPr>
            <a:r>
              <a:rPr lang="en-US" sz="2000" b="1" dirty="0"/>
              <a:t>802.1AC mapping from ISS to 802.11 MAC SAP interface</a:t>
            </a:r>
          </a:p>
          <a:p>
            <a:pPr marL="1143000" lvl="3" indent="-342900">
              <a:lnSpc>
                <a:spcPct val="90000"/>
              </a:lnSpc>
              <a:buFont typeface="Arial" pitchFamily="34" charset="0"/>
              <a:buChar char="•"/>
              <a:defRPr/>
            </a:pPr>
            <a:r>
              <a:rPr lang="en-US" sz="2000" b="1" dirty="0"/>
              <a:t>Consider any changes to remove 802.2/LLC terms?</a:t>
            </a:r>
          </a:p>
          <a:p>
            <a:pPr marL="1143000" lvl="3" indent="-342900">
              <a:lnSpc>
                <a:spcPct val="90000"/>
              </a:lnSpc>
              <a:buFont typeface="Arial" pitchFamily="34" charset="0"/>
              <a:buChar char="•"/>
              <a:defRPr/>
            </a:pPr>
            <a:r>
              <a:rPr lang="en-US" sz="2000" b="1" dirty="0"/>
              <a:t>Clarifying EPD/LPD: </a:t>
            </a:r>
            <a:r>
              <a:rPr lang="en-US" sz="2000" dirty="0">
                <a:hlinkClick r:id="rId3"/>
              </a:rPr>
              <a:t>11-20/0174r0</a:t>
            </a:r>
            <a:endParaRPr lang="en-US" sz="2000" b="1" dirty="0">
              <a:solidFill>
                <a:schemeClr val="accent2">
                  <a:lumMod val="75000"/>
                </a:schemeClr>
              </a:solidFill>
            </a:endParaRPr>
          </a:p>
          <a:p>
            <a:pPr marL="685800" lvl="2" indent="-342900">
              <a:lnSpc>
                <a:spcPct val="90000"/>
              </a:lnSpc>
              <a:buFont typeface="Arial" pitchFamily="34" charset="0"/>
              <a:buChar char="•"/>
              <a:defRPr/>
            </a:pPr>
            <a:r>
              <a:rPr lang="en-US" sz="2000" b="1" dirty="0"/>
              <a:t>“What is a STA?” (per </a:t>
            </a:r>
            <a:r>
              <a:rPr lang="en-US" sz="2000" b="1" dirty="0" err="1"/>
              <a:t>REVmd</a:t>
            </a:r>
            <a:r>
              <a:rPr lang="en-US" sz="2000" b="1" dirty="0"/>
              <a:t> discussion: </a:t>
            </a:r>
            <a:r>
              <a:rPr lang="en-US" sz="2000" b="1" dirty="0">
                <a:solidFill>
                  <a:schemeClr val="accent2">
                    <a:lumMod val="75000"/>
                  </a:schemeClr>
                </a:solidFill>
                <a:hlinkClick r:id="rId4">
                  <a:extLst>
                    <a:ext uri="{A12FA001-AC4F-418D-AE19-62706E023703}">
                      <ahyp:hlinkClr xmlns:ahyp="http://schemas.microsoft.com/office/drawing/2018/hyperlinkcolor" val="tx"/>
                    </a:ext>
                  </a:extLst>
                </a:hlinkClick>
              </a:rPr>
              <a:t>11-19/0106r0</a:t>
            </a:r>
            <a:r>
              <a:rPr lang="en-US" sz="2000" b="1" dirty="0"/>
              <a:t>)</a:t>
            </a:r>
          </a:p>
          <a:p>
            <a:pPr marL="685800" lvl="2" indent="-342900">
              <a:lnSpc>
                <a:spcPct val="90000"/>
              </a:lnSpc>
              <a:buFont typeface="Arial" pitchFamily="34" charset="0"/>
              <a:buChar char="•"/>
              <a:defRPr/>
            </a:pPr>
            <a:r>
              <a:rPr lang="en-US" sz="2000" b="1" dirty="0"/>
              <a:t>Off-channel TDLS architecture</a:t>
            </a:r>
          </a:p>
          <a:p>
            <a:pPr marL="685800" lvl="2" indent="-342900">
              <a:lnSpc>
                <a:spcPct val="90000"/>
              </a:lnSpc>
              <a:spcBef>
                <a:spcPts val="300"/>
              </a:spcBef>
              <a:spcAft>
                <a:spcPts val="0"/>
              </a:spcAft>
              <a:buFont typeface="Arial" pitchFamily="34" charset="0"/>
              <a:buChar char="•"/>
              <a:defRPr/>
            </a:pPr>
            <a:r>
              <a:rPr lang="en-US" sz="2000" b="1" dirty="0"/>
              <a:t>MLME-RESET, versus MLME-JOIN, MLME-START, MLME-SCAN and MLME-END</a:t>
            </a:r>
          </a:p>
          <a:p>
            <a:pPr marL="1143000" lvl="3" indent="-342900">
              <a:lnSpc>
                <a:spcPct val="90000"/>
              </a:lnSpc>
              <a:spcBef>
                <a:spcPts val="300"/>
              </a:spcBef>
              <a:spcAft>
                <a:spcPts val="0"/>
              </a:spcAft>
              <a:buFont typeface="Arial" pitchFamily="34" charset="0"/>
              <a:buChar char="•"/>
              <a:defRPr/>
            </a:pPr>
            <a:r>
              <a:rPr lang="en-US" sz="2000" b="1" dirty="0"/>
              <a:t>One aspect is how MAC address is set/controlled – related to IEEE 1609/</a:t>
            </a:r>
            <a:r>
              <a:rPr lang="en-US" sz="2000" b="1" dirty="0" err="1"/>
              <a:t>TGbd</a:t>
            </a:r>
            <a:r>
              <a:rPr lang="en-US" sz="2000" b="1" dirty="0"/>
              <a:t>  activities</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16</a:t>
            </a:fld>
            <a:endParaRPr lang="en-GB"/>
          </a:p>
        </p:txBody>
      </p:sp>
    </p:spTree>
    <p:extLst>
      <p:ext uri="{BB962C8B-B14F-4D97-AF65-F5344CB8AC3E}">
        <p14:creationId xmlns:p14="http://schemas.microsoft.com/office/powerpoint/2010/main" val="425426007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685801"/>
            <a:ext cx="10361084" cy="8381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802REVc – update and EPD/LPD</a:t>
            </a:r>
            <a:endParaRPr lang="en-GB" dirty="0"/>
          </a:p>
        </p:txBody>
      </p:sp>
      <p:sp>
        <p:nvSpPr>
          <p:cNvPr id="4098" name="Rectangle 2"/>
          <p:cNvSpPr>
            <a:spLocks noGrp="1" noChangeArrowheads="1"/>
          </p:cNvSpPr>
          <p:nvPr>
            <p:ph idx="1"/>
          </p:nvPr>
        </p:nvSpPr>
        <p:spPr>
          <a:xfrm>
            <a:off x="914401" y="1371600"/>
            <a:ext cx="10361084" cy="5103814"/>
          </a:xfrm>
          <a:ln/>
        </p:spPr>
        <p:txBody>
          <a:bodyPr/>
          <a:lstStyle/>
          <a:p>
            <a:pPr lvl="0">
              <a:buClr>
                <a:srgbClr val="000000"/>
              </a:buClr>
              <a:buSzPct val="100000"/>
              <a:buFont typeface="Arial" pitchFamily="34"/>
              <a:buChar char="•"/>
            </a:pPr>
            <a:r>
              <a:rPr lang="en-US" sz="3200" dirty="0"/>
              <a:t>Update from 802.11 representative (Joseph Levy)</a:t>
            </a:r>
          </a:p>
          <a:p>
            <a:pPr lvl="0">
              <a:buClr>
                <a:srgbClr val="000000"/>
              </a:buClr>
              <a:buSzPct val="100000"/>
              <a:buFont typeface="Arial" pitchFamily="34"/>
              <a:buChar char="•"/>
            </a:pPr>
            <a:r>
              <a:rPr lang="en-US" sz="3200" dirty="0">
                <a:ea typeface="ＭＳ Ｐゴシック" pitchFamily="2"/>
              </a:rPr>
              <a:t>EPD/LPD discussion:</a:t>
            </a:r>
          </a:p>
          <a:p>
            <a:pPr lvl="1">
              <a:buFont typeface="Arial" pitchFamily="34"/>
              <a:buChar char="•"/>
            </a:pPr>
            <a:r>
              <a:rPr lang="en-US" sz="2400" dirty="0">
                <a:ea typeface="ＭＳ Ｐゴシック" pitchFamily="2"/>
                <a:hlinkClick r:id="rId3"/>
              </a:rPr>
              <a:t>https://mentor.ieee.org/802.1/dcn/23/1-23-0017-01-Mntg-proposed-resolution-of-cid-109-in-wg-ballot-of-p802-revc-d1-0.docx</a:t>
            </a:r>
            <a:r>
              <a:rPr lang="en-US" sz="2400" dirty="0">
                <a:ea typeface="ＭＳ Ｐゴシック" pitchFamily="2"/>
              </a:rPr>
              <a:t> (Note: 802.1 Mentor)</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17</a:t>
            </a:fld>
            <a:endParaRPr lang="en-GB"/>
          </a:p>
        </p:txBody>
      </p:sp>
    </p:spTree>
    <p:extLst>
      <p:ext uri="{BB962C8B-B14F-4D97-AF65-F5344CB8AC3E}">
        <p14:creationId xmlns:p14="http://schemas.microsoft.com/office/powerpoint/2010/main" val="320342773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685801"/>
            <a:ext cx="10361084" cy="6095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Define “IEEE 802 Network”</a:t>
            </a:r>
            <a:endParaRPr lang="en-GB" dirty="0"/>
          </a:p>
        </p:txBody>
      </p:sp>
      <p:sp>
        <p:nvSpPr>
          <p:cNvPr id="4098" name="Rectangle 2"/>
          <p:cNvSpPr>
            <a:spLocks noGrp="1" noChangeArrowheads="1"/>
          </p:cNvSpPr>
          <p:nvPr>
            <p:ph idx="1"/>
          </p:nvPr>
        </p:nvSpPr>
        <p:spPr>
          <a:xfrm>
            <a:off x="914401" y="1371600"/>
            <a:ext cx="10361084" cy="5103814"/>
          </a:xfrm>
          <a:ln/>
        </p:spPr>
        <p:txBody>
          <a:bodyPr/>
          <a:lstStyle/>
          <a:p>
            <a:pPr lvl="0">
              <a:buClr>
                <a:srgbClr val="000000"/>
              </a:buClr>
              <a:buSzPct val="100000"/>
              <a:buFont typeface="Arial" pitchFamily="34"/>
              <a:buChar char="•"/>
            </a:pPr>
            <a:r>
              <a:rPr lang="en-US" dirty="0"/>
              <a:t>Reminder of discussion last time (slides 19-22, notes on 23), especially existing “definitions” on slide 19</a:t>
            </a:r>
          </a:p>
          <a:p>
            <a:pPr lvl="0">
              <a:buClr>
                <a:srgbClr val="000000"/>
              </a:buClr>
              <a:buSzPct val="100000"/>
              <a:buFont typeface="Arial" pitchFamily="34"/>
              <a:buChar char="•"/>
            </a:pPr>
            <a:r>
              <a:rPr lang="en-US" dirty="0"/>
              <a:t>Proposal for definition (Max Riegel):</a:t>
            </a:r>
          </a:p>
          <a:p>
            <a:pPr lvl="1">
              <a:buFont typeface="Arial" pitchFamily="34"/>
              <a:buChar char="•"/>
            </a:pPr>
            <a:r>
              <a:rPr lang="en-US" dirty="0">
                <a:latin typeface="Arial" panose="020B0604020202020204" pitchFamily="34" charset="0"/>
              </a:rPr>
              <a:t>As a starting point for further textual refinements, I would like to propose a definition aligned to the approach adopted in the 802.1CF Recommended Practice for Network Reference Model and Functional Description of IEEE 802 ® Access Network. It relies on the usage of the 'IEEE 802 MAC address' as defined through IEEE Std 802 as the common property of IEEE 802 networks</a:t>
            </a:r>
          </a:p>
          <a:p>
            <a:pPr lvl="1">
              <a:buFont typeface="Arial" pitchFamily="34"/>
              <a:buChar char="•"/>
            </a:pPr>
            <a:r>
              <a:rPr lang="en-US" u="sng" dirty="0">
                <a:solidFill>
                  <a:srgbClr val="000000"/>
                </a:solidFill>
                <a:effectLst/>
                <a:latin typeface="Arial" panose="020B0604020202020204" pitchFamily="34" charset="0"/>
                <a:ea typeface="Times New Roman" panose="02020603050405020304" pitchFamily="18" charset="0"/>
              </a:rPr>
              <a:t>Draft proposal of updated definition:</a:t>
            </a:r>
            <a:endParaRPr lang="en-US" u="sng" dirty="0">
              <a:latin typeface="Calibri" panose="020F0502020204030204" pitchFamily="34" charset="0"/>
              <a:ea typeface="Times New Roman" panose="02020603050405020304" pitchFamily="18" charset="0"/>
            </a:endParaRPr>
          </a:p>
          <a:p>
            <a:pPr marL="857250" lvl="2" indent="0"/>
            <a:r>
              <a:rPr lang="en-US" sz="2000" b="1" i="1" u="sng" dirty="0">
                <a:solidFill>
                  <a:srgbClr val="000000"/>
                </a:solidFill>
                <a:effectLst/>
                <a:latin typeface="Arial" panose="020B0604020202020204" pitchFamily="34" charset="0"/>
                <a:ea typeface="Times New Roman" panose="02020603050405020304" pitchFamily="18" charset="0"/>
              </a:rPr>
              <a:t>IEEE 802 ® network: A system that forwards user data frames according to IEEE 802 medium access control (MAC) addresses, and IEEE 802 MAC addresses identify the endpoints of the communication links within the system.</a:t>
            </a:r>
            <a:endParaRPr lang="en-US" sz="2000" b="1" i="1" u="sng" dirty="0">
              <a:latin typeface="Calibri" panose="020F0502020204030204" pitchFamily="34" charset="0"/>
              <a:ea typeface="Times New Roman" panose="02020603050405020304" pitchFamily="18" charset="0"/>
            </a:endParaRPr>
          </a:p>
          <a:p>
            <a:pPr lvl="1">
              <a:buFont typeface="Arial" pitchFamily="34"/>
              <a:buChar char="•"/>
            </a:pPr>
            <a:r>
              <a:rPr lang="en-US" dirty="0">
                <a:solidFill>
                  <a:srgbClr val="000000"/>
                </a:solidFill>
                <a:effectLst/>
                <a:latin typeface="Arial" panose="020B0604020202020204" pitchFamily="34" charset="0"/>
                <a:ea typeface="Times New Roman" panose="02020603050405020304" pitchFamily="18" charset="0"/>
              </a:rPr>
              <a:t>Further discussion and refinements might be necessary to make the definition really fitting the many different scenarios that are covered in IEEE 802 standards</a:t>
            </a:r>
            <a:endParaRPr lang="en-US" dirty="0">
              <a:effectLst/>
              <a:latin typeface="Calibri" panose="020F0502020204030204" pitchFamily="34" charset="0"/>
              <a:ea typeface="Calibri" panose="020F0502020204030204" pitchFamily="34" charset="0"/>
            </a:endParaRP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18</a:t>
            </a:fld>
            <a:endParaRPr lang="en-GB"/>
          </a:p>
        </p:txBody>
      </p:sp>
    </p:spTree>
    <p:extLst>
      <p:ext uri="{BB962C8B-B14F-4D97-AF65-F5344CB8AC3E}">
        <p14:creationId xmlns:p14="http://schemas.microsoft.com/office/powerpoint/2010/main" val="250259207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685801"/>
            <a:ext cx="10361084" cy="8381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Define “IEEE 802 Network”</a:t>
            </a:r>
            <a:endParaRPr lang="en-GB" dirty="0"/>
          </a:p>
        </p:txBody>
      </p:sp>
      <p:sp>
        <p:nvSpPr>
          <p:cNvPr id="4098" name="Rectangle 2"/>
          <p:cNvSpPr>
            <a:spLocks noGrp="1" noChangeArrowheads="1"/>
          </p:cNvSpPr>
          <p:nvPr>
            <p:ph idx="1"/>
          </p:nvPr>
        </p:nvSpPr>
        <p:spPr>
          <a:xfrm>
            <a:off x="914401" y="1371600"/>
            <a:ext cx="10361084" cy="5103814"/>
          </a:xfrm>
          <a:ln/>
        </p:spPr>
        <p:txBody>
          <a:bodyPr/>
          <a:lstStyle/>
          <a:p>
            <a:pPr lvl="0">
              <a:buClr>
                <a:srgbClr val="000000"/>
              </a:buClr>
              <a:buSzPct val="100000"/>
              <a:buFont typeface="Arial" pitchFamily="34"/>
              <a:buChar char="•"/>
            </a:pPr>
            <a:r>
              <a:rPr lang="en-US" sz="3200" dirty="0"/>
              <a:t>Two definitions currently in draft</a:t>
            </a:r>
          </a:p>
          <a:p>
            <a:pPr marL="400050" lvl="2" indent="0" hangingPunct="0">
              <a:spcBef>
                <a:spcPts val="799"/>
              </a:spcBef>
              <a:buFont typeface="Arial" pitchFamily="34"/>
              <a:buChar char="–"/>
              <a:tabLst>
                <a:tab pos="571320" algn="l"/>
                <a:tab pos="1485719" algn="l"/>
                <a:tab pos="2400119" algn="l"/>
                <a:tab pos="3314519" algn="l"/>
                <a:tab pos="4228919" algn="l"/>
                <a:tab pos="5143320" algn="l"/>
                <a:tab pos="6057720" algn="l"/>
                <a:tab pos="6972120" algn="l"/>
                <a:tab pos="7886520" algn="l"/>
                <a:tab pos="8800920" algn="l"/>
                <a:tab pos="9715320" algn="l"/>
              </a:tabLst>
            </a:pPr>
            <a:r>
              <a:rPr lang="en-US" sz="2400" dirty="0">
                <a:solidFill>
                  <a:srgbClr val="000000"/>
                </a:solidFill>
                <a:latin typeface="Arial" pitchFamily="2"/>
                <a:ea typeface="ＭＳ Ｐゴシック" pitchFamily="2"/>
              </a:rPr>
              <a:t>IEEE 802® network: A network consisting of one or more interconnected networks each using a medium access control (MAC) protocol specified in an IEEE 802 standard.</a:t>
            </a:r>
          </a:p>
          <a:p>
            <a:pPr marL="400050" lvl="2" indent="0" hangingPunct="0">
              <a:lnSpc>
                <a:spcPct val="100000"/>
              </a:lnSpc>
              <a:spcBef>
                <a:spcPts val="799"/>
              </a:spcBef>
              <a:buFont typeface="Arial" pitchFamily="34"/>
              <a:buChar char="–"/>
              <a:tabLst>
                <a:tab pos="571320" algn="l"/>
                <a:tab pos="1485719" algn="l"/>
                <a:tab pos="2400119" algn="l"/>
                <a:tab pos="3314519" algn="l"/>
                <a:tab pos="4228919" algn="l"/>
                <a:tab pos="5143320" algn="l"/>
                <a:tab pos="6057720" algn="l"/>
                <a:tab pos="6972120" algn="l"/>
                <a:tab pos="7886520" algn="l"/>
                <a:tab pos="8800920" algn="l"/>
                <a:tab pos="9715320" algn="l"/>
              </a:tabLst>
            </a:pPr>
            <a:r>
              <a:rPr lang="en-US" sz="2400" dirty="0">
                <a:latin typeface="Arial" pitchFamily="2"/>
                <a:ea typeface="ＭＳ Ｐゴシック" pitchFamily="2"/>
              </a:rPr>
              <a:t>An IEEE 802 network is required, at a minimum, to support the MAC Internal Sublayer Service specified in IEEE Std 802.1AC and support the use of </a:t>
            </a:r>
            <a:r>
              <a:rPr lang="en-US" sz="2400" dirty="0" err="1">
                <a:latin typeface="Arial" pitchFamily="2"/>
                <a:ea typeface="ＭＳ Ｐゴシック" pitchFamily="2"/>
              </a:rPr>
              <a:t>EtherTypes</a:t>
            </a:r>
            <a:r>
              <a:rPr lang="en-US" sz="2400" dirty="0">
                <a:latin typeface="Arial" pitchFamily="2"/>
                <a:ea typeface="ＭＳ Ｐゴシック" pitchFamily="2"/>
              </a:rPr>
              <a:t> for protocol identification at the LLC sublayer.</a:t>
            </a:r>
          </a:p>
          <a:p>
            <a:pPr>
              <a:buFont typeface="Arial" pitchFamily="34"/>
              <a:buChar char="•"/>
            </a:pPr>
            <a:r>
              <a:rPr lang="en-US" sz="3200" dirty="0"/>
              <a:t>Characteristics?</a:t>
            </a:r>
          </a:p>
          <a:p>
            <a:pPr marL="400050" lvl="2" indent="0" hangingPunct="0">
              <a:spcBef>
                <a:spcPts val="799"/>
              </a:spcBef>
              <a:buFont typeface="Arial" pitchFamily="34"/>
              <a:buChar char="–"/>
              <a:tabLst>
                <a:tab pos="571320" algn="l"/>
                <a:tab pos="1485719" algn="l"/>
                <a:tab pos="2400119" algn="l"/>
                <a:tab pos="3314519" algn="l"/>
                <a:tab pos="4228919" algn="l"/>
                <a:tab pos="5143320" algn="l"/>
                <a:tab pos="6057720" algn="l"/>
                <a:tab pos="6972120" algn="l"/>
                <a:tab pos="7886520" algn="l"/>
                <a:tab pos="8800920" algn="l"/>
                <a:tab pos="9715320" algn="l"/>
              </a:tabLst>
            </a:pPr>
            <a:r>
              <a:rPr lang="en-US" sz="2400" dirty="0">
                <a:latin typeface="Arial" pitchFamily="2"/>
                <a:ea typeface="ＭＳ Ｐゴシック" pitchFamily="2"/>
              </a:rPr>
              <a:t>Frame based</a:t>
            </a:r>
          </a:p>
          <a:p>
            <a:pPr marL="400050" lvl="2" indent="0" hangingPunct="0">
              <a:spcBef>
                <a:spcPts val="799"/>
              </a:spcBef>
              <a:buFont typeface="Arial" pitchFamily="34"/>
              <a:buChar char="–"/>
              <a:tabLst>
                <a:tab pos="571320" algn="l"/>
                <a:tab pos="1485719" algn="l"/>
                <a:tab pos="2400119" algn="l"/>
                <a:tab pos="3314519" algn="l"/>
                <a:tab pos="4228919" algn="l"/>
                <a:tab pos="5143320" algn="l"/>
                <a:tab pos="6057720" algn="l"/>
                <a:tab pos="6972120" algn="l"/>
                <a:tab pos="7886520" algn="l"/>
                <a:tab pos="8800920" algn="l"/>
                <a:tab pos="9715320" algn="l"/>
              </a:tabLst>
            </a:pPr>
            <a:r>
              <a:rPr lang="en-US" sz="2400" dirty="0">
                <a:latin typeface="Arial" pitchFamily="2"/>
                <a:ea typeface="ＭＳ Ｐゴシック" pitchFamily="2"/>
              </a:rPr>
              <a:t>MAC address (48 or 64 bit)</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19</a:t>
            </a:fld>
            <a:endParaRPr lang="en-GB"/>
          </a:p>
        </p:txBody>
      </p:sp>
    </p:spTree>
    <p:extLst>
      <p:ext uri="{BB962C8B-B14F-4D97-AF65-F5344CB8AC3E}">
        <p14:creationId xmlns:p14="http://schemas.microsoft.com/office/powerpoint/2010/main" val="104859995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idx="1"/>
          </p:nvPr>
        </p:nvSpPr>
        <p:spPr>
          <a:ln/>
        </p:spPr>
        <p:txBody>
          <a:bodyPr/>
          <a:lstStyle/>
          <a:p>
            <a:pPr algn="ctr"/>
            <a:r>
              <a:rPr lang="en-US" altLang="en-US" dirty="0"/>
              <a:t>Agenda for:</a:t>
            </a:r>
          </a:p>
          <a:p>
            <a:pPr algn="ctr"/>
            <a:endParaRPr lang="en-US" altLang="en-US" dirty="0"/>
          </a:p>
          <a:p>
            <a:pPr algn="ctr"/>
            <a:r>
              <a:rPr lang="en-US" altLang="en-US" dirty="0"/>
              <a:t> ARC SC, 26 June 2023, Teleconference</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685801"/>
            <a:ext cx="10361084" cy="8381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Define “IEEE 802 Network” - 2</a:t>
            </a:r>
            <a:endParaRPr lang="en-GB" dirty="0"/>
          </a:p>
        </p:txBody>
      </p:sp>
      <p:sp>
        <p:nvSpPr>
          <p:cNvPr id="4098" name="Rectangle 2"/>
          <p:cNvSpPr>
            <a:spLocks noGrp="1" noChangeArrowheads="1"/>
          </p:cNvSpPr>
          <p:nvPr>
            <p:ph idx="1"/>
          </p:nvPr>
        </p:nvSpPr>
        <p:spPr>
          <a:xfrm>
            <a:off x="914401" y="1371600"/>
            <a:ext cx="10361084" cy="5103814"/>
          </a:xfrm>
          <a:ln/>
        </p:spPr>
        <p:txBody>
          <a:bodyPr/>
          <a:lstStyle/>
          <a:p>
            <a:pPr>
              <a:buFont typeface="Arial" pitchFamily="34"/>
              <a:buChar char="•"/>
            </a:pPr>
            <a:r>
              <a:rPr lang="en-US" sz="3200" dirty="0"/>
              <a:t>There are multiple network technologies that use 802.1Q bridges for interconnection that are not part of the IEEE 802 family of networks. (see comment)</a:t>
            </a:r>
          </a:p>
          <a:p>
            <a:pPr marL="400050" lvl="2" indent="0" hangingPunct="0">
              <a:spcBef>
                <a:spcPts val="799"/>
              </a:spcBef>
              <a:buFont typeface="Arial" pitchFamily="34"/>
              <a:buChar char="–"/>
              <a:tabLst>
                <a:tab pos="571320" algn="l"/>
                <a:tab pos="1485719" algn="l"/>
                <a:tab pos="2400119" algn="l"/>
                <a:tab pos="3314519" algn="l"/>
                <a:tab pos="4228919" algn="l"/>
                <a:tab pos="5143320" algn="l"/>
                <a:tab pos="6057720" algn="l"/>
                <a:tab pos="6972120" algn="l"/>
                <a:tab pos="7886520" algn="l"/>
                <a:tab pos="8800920" algn="l"/>
                <a:tab pos="9715320" algn="l"/>
              </a:tabLst>
            </a:pPr>
            <a:r>
              <a:rPr lang="en-US" sz="2400" dirty="0">
                <a:latin typeface="Arial" pitchFamily="2"/>
                <a:ea typeface="ＭＳ Ｐゴシック" pitchFamily="2"/>
              </a:rPr>
              <a:t>An IEEE 802 compatible network</a:t>
            </a:r>
          </a:p>
          <a:p>
            <a:pPr lvl="0">
              <a:buFont typeface="Arial" pitchFamily="34"/>
              <a:buChar char="•"/>
            </a:pPr>
            <a:r>
              <a:rPr lang="en-US" sz="3200" dirty="0"/>
              <a:t>Bridged IEEE 802 Network is used.</a:t>
            </a:r>
          </a:p>
          <a:p>
            <a:pPr marL="400050" lvl="2" indent="0" hangingPunct="0">
              <a:lnSpc>
                <a:spcPct val="100000"/>
              </a:lnSpc>
              <a:spcBef>
                <a:spcPts val="799"/>
              </a:spcBef>
              <a:buFont typeface="Arial" pitchFamily="34"/>
              <a:buChar char="–"/>
              <a:tabLst>
                <a:tab pos="571320" algn="l"/>
                <a:tab pos="1485719" algn="l"/>
                <a:tab pos="2400119" algn="l"/>
                <a:tab pos="3314519" algn="l"/>
                <a:tab pos="4228919" algn="l"/>
                <a:tab pos="5143320" algn="l"/>
                <a:tab pos="6057720" algn="l"/>
                <a:tab pos="6972120" algn="l"/>
                <a:tab pos="7886520" algn="l"/>
                <a:tab pos="8800920" algn="l"/>
                <a:tab pos="9715320" algn="l"/>
              </a:tabLst>
            </a:pPr>
            <a:r>
              <a:rPr lang="en-US" sz="2400" dirty="0">
                <a:latin typeface="Arial" pitchFamily="2"/>
                <a:ea typeface="ＭＳ Ｐゴシック" pitchFamily="2"/>
              </a:rPr>
              <a:t>Bridged IEEE 802® network: A network of two or more interconnected IEEE 802 networks.</a:t>
            </a:r>
          </a:p>
          <a:p>
            <a:pPr marL="400050" lvl="2" indent="0" hangingPunct="0">
              <a:lnSpc>
                <a:spcPct val="100000"/>
              </a:lnSpc>
              <a:spcBef>
                <a:spcPts val="799"/>
              </a:spcBef>
              <a:buFont typeface="Arial" pitchFamily="34"/>
              <a:buChar char="–"/>
              <a:tabLst>
                <a:tab pos="571320" algn="l"/>
                <a:tab pos="1485719" algn="l"/>
                <a:tab pos="2400119" algn="l"/>
                <a:tab pos="3314519" algn="l"/>
                <a:tab pos="4228919" algn="l"/>
                <a:tab pos="5143320" algn="l"/>
                <a:tab pos="6057720" algn="l"/>
                <a:tab pos="6972120" algn="l"/>
                <a:tab pos="7886520" algn="l"/>
                <a:tab pos="8800920" algn="l"/>
                <a:tab pos="9715320" algn="l"/>
              </a:tabLst>
            </a:pPr>
            <a:r>
              <a:rPr lang="en-US" sz="2400" dirty="0">
                <a:latin typeface="Arial" pitchFamily="2"/>
                <a:ea typeface="ＭＳ Ｐゴシック" pitchFamily="2"/>
              </a:rPr>
              <a:t>IEEE 802 compatible network: A network that can be interconnected with other networks, including IEEE 802 networks, using IEEE 802.1Q bridges.</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20</a:t>
            </a:fld>
            <a:endParaRPr lang="en-GB"/>
          </a:p>
        </p:txBody>
      </p:sp>
    </p:spTree>
    <p:extLst>
      <p:ext uri="{BB962C8B-B14F-4D97-AF65-F5344CB8AC3E}">
        <p14:creationId xmlns:p14="http://schemas.microsoft.com/office/powerpoint/2010/main" val="1659017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685801"/>
            <a:ext cx="10361084" cy="8381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Define “IEEE 802 Network” – Some quotes</a:t>
            </a:r>
            <a:endParaRPr lang="en-GB" dirty="0"/>
          </a:p>
        </p:txBody>
      </p:sp>
      <p:sp>
        <p:nvSpPr>
          <p:cNvPr id="4098" name="Rectangle 2"/>
          <p:cNvSpPr>
            <a:spLocks noGrp="1" noChangeArrowheads="1"/>
          </p:cNvSpPr>
          <p:nvPr>
            <p:ph idx="1"/>
          </p:nvPr>
        </p:nvSpPr>
        <p:spPr>
          <a:xfrm>
            <a:off x="914401" y="1371600"/>
            <a:ext cx="10361084" cy="5103814"/>
          </a:xfrm>
          <a:ln/>
        </p:spPr>
        <p:txBody>
          <a:bodyPr/>
          <a:lstStyle/>
          <a:p>
            <a:pPr algn="l">
              <a:lnSpc>
                <a:spcPts val="2000"/>
              </a:lnSpc>
            </a:pPr>
            <a:r>
              <a:rPr lang="en-US" sz="1800" b="0" i="0" u="none" strike="noStrike" baseline="0" dirty="0">
                <a:latin typeface="Times New Roman" panose="02020603050405020304" pitchFamily="18" charset="0"/>
              </a:rPr>
              <a:t>The early IEEE 802 local area network (LAN) wired technologies used shared-medium communication,</a:t>
            </a:r>
          </a:p>
          <a:p>
            <a:pPr algn="l">
              <a:lnSpc>
                <a:spcPts val="2000"/>
              </a:lnSpc>
            </a:pPr>
            <a:r>
              <a:rPr lang="en-US" sz="1800" b="0" i="0" u="none" strike="noStrike" baseline="0" dirty="0">
                <a:latin typeface="Times New Roman" panose="02020603050405020304" pitchFamily="18" charset="0"/>
              </a:rPr>
              <a:t>with information broadcast for all stations to receive. That approach has evolved over the years, but in ways</a:t>
            </a:r>
          </a:p>
          <a:p>
            <a:pPr algn="l">
              <a:lnSpc>
                <a:spcPts val="2000"/>
              </a:lnSpc>
            </a:pPr>
            <a:r>
              <a:rPr lang="en-US" sz="1800" b="0" i="0" u="none" strike="noStrike" baseline="0" dirty="0">
                <a:latin typeface="Times New Roman" panose="02020603050405020304" pitchFamily="18" charset="0"/>
              </a:rPr>
              <a:t>that preserve the appearance of simple peer-to-peer communications behavior for end stations. In particular,</a:t>
            </a:r>
          </a:p>
          <a:p>
            <a:pPr algn="l">
              <a:lnSpc>
                <a:spcPts val="2000"/>
              </a:lnSpc>
            </a:pPr>
            <a:r>
              <a:rPr lang="en-US" sz="1800" b="0" i="0" u="none" strike="noStrike" baseline="0" dirty="0">
                <a:latin typeface="Times New Roman" panose="02020603050405020304" pitchFamily="18" charset="0"/>
              </a:rPr>
              <a:t>the use of bridges, as described in 5.3.2, for interconnecting IEEE 802 networks is now widespread. These</a:t>
            </a:r>
          </a:p>
          <a:p>
            <a:pPr algn="l">
              <a:lnSpc>
                <a:spcPts val="2000"/>
              </a:lnSpc>
            </a:pPr>
            <a:r>
              <a:rPr lang="en-US" sz="1800" b="0" i="0" u="none" strike="noStrike" baseline="0" dirty="0">
                <a:latin typeface="Times New Roman" panose="02020603050405020304" pitchFamily="18" charset="0"/>
              </a:rPr>
              <a:t>bridges allow the construction of networks with much larger numbers of end stations and much higher</a:t>
            </a:r>
          </a:p>
          <a:p>
            <a:pPr algn="l">
              <a:lnSpc>
                <a:spcPts val="2000"/>
              </a:lnSpc>
            </a:pPr>
            <a:r>
              <a:rPr lang="en-US" sz="1800" b="0" i="0" u="none" strike="noStrike" baseline="0" dirty="0">
                <a:latin typeface="Times New Roman" panose="02020603050405020304" pitchFamily="18" charset="0"/>
              </a:rPr>
              <a:t>aggregate throughput than would be achievable with a single shared-medium. End stations attached to such</a:t>
            </a:r>
          </a:p>
          <a:p>
            <a:pPr algn="l">
              <a:lnSpc>
                <a:spcPts val="2000"/>
              </a:lnSpc>
            </a:pPr>
            <a:r>
              <a:rPr lang="en-US" sz="1800" b="0" i="0" u="none" strike="noStrike" baseline="0" dirty="0">
                <a:latin typeface="Times New Roman" panose="02020603050405020304" pitchFamily="18" charset="0"/>
              </a:rPr>
              <a:t>a bridged IEEE 802 network can communicate with each other just as though they were attached to a single</a:t>
            </a:r>
          </a:p>
          <a:p>
            <a:pPr algn="l">
              <a:lnSpc>
                <a:spcPts val="2000"/>
              </a:lnSpc>
            </a:pPr>
            <a:r>
              <a:rPr lang="en-US" sz="1800" b="0" i="0" u="none" strike="noStrike" baseline="0" dirty="0">
                <a:latin typeface="Times New Roman" panose="02020603050405020304" pitchFamily="18" charset="0"/>
              </a:rPr>
              <a:t>shared-medium; however, the ability to communicate with other stations can be limited by use of</a:t>
            </a:r>
          </a:p>
          <a:p>
            <a:pPr algn="l">
              <a:lnSpc>
                <a:spcPts val="2000"/>
              </a:lnSpc>
            </a:pPr>
            <a:r>
              <a:rPr lang="en-US" sz="1800" b="0" i="0" u="none" strike="noStrike" baseline="0" dirty="0">
                <a:latin typeface="Times New Roman" panose="02020603050405020304" pitchFamily="18" charset="0"/>
              </a:rPr>
              <a:t>management facilities in the bridges, particularly where broadcast or multicast transmissions are involved. A</a:t>
            </a:r>
          </a:p>
          <a:p>
            <a:pPr algn="l">
              <a:lnSpc>
                <a:spcPts val="2000"/>
              </a:lnSpc>
            </a:pPr>
            <a:r>
              <a:rPr lang="en-US" sz="1800" b="0" i="0" u="none" strike="noStrike" baseline="0" dirty="0">
                <a:latin typeface="Times New Roman" panose="02020603050405020304" pitchFamily="18" charset="0"/>
              </a:rPr>
              <a:t>further stage in this evolution has led to the use of point-to-point full duplex communication in LANs, either</a:t>
            </a:r>
          </a:p>
          <a:p>
            <a:pPr algn="l">
              <a:lnSpc>
                <a:spcPts val="2000"/>
              </a:lnSpc>
            </a:pPr>
            <a:r>
              <a:rPr lang="en-US" sz="1800" b="0" i="0" u="none" strike="noStrike" baseline="0" dirty="0">
                <a:latin typeface="Times New Roman" panose="02020603050405020304" pitchFamily="18" charset="0"/>
              </a:rPr>
              <a:t>between an end station and a bridge or between a pair of bridges.</a:t>
            </a:r>
          </a:p>
          <a:p>
            <a:pPr algn="l">
              <a:lnSpc>
                <a:spcPts val="2000"/>
              </a:lnSpc>
            </a:pPr>
            <a:r>
              <a:rPr lang="en-US" sz="1800" b="0" dirty="0">
                <a:latin typeface="Times New Roman" panose="02020603050405020304" pitchFamily="18" charset="0"/>
                <a:ea typeface="ＭＳ Ｐゴシック" pitchFamily="2"/>
              </a:rPr>
              <a:t>-----</a:t>
            </a:r>
          </a:p>
          <a:p>
            <a:pPr algn="l">
              <a:lnSpc>
                <a:spcPts val="2000"/>
              </a:lnSpc>
            </a:pPr>
            <a:r>
              <a:rPr lang="en-US" sz="1800" b="0" i="0" u="none" strike="noStrike" baseline="0" dirty="0">
                <a:latin typeface="Times New Roman" panose="02020603050405020304" pitchFamily="18" charset="0"/>
              </a:rPr>
              <a:t>Bridges are stations that interconnect multiple access domains. IEEE Std 802.1Q13 provides the basic</a:t>
            </a:r>
          </a:p>
          <a:p>
            <a:pPr algn="l">
              <a:lnSpc>
                <a:spcPts val="2000"/>
              </a:lnSpc>
            </a:pPr>
            <a:r>
              <a:rPr lang="en-US" sz="1800" b="0" i="0" u="none" strike="noStrike" baseline="0" dirty="0">
                <a:latin typeface="Times New Roman" panose="02020603050405020304" pitchFamily="18" charset="0"/>
              </a:rPr>
              <a:t>specification for bridge interworking among IEEE 802 networks. A bridged IEEE 802 network consists of</a:t>
            </a:r>
          </a:p>
          <a:p>
            <a:pPr algn="l">
              <a:lnSpc>
                <a:spcPts val="2000"/>
              </a:lnSpc>
            </a:pPr>
            <a:r>
              <a:rPr lang="en-US" sz="1800" b="0" i="0" u="none" strike="noStrike" baseline="0" dirty="0">
                <a:latin typeface="Times New Roman" panose="02020603050405020304" pitchFamily="18" charset="0"/>
              </a:rPr>
              <a:t>one or more bridges together with the complete set of access domains that they interconnect.</a:t>
            </a:r>
            <a:endParaRPr lang="en-US" dirty="0">
              <a:latin typeface="Arial" pitchFamily="2"/>
              <a:ea typeface="ＭＳ Ｐゴシック" pitchFamily="2"/>
            </a:endParaRP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21</a:t>
            </a:fld>
            <a:endParaRPr lang="en-GB"/>
          </a:p>
        </p:txBody>
      </p:sp>
    </p:spTree>
    <p:extLst>
      <p:ext uri="{BB962C8B-B14F-4D97-AF65-F5344CB8AC3E}">
        <p14:creationId xmlns:p14="http://schemas.microsoft.com/office/powerpoint/2010/main" val="369066080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685801"/>
            <a:ext cx="10361084" cy="8381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Define “IEEE 802 Network” – Some quotes</a:t>
            </a:r>
            <a:endParaRPr lang="en-GB" dirty="0"/>
          </a:p>
        </p:txBody>
      </p:sp>
      <p:sp>
        <p:nvSpPr>
          <p:cNvPr id="4098" name="Rectangle 2"/>
          <p:cNvSpPr>
            <a:spLocks noGrp="1" noChangeArrowheads="1"/>
          </p:cNvSpPr>
          <p:nvPr>
            <p:ph idx="1"/>
          </p:nvPr>
        </p:nvSpPr>
        <p:spPr>
          <a:xfrm>
            <a:off x="914401" y="1371600"/>
            <a:ext cx="10361084" cy="5103814"/>
          </a:xfrm>
          <a:ln/>
        </p:spPr>
        <p:txBody>
          <a:bodyPr/>
          <a:lstStyle/>
          <a:p>
            <a:pPr algn="l">
              <a:lnSpc>
                <a:spcPts val="2000"/>
              </a:lnSpc>
            </a:pPr>
            <a:r>
              <a:rPr lang="en-US" sz="1800" i="0" u="none" strike="noStrike" baseline="0" dirty="0">
                <a:latin typeface="Times New Roman" panose="02020603050405020304" pitchFamily="18" charset="0"/>
              </a:rPr>
              <a:t>access domain</a:t>
            </a:r>
            <a:r>
              <a:rPr lang="en-US" sz="1800" b="0" i="0" u="none" strike="noStrike" baseline="0" dirty="0">
                <a:latin typeface="Times New Roman" panose="02020603050405020304" pitchFamily="18" charset="0"/>
              </a:rPr>
              <a:t>: A set of stations in an IEEE 802® network together with interconnecting data transmission</a:t>
            </a:r>
          </a:p>
          <a:p>
            <a:pPr algn="l">
              <a:lnSpc>
                <a:spcPts val="2000"/>
              </a:lnSpc>
            </a:pPr>
            <a:r>
              <a:rPr lang="en-US" sz="1800" b="0" i="0" u="none" strike="noStrike" baseline="0" dirty="0">
                <a:latin typeface="Times New Roman" panose="02020603050405020304" pitchFamily="18" charset="0"/>
              </a:rPr>
              <a:t>media and functional units (e.g., repeaters), in which the stations use the same medium access control</a:t>
            </a:r>
          </a:p>
          <a:p>
            <a:pPr algn="l">
              <a:lnSpc>
                <a:spcPts val="2000"/>
              </a:lnSpc>
            </a:pPr>
            <a:r>
              <a:rPr lang="en-US" sz="1800" b="0" i="0" u="none" strike="noStrike" baseline="0" dirty="0">
                <a:latin typeface="Times New Roman" panose="02020603050405020304" pitchFamily="18" charset="0"/>
              </a:rPr>
              <a:t>(MAC) protocol to communicate over a common physical medium.</a:t>
            </a:r>
          </a:p>
          <a:p>
            <a:pPr algn="l">
              <a:lnSpc>
                <a:spcPts val="2000"/>
              </a:lnSpc>
            </a:pPr>
            <a:r>
              <a:rPr lang="en-US" sz="1800" b="0" dirty="0">
                <a:latin typeface="Times New Roman" panose="02020603050405020304" pitchFamily="18" charset="0"/>
                <a:ea typeface="ＭＳ Ｐゴシック" pitchFamily="2"/>
              </a:rPr>
              <a:t>-----</a:t>
            </a:r>
          </a:p>
          <a:p>
            <a:pPr algn="l">
              <a:lnSpc>
                <a:spcPts val="2000"/>
              </a:lnSpc>
            </a:pPr>
            <a:r>
              <a:rPr lang="en-US" sz="1800" b="0" i="0" u="none" strike="noStrike" baseline="0" dirty="0">
                <a:latin typeface="Times New Roman" panose="02020603050405020304" pitchFamily="18" charset="0"/>
              </a:rPr>
              <a:t>IEEE 802 networks use frame-based communications over a variety of media to connect various digital</a:t>
            </a:r>
          </a:p>
          <a:p>
            <a:pPr algn="l">
              <a:lnSpc>
                <a:spcPts val="2000"/>
              </a:lnSpc>
            </a:pPr>
            <a:r>
              <a:rPr lang="en-US" sz="1800" b="0" i="0" u="none" strike="noStrike" baseline="0" dirty="0">
                <a:latin typeface="Times New Roman" panose="02020603050405020304" pitchFamily="18" charset="0"/>
              </a:rPr>
              <a:t>apparatus regardless of computer technology and data type. However, the scope of IEEE 802 standards is</a:t>
            </a:r>
          </a:p>
          <a:p>
            <a:pPr algn="l">
              <a:lnSpc>
                <a:spcPts val="2000"/>
              </a:lnSpc>
            </a:pPr>
            <a:r>
              <a:rPr lang="en-US" sz="1800" b="0" i="0" u="none" strike="noStrike" baseline="0" dirty="0">
                <a:latin typeface="Times New Roman" panose="02020603050405020304" pitchFamily="18" charset="0"/>
              </a:rPr>
              <a:t>not limited to the physical layers (PHYs) and data link layers (DLLs).</a:t>
            </a:r>
          </a:p>
          <a:p>
            <a:pPr algn="l">
              <a:lnSpc>
                <a:spcPts val="2000"/>
              </a:lnSpc>
            </a:pPr>
            <a:r>
              <a:rPr lang="en-US" sz="1800" b="0" dirty="0">
                <a:latin typeface="Times New Roman" panose="02020603050405020304" pitchFamily="18" charset="0"/>
                <a:ea typeface="ＭＳ Ｐゴシック" pitchFamily="2"/>
              </a:rPr>
              <a:t>-----</a:t>
            </a:r>
          </a:p>
          <a:p>
            <a:pPr>
              <a:lnSpc>
                <a:spcPts val="2000"/>
              </a:lnSpc>
            </a:pPr>
            <a:r>
              <a:rPr lang="en-US" sz="1800" b="0" dirty="0">
                <a:latin typeface="Times New Roman" panose="02020603050405020304" pitchFamily="18" charset="0"/>
              </a:rPr>
              <a:t>User and management data flowing within IEEE 802 networks can be secured by a variety of authentication,</a:t>
            </a:r>
          </a:p>
          <a:p>
            <a:pPr>
              <a:lnSpc>
                <a:spcPts val="2000"/>
              </a:lnSpc>
            </a:pPr>
            <a:r>
              <a:rPr lang="en-US" sz="1800" b="0" dirty="0">
                <a:latin typeface="Times New Roman" panose="02020603050405020304" pitchFamily="18" charset="0"/>
              </a:rPr>
              <a:t>secure key exchange, and encryption mechanisms that are described in the various IEEE 802 standards. In</a:t>
            </a:r>
          </a:p>
          <a:p>
            <a:pPr>
              <a:lnSpc>
                <a:spcPts val="2000"/>
              </a:lnSpc>
            </a:pPr>
            <a:r>
              <a:rPr lang="en-US" sz="1800" b="0" dirty="0">
                <a:latin typeface="Times New Roman" panose="02020603050405020304" pitchFamily="18" charset="0"/>
              </a:rPr>
              <a:t>addition, IEEE 802 standards specify mechanisms by which a station is able to discover neighboring</a:t>
            </a:r>
          </a:p>
          <a:p>
            <a:pPr>
              <a:lnSpc>
                <a:spcPts val="2000"/>
              </a:lnSpc>
            </a:pPr>
            <a:r>
              <a:rPr lang="en-US" sz="1800" b="0" dirty="0">
                <a:latin typeface="Times New Roman" panose="02020603050405020304" pitchFamily="18" charset="0"/>
              </a:rPr>
              <a:t>networks information that may include IEEE 802 and non-IEEE 802 technologies. IEEE 802 standards also</a:t>
            </a:r>
          </a:p>
          <a:p>
            <a:pPr>
              <a:lnSpc>
                <a:spcPts val="2000"/>
              </a:lnSpc>
            </a:pPr>
            <a:r>
              <a:rPr lang="en-US" sz="1800" b="0" dirty="0">
                <a:latin typeface="Times New Roman" panose="02020603050405020304" pitchFamily="18" charset="0"/>
              </a:rPr>
              <a:t>specify mechanisms to achieve service discovery (e.g., support for Internet or virtual private network</a:t>
            </a:r>
          </a:p>
          <a:p>
            <a:pPr>
              <a:lnSpc>
                <a:spcPts val="2000"/>
              </a:lnSpc>
            </a:pPr>
            <a:r>
              <a:rPr lang="en-US" sz="1800" b="0" dirty="0">
                <a:latin typeface="Times New Roman" panose="02020603050405020304" pitchFamily="18" charset="0"/>
              </a:rPr>
              <a:t>service) and session continuity (e.g., a voice over Internet Protocol (IP) or multimedia session) in a</a:t>
            </a:r>
          </a:p>
          <a:p>
            <a:pPr>
              <a:lnSpc>
                <a:spcPts val="2000"/>
              </a:lnSpc>
            </a:pPr>
            <a:r>
              <a:rPr lang="en-US" sz="1800" b="0" dirty="0">
                <a:latin typeface="Times New Roman" panose="02020603050405020304" pitchFamily="18" charset="0"/>
              </a:rPr>
              <a:t>heterogeneous networking environment when stations, while either stationary or in motion, have a choice of</a:t>
            </a:r>
          </a:p>
          <a:p>
            <a:pPr>
              <a:lnSpc>
                <a:spcPts val="2000"/>
              </a:lnSpc>
            </a:pPr>
            <a:r>
              <a:rPr lang="en-US" sz="1800" b="0" dirty="0">
                <a:latin typeface="Times New Roman" panose="02020603050405020304" pitchFamily="18" charset="0"/>
              </a:rPr>
              <a:t>connecting to multiple access networks.</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22</a:t>
            </a:fld>
            <a:endParaRPr lang="en-GB"/>
          </a:p>
        </p:txBody>
      </p:sp>
    </p:spTree>
    <p:extLst>
      <p:ext uri="{BB962C8B-B14F-4D97-AF65-F5344CB8AC3E}">
        <p14:creationId xmlns:p14="http://schemas.microsoft.com/office/powerpoint/2010/main" val="244233001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685801"/>
            <a:ext cx="10361084" cy="8381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Telecon notes – 6/21/2023</a:t>
            </a:r>
            <a:endParaRPr lang="en-GB" dirty="0"/>
          </a:p>
        </p:txBody>
      </p:sp>
      <p:sp>
        <p:nvSpPr>
          <p:cNvPr id="4098" name="Rectangle 2"/>
          <p:cNvSpPr>
            <a:spLocks noGrp="1" noChangeArrowheads="1"/>
          </p:cNvSpPr>
          <p:nvPr>
            <p:ph idx="1"/>
          </p:nvPr>
        </p:nvSpPr>
        <p:spPr>
          <a:xfrm>
            <a:off x="914401" y="1371600"/>
            <a:ext cx="10361084" cy="5103814"/>
          </a:xfrm>
          <a:ln/>
        </p:spPr>
        <p:txBody>
          <a:bodyPr/>
          <a:lstStyle/>
          <a:p>
            <a:pPr algn="l">
              <a:lnSpc>
                <a:spcPts val="2000"/>
              </a:lnSpc>
              <a:buFont typeface="Arial" panose="020B0604020202020204" pitchFamily="34" charset="0"/>
              <a:buChar char="•"/>
            </a:pPr>
            <a:r>
              <a:rPr lang="en-US" sz="2000" i="0" u="none" strike="noStrike" baseline="0" dirty="0">
                <a:latin typeface="Times New Roman" panose="02020603050405020304" pitchFamily="18" charset="0"/>
              </a:rPr>
              <a:t>Do something with “LAN”, “MAN”, (“PAN”), etc.?</a:t>
            </a:r>
          </a:p>
          <a:p>
            <a:pPr lvl="1">
              <a:lnSpc>
                <a:spcPts val="2000"/>
              </a:lnSpc>
              <a:buFont typeface="Arial" panose="020B0604020202020204" pitchFamily="34" charset="0"/>
              <a:buChar char="•"/>
            </a:pPr>
            <a:r>
              <a:rPr lang="en-US" sz="1800" b="1" dirty="0">
                <a:latin typeface="Times New Roman" panose="02020603050405020304" pitchFamily="18" charset="0"/>
              </a:rPr>
              <a:t>Are there definitions of these terms, anymore?</a:t>
            </a:r>
          </a:p>
          <a:p>
            <a:pPr>
              <a:lnSpc>
                <a:spcPts val="2000"/>
              </a:lnSpc>
              <a:buFont typeface="Arial" panose="020B0604020202020204" pitchFamily="34" charset="0"/>
              <a:buChar char="•"/>
            </a:pPr>
            <a:r>
              <a:rPr lang="en-US" sz="2200" dirty="0">
                <a:latin typeface="Times New Roman" panose="02020603050405020304" pitchFamily="18" charset="0"/>
              </a:rPr>
              <a:t>Access Domains: “802 Access Domains”?</a:t>
            </a:r>
          </a:p>
          <a:p>
            <a:pPr lvl="1">
              <a:lnSpc>
                <a:spcPts val="2000"/>
              </a:lnSpc>
              <a:buFont typeface="Arial" panose="020B0604020202020204" pitchFamily="34" charset="0"/>
              <a:buChar char="•"/>
            </a:pPr>
            <a:r>
              <a:rPr lang="en-US" sz="1800" b="1" dirty="0">
                <a:latin typeface="Times New Roman" panose="02020603050405020304" pitchFamily="18" charset="0"/>
              </a:rPr>
              <a:t>Interconnection of Access Domains?</a:t>
            </a:r>
          </a:p>
          <a:p>
            <a:pPr lvl="1">
              <a:lnSpc>
                <a:spcPts val="2000"/>
              </a:lnSpc>
              <a:buFont typeface="Arial" panose="020B0604020202020204" pitchFamily="34" charset="0"/>
              <a:buChar char="•"/>
            </a:pPr>
            <a:r>
              <a:rPr lang="en-US" sz="1800" b="1" dirty="0">
                <a:latin typeface="Times New Roman" panose="02020603050405020304" pitchFamily="18" charset="0"/>
              </a:rPr>
              <a:t>In 802.11, Access Domain is BSS.  Is that still the view, for 802.11be/MLD?</a:t>
            </a:r>
          </a:p>
          <a:p>
            <a:pPr lvl="1">
              <a:lnSpc>
                <a:spcPts val="2000"/>
              </a:lnSpc>
              <a:buFont typeface="Arial" panose="020B0604020202020204" pitchFamily="34" charset="0"/>
              <a:buChar char="•"/>
            </a:pPr>
            <a:r>
              <a:rPr lang="en-US" sz="1800" b="1" dirty="0">
                <a:latin typeface="Times New Roman" panose="02020603050405020304" pitchFamily="18" charset="0"/>
              </a:rPr>
              <a:t>Other 802s?  802.3 Multi-carrier fiber – 1 Access Domain, or many?  We think it’s 1.  But, there are multiple transmitters, in parallel.</a:t>
            </a:r>
          </a:p>
          <a:p>
            <a:pPr>
              <a:lnSpc>
                <a:spcPts val="2000"/>
              </a:lnSpc>
              <a:buFont typeface="Arial" panose="020B0604020202020204" pitchFamily="34" charset="0"/>
              <a:buChar char="•"/>
            </a:pPr>
            <a:r>
              <a:rPr lang="en-US" sz="2200" dirty="0">
                <a:latin typeface="Times New Roman" panose="02020603050405020304" pitchFamily="18" charset="0"/>
              </a:rPr>
              <a:t>IEEE 802 Network (non-bridged): Set of Access Domains plus their interconnection.  (In 802.11, an ESS)</a:t>
            </a:r>
          </a:p>
          <a:p>
            <a:pPr>
              <a:lnSpc>
                <a:spcPts val="2000"/>
              </a:lnSpc>
              <a:buFont typeface="Arial" panose="020B0604020202020204" pitchFamily="34" charset="0"/>
              <a:buChar char="•"/>
            </a:pPr>
            <a:r>
              <a:rPr lang="en-US" sz="2200" dirty="0">
                <a:latin typeface="Times New Roman" panose="02020603050405020304" pitchFamily="18" charset="0"/>
              </a:rPr>
              <a:t>What if we make the DS a bridge (small ‘b’)?</a:t>
            </a:r>
          </a:p>
          <a:p>
            <a:pPr>
              <a:lnSpc>
                <a:spcPts val="2000"/>
              </a:lnSpc>
              <a:buFont typeface="Arial" panose="020B0604020202020204" pitchFamily="34" charset="0"/>
              <a:buChar char="•"/>
            </a:pPr>
            <a:r>
              <a:rPr lang="en-US" sz="2200" dirty="0">
                <a:latin typeface="Times New Roman" panose="02020603050405020304" pitchFamily="18" charset="0"/>
              </a:rPr>
              <a:t>Essential aspects of 802 Network:</a:t>
            </a:r>
          </a:p>
          <a:p>
            <a:pPr lvl="1">
              <a:lnSpc>
                <a:spcPts val="2000"/>
              </a:lnSpc>
              <a:buFont typeface="Arial" panose="020B0604020202020204" pitchFamily="34" charset="0"/>
              <a:buChar char="•"/>
            </a:pPr>
            <a:r>
              <a:rPr lang="en-US" sz="1800" dirty="0" err="1">
                <a:latin typeface="Times New Roman" panose="02020603050405020304" pitchFamily="18" charset="0"/>
              </a:rPr>
              <a:t>EtherType</a:t>
            </a:r>
            <a:endParaRPr lang="en-US" sz="1800" dirty="0">
              <a:latin typeface="Times New Roman" panose="02020603050405020304" pitchFamily="18" charset="0"/>
            </a:endParaRPr>
          </a:p>
          <a:p>
            <a:pPr lvl="1">
              <a:lnSpc>
                <a:spcPts val="2000"/>
              </a:lnSpc>
              <a:buFont typeface="Arial" panose="020B0604020202020204" pitchFamily="34" charset="0"/>
              <a:buChar char="•"/>
            </a:pPr>
            <a:r>
              <a:rPr lang="en-US" sz="1800" dirty="0">
                <a:latin typeface="Times New Roman" panose="02020603050405020304" pitchFamily="18" charset="0"/>
              </a:rPr>
              <a:t>ISS</a:t>
            </a:r>
          </a:p>
          <a:p>
            <a:pPr lvl="1">
              <a:lnSpc>
                <a:spcPts val="2000"/>
              </a:lnSpc>
              <a:buFont typeface="Arial" panose="020B0604020202020204" pitchFamily="34" charset="0"/>
              <a:buChar char="•"/>
            </a:pPr>
            <a:r>
              <a:rPr lang="en-US" sz="1800" dirty="0">
                <a:latin typeface="Times New Roman" panose="02020603050405020304" pitchFamily="18" charset="0"/>
              </a:rPr>
              <a:t>Data frames are forwarded according to 802 MAC addresses, and endpoints are identified by 802 MAC addresses.</a:t>
            </a:r>
          </a:p>
          <a:p>
            <a:pPr>
              <a:lnSpc>
                <a:spcPts val="2000"/>
              </a:lnSpc>
              <a:buFont typeface="Arial" panose="020B0604020202020204" pitchFamily="34" charset="0"/>
              <a:buChar char="•"/>
            </a:pPr>
            <a:r>
              <a:rPr lang="en-US" sz="2200" dirty="0">
                <a:latin typeface="Times New Roman" panose="02020603050405020304" pitchFamily="18" charset="0"/>
              </a:rPr>
              <a:t>Access Network (suggestion): Fronthaul versus Backhaul; </a:t>
            </a:r>
          </a:p>
          <a:p>
            <a:pPr>
              <a:lnSpc>
                <a:spcPts val="2000"/>
              </a:lnSpc>
              <a:buFont typeface="Arial" panose="020B0604020202020204" pitchFamily="34" charset="0"/>
              <a:buChar char="•"/>
            </a:pPr>
            <a:endParaRPr lang="en-US" sz="2200" dirty="0">
              <a:latin typeface="Times New Roman" panose="02020603050405020304" pitchFamily="18" charset="0"/>
            </a:endParaRPr>
          </a:p>
          <a:p>
            <a:pPr>
              <a:lnSpc>
                <a:spcPts val="2000"/>
              </a:lnSpc>
              <a:buFont typeface="Arial" panose="020B0604020202020204" pitchFamily="34" charset="0"/>
              <a:buChar char="•"/>
            </a:pPr>
            <a:endParaRPr lang="en-US" sz="2200" b="1" dirty="0">
              <a:latin typeface="Times New Roman" panose="02020603050405020304" pitchFamily="18" charset="0"/>
            </a:endParaRPr>
          </a:p>
          <a:p>
            <a:pPr lvl="1">
              <a:lnSpc>
                <a:spcPts val="2000"/>
              </a:lnSpc>
              <a:buFont typeface="Arial" panose="020B0604020202020204" pitchFamily="34" charset="0"/>
              <a:buChar char="•"/>
            </a:pPr>
            <a:endParaRPr lang="en-US" sz="1800" b="1" dirty="0">
              <a:latin typeface="Times New Roman" panose="02020603050405020304" pitchFamily="18" charset="0"/>
            </a:endParaRPr>
          </a:p>
          <a:p>
            <a:pPr lvl="1">
              <a:lnSpc>
                <a:spcPts val="2000"/>
              </a:lnSpc>
              <a:buFont typeface="Arial" panose="020B0604020202020204" pitchFamily="34" charset="0"/>
              <a:buChar char="•"/>
            </a:pPr>
            <a:endParaRPr lang="en-US" sz="1800" b="1" dirty="0">
              <a:latin typeface="Times New Roman" panose="02020603050405020304" pitchFamily="18" charset="0"/>
            </a:endParaRPr>
          </a:p>
          <a:p>
            <a:pPr lvl="1">
              <a:lnSpc>
                <a:spcPts val="2000"/>
              </a:lnSpc>
              <a:buFont typeface="Arial" panose="020B0604020202020204" pitchFamily="34" charset="0"/>
              <a:buChar char="•"/>
            </a:pPr>
            <a:endParaRPr lang="en-US" sz="1600" b="1" i="0" u="none" strike="noStrike" baseline="0" dirty="0">
              <a:latin typeface="Times New Roman" panose="02020603050405020304" pitchFamily="18" charset="0"/>
            </a:endParaRP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23</a:t>
            </a:fld>
            <a:endParaRPr lang="en-GB"/>
          </a:p>
        </p:txBody>
      </p:sp>
    </p:spTree>
    <p:extLst>
      <p:ext uri="{BB962C8B-B14F-4D97-AF65-F5344CB8AC3E}">
        <p14:creationId xmlns:p14="http://schemas.microsoft.com/office/powerpoint/2010/main" val="251150825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263D3C-A603-4E2E-9D3D-4E075C13BBE4}"/>
              </a:ext>
            </a:extLst>
          </p:cNvPr>
          <p:cNvSpPr>
            <a:spLocks noGrp="1"/>
          </p:cNvSpPr>
          <p:nvPr>
            <p:ph type="ctrTitle"/>
          </p:nvPr>
        </p:nvSpPr>
        <p:spPr/>
        <p:txBody>
          <a:bodyPr/>
          <a:lstStyle/>
          <a:p>
            <a:r>
              <a:rPr lang="en-US" altLang="en-US" dirty="0"/>
              <a:t>IEEE 802.11  </a:t>
            </a:r>
            <a:br>
              <a:rPr lang="en-US" altLang="en-US" dirty="0"/>
            </a:br>
            <a:r>
              <a:rPr lang="en-US" altLang="en-US" dirty="0"/>
              <a:t>Architecture Standing Committee</a:t>
            </a:r>
            <a:endParaRPr lang="en-US" dirty="0"/>
          </a:p>
        </p:txBody>
      </p:sp>
      <p:sp>
        <p:nvSpPr>
          <p:cNvPr id="3" name="Subtitle 2">
            <a:extLst>
              <a:ext uri="{FF2B5EF4-FFF2-40B4-BE49-F238E27FC236}">
                <a16:creationId xmlns:a16="http://schemas.microsoft.com/office/drawing/2014/main" id="{8F83E18F-8E60-4534-BEFB-360368420143}"/>
              </a:ext>
            </a:extLst>
          </p:cNvPr>
          <p:cNvSpPr>
            <a:spLocks noGrp="1"/>
          </p:cNvSpPr>
          <p:nvPr>
            <p:ph type="subTitle" idx="1"/>
          </p:nvPr>
        </p:nvSpPr>
        <p:spPr/>
        <p:txBody>
          <a:bodyPr/>
          <a:lstStyle/>
          <a:p>
            <a:r>
              <a:rPr lang="en-US" altLang="en-US" dirty="0"/>
              <a:t>Agenda</a:t>
            </a:r>
          </a:p>
          <a:p>
            <a:r>
              <a:rPr lang="en-US" altLang="en-US" dirty="0"/>
              <a:t>26 June 2023 Teleconference</a:t>
            </a:r>
          </a:p>
          <a:p>
            <a:endParaRPr lang="en-US" altLang="en-US" dirty="0"/>
          </a:p>
          <a:p>
            <a:r>
              <a:rPr lang="en-US" altLang="en-US" dirty="0"/>
              <a:t>Chair: Mark Hamilton (Ruckus/CommScope)</a:t>
            </a:r>
          </a:p>
          <a:p>
            <a:r>
              <a:rPr lang="en-US" altLang="en-US" dirty="0"/>
              <a:t>Vice Chair &amp; Sec’y: Joe Levy (</a:t>
            </a:r>
            <a:r>
              <a:rPr lang="en-US" altLang="en-US" dirty="0" err="1"/>
              <a:t>InterDigital</a:t>
            </a:r>
            <a:r>
              <a:rPr lang="en-US" altLang="en-US" dirty="0"/>
              <a:t>)</a:t>
            </a:r>
          </a:p>
          <a:p>
            <a:endParaRPr lang="en-US" dirty="0"/>
          </a:p>
        </p:txBody>
      </p:sp>
      <p:sp>
        <p:nvSpPr>
          <p:cNvPr id="6" name="Slide Number Placeholder 5">
            <a:extLst>
              <a:ext uri="{FF2B5EF4-FFF2-40B4-BE49-F238E27FC236}">
                <a16:creationId xmlns:a16="http://schemas.microsoft.com/office/drawing/2014/main" id="{58647A7E-813C-4DBC-8C41-7729CDC3A258}"/>
              </a:ext>
            </a:extLst>
          </p:cNvPr>
          <p:cNvSpPr>
            <a:spLocks noGrp="1"/>
          </p:cNvSpPr>
          <p:nvPr>
            <p:ph type="sldNum" idx="12"/>
          </p:nvPr>
        </p:nvSpPr>
        <p:spPr/>
        <p:txBody>
          <a:bodyPr/>
          <a:lstStyle/>
          <a:p>
            <a:r>
              <a:rPr lang="en-GB"/>
              <a:t>Slide </a:t>
            </a:r>
            <a:fld id="{DE40C9FC-4879-4F20-9ECA-A574A90476B7}" type="slidenum">
              <a:rPr lang="en-GB" smtClean="0"/>
              <a:pPr/>
              <a:t>3</a:t>
            </a:fld>
            <a:endParaRPr lang="en-GB"/>
          </a:p>
        </p:txBody>
      </p:sp>
    </p:spTree>
    <p:extLst>
      <p:ext uri="{BB962C8B-B14F-4D97-AF65-F5344CB8AC3E}">
        <p14:creationId xmlns:p14="http://schemas.microsoft.com/office/powerpoint/2010/main" val="27784657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Attendance, etc.</a:t>
            </a:r>
          </a:p>
        </p:txBody>
      </p:sp>
      <p:sp>
        <p:nvSpPr>
          <p:cNvPr id="4098" name="Rectangle 2"/>
          <p:cNvSpPr>
            <a:spLocks noGrp="1" noChangeArrowheads="1"/>
          </p:cNvSpPr>
          <p:nvPr>
            <p:ph idx="1"/>
          </p:nvPr>
        </p:nvSpPr>
        <p:spPr>
          <a:ln/>
        </p:spPr>
        <p:txBody>
          <a:bodyPr/>
          <a:lstStyle/>
          <a:p>
            <a:r>
              <a:rPr lang="en-US" altLang="en-US" sz="2800" dirty="0"/>
              <a:t>Reminders to attendees:</a:t>
            </a:r>
          </a:p>
          <a:p>
            <a:pPr lvl="1"/>
            <a:r>
              <a:rPr lang="en-US" altLang="en-US" sz="2400" dirty="0"/>
              <a:t>Sign in for .11 attendance credit</a:t>
            </a:r>
          </a:p>
          <a:p>
            <a:pPr lvl="1"/>
            <a:r>
              <a:rPr lang="en-US" altLang="en-US" sz="2400" dirty="0"/>
              <a:t>Noises off</a:t>
            </a:r>
          </a:p>
          <a:p>
            <a:pPr lvl="1"/>
            <a:r>
              <a:rPr lang="en-US" altLang="en-US" sz="2400" dirty="0"/>
              <a:t>No recordings</a:t>
            </a:r>
          </a:p>
          <a:p>
            <a:pPr algn="ct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4</a:t>
            </a:fld>
            <a:endParaRPr lang="en-GB"/>
          </a:p>
        </p:txBody>
      </p:sp>
    </p:spTree>
    <p:extLst>
      <p:ext uri="{BB962C8B-B14F-4D97-AF65-F5344CB8AC3E}">
        <p14:creationId xmlns:p14="http://schemas.microsoft.com/office/powerpoint/2010/main" val="253571111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Meeting Protocol</a:t>
            </a:r>
            <a:endParaRPr lang="en-GB" dirty="0"/>
          </a:p>
        </p:txBody>
      </p:sp>
      <p:sp>
        <p:nvSpPr>
          <p:cNvPr id="4098" name="Rectangle 2"/>
          <p:cNvSpPr>
            <a:spLocks noGrp="1" noChangeArrowheads="1"/>
          </p:cNvSpPr>
          <p:nvPr>
            <p:ph idx="1"/>
          </p:nvPr>
        </p:nvSpPr>
        <p:spPr>
          <a:ln/>
        </p:spPr>
        <p:txBody>
          <a:bodyPr/>
          <a:lstStyle/>
          <a:p>
            <a:r>
              <a:rPr lang="en-US" altLang="en-US" sz="2800" dirty="0"/>
              <a:t>Please announce your affiliation when you first address the group during a meeting slot</a:t>
            </a:r>
          </a:p>
          <a:p>
            <a:pPr algn="ct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5</a:t>
            </a:fld>
            <a:endParaRPr lang="en-GB"/>
          </a:p>
        </p:txBody>
      </p:sp>
    </p:spTree>
    <p:extLst>
      <p:ext uri="{BB962C8B-B14F-4D97-AF65-F5344CB8AC3E}">
        <p14:creationId xmlns:p14="http://schemas.microsoft.com/office/powerpoint/2010/main" val="18840262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altLang="en-US" dirty="0"/>
          </a:p>
        </p:txBody>
      </p:sp>
      <p:sp>
        <p:nvSpPr>
          <p:cNvPr id="8195" name="Rectangle 1027"/>
          <p:cNvSpPr>
            <a:spLocks noGrp="1" noChangeArrowheads="1"/>
          </p:cNvSpPr>
          <p:nvPr>
            <p:ph idx="1"/>
          </p:nvPr>
        </p:nvSpPr>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8196" name="Text Box 1028"/>
          <p:cNvSpPr txBox="1">
            <a:spLocks noChangeArrowheads="1"/>
          </p:cNvSpPr>
          <p:nvPr/>
        </p:nvSpPr>
        <p:spPr bwMode="auto">
          <a:xfrm>
            <a:off x="1581150"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p>
        </p:txBody>
      </p:sp>
    </p:spTree>
    <p:extLst>
      <p:ext uri="{BB962C8B-B14F-4D97-AF65-F5344CB8AC3E}">
        <p14:creationId xmlns:p14="http://schemas.microsoft.com/office/powerpoint/2010/main" val="13935968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altLang="en-US" u="sng" dirty="0"/>
          </a:p>
        </p:txBody>
      </p:sp>
      <p:sp>
        <p:nvSpPr>
          <p:cNvPr id="9219" name="Rectangle 3"/>
          <p:cNvSpPr>
            <a:spLocks noGrp="1" noChangeArrowheads="1"/>
          </p:cNvSpPr>
          <p:nvPr>
            <p:ph idx="1"/>
          </p:nvPr>
        </p:nvSpPr>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9220" name="Text Box 6"/>
          <p:cNvSpPr txBox="1">
            <a:spLocks noChangeArrowheads="1"/>
          </p:cNvSpPr>
          <p:nvPr/>
        </p:nvSpPr>
        <p:spPr bwMode="auto">
          <a:xfrm>
            <a:off x="1574492"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22801723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altLang="en-US" dirty="0"/>
          </a:p>
        </p:txBody>
      </p:sp>
      <p:sp>
        <p:nvSpPr>
          <p:cNvPr id="10243" name="Rectangle 1027"/>
          <p:cNvSpPr>
            <a:spLocks noGrp="1" noChangeArrowheads="1"/>
          </p:cNvSpPr>
          <p:nvPr>
            <p:ph idx="1"/>
          </p:nvPr>
        </p:nvSpPr>
        <p:spPr>
          <a:xfrm>
            <a:off x="914401" y="1751015"/>
            <a:ext cx="10361084" cy="4343400"/>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 </a:t>
            </a:r>
            <a:r>
              <a:rPr lang="en-US" altLang="en-US" sz="1800" b="1" dirty="0" err="1">
                <a:solidFill>
                  <a:schemeClr val="tx1"/>
                </a:solidFill>
                <a:latin typeface="Calibri" panose="020F0502020204030204" pitchFamily="34" charset="0"/>
                <a:cs typeface="Calibri" panose="020F0502020204030204" pitchFamily="34" charset="0"/>
              </a:rPr>
              <a:t>immediatly</a:t>
            </a:r>
            <a:r>
              <a:rPr lang="en-US" altLang="en-US" sz="1800" b="1" dirty="0">
                <a:solidFill>
                  <a:schemeClr val="tx1"/>
                </a:solidFill>
                <a:latin typeface="Calibri" panose="020F0502020204030204" pitchFamily="34" charset="0"/>
                <a:cs typeface="Calibri" panose="020F0502020204030204" pitchFamily="34" charset="0"/>
              </a:rPr>
              <a:t>.</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10244" name="Text Box 1028"/>
          <p:cNvSpPr txBox="1">
            <a:spLocks noChangeArrowheads="1"/>
          </p:cNvSpPr>
          <p:nvPr/>
        </p:nvSpPr>
        <p:spPr bwMode="auto">
          <a:xfrm>
            <a:off x="1600200" y="6107112"/>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p>
        </p:txBody>
      </p:sp>
    </p:spTree>
    <p:extLst>
      <p:ext uri="{BB962C8B-B14F-4D97-AF65-F5344CB8AC3E}">
        <p14:creationId xmlns:p14="http://schemas.microsoft.com/office/powerpoint/2010/main" val="12952854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GB" altLang="en-US" u="sng">
                <a:solidFill>
                  <a:schemeClr val="tx1"/>
                </a:solidFill>
                <a:latin typeface="Calibri" panose="020F0502020204030204" pitchFamily="34" charset="0"/>
                <a:cs typeface="Calibri" panose="020F0502020204030204" pitchFamily="34" charset="0"/>
              </a:rPr>
              <a:t>Patent-related information</a:t>
            </a:r>
            <a:endParaRPr lang="en-US" altLang="en-US" u="sng"/>
          </a:p>
        </p:txBody>
      </p:sp>
      <p:sp>
        <p:nvSpPr>
          <p:cNvPr id="5" name="Content Placeholder 4"/>
          <p:cNvSpPr>
            <a:spLocks noGrp="1"/>
          </p:cNvSpPr>
          <p:nvPr>
            <p:ph idx="1"/>
          </p:nvPr>
        </p:nvSpPr>
        <p:spPr/>
        <p:txBody>
          <a:bodyPr/>
          <a:lstStyle/>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br>
              <a:rPr lang="en-US" altLang="en-US" sz="2000" b="1" dirty="0">
                <a:solidFill>
                  <a:schemeClr val="tx1"/>
                </a:solidFill>
                <a:latin typeface="Calibri" panose="020F0502020204030204" pitchFamily="34" charset="0"/>
                <a:cs typeface="Calibri" panose="020F0502020204030204" pitchFamily="34" charset="0"/>
              </a:rPr>
            </a:br>
            <a:r>
              <a:rPr lang="en-US" altLang="en-US" sz="1600" b="1" dirty="0">
                <a:solidFill>
                  <a:schemeClr val="tx1"/>
                </a:solidFill>
                <a:latin typeface="Calibri" panose="020F0502020204030204" pitchFamily="34" charset="0"/>
                <a:cs typeface="Calibri" panose="020F0502020204030204" pitchFamily="34" charset="0"/>
              </a:rPr>
              <a:t>(</a:t>
            </a:r>
            <a:r>
              <a:rPr lang="en-US" sz="1600" u="sng" dirty="0">
                <a:latin typeface="Calibri" panose="020F0502020204030204" pitchFamily="34" charset="0"/>
                <a:cs typeface="Calibri" panose="020F0502020204030204" pitchFamily="34" charset="0"/>
                <a:hlinkClick r:id="rId3"/>
              </a:rPr>
              <a:t>https://standards.ieee.org/about/policies/bylaws/sect6-7.html</a:t>
            </a:r>
            <a:r>
              <a:rPr lang="en-US" altLang="en-US" sz="1600" b="1" dirty="0">
                <a:solidFill>
                  <a:schemeClr val="tx1"/>
                </a:solidFill>
                <a:latin typeface="Calibri" panose="020F0502020204030204" pitchFamily="34" charset="0"/>
                <a:cs typeface="Calibri" panose="020F0502020204030204" pitchFamily="34" charset="0"/>
              </a:rPr>
              <a:t>)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dirty="0">
                <a:solidFill>
                  <a:schemeClr val="tx1"/>
                </a:solidFill>
                <a:latin typeface="Calibri" panose="020F0502020204030204" pitchFamily="34" charset="0"/>
                <a:cs typeface="Calibri" panose="020F0502020204030204" pitchFamily="34" charset="0"/>
                <a:hlinkClick r:id="rId4"/>
              </a:rPr>
              <a:t>https://standards.ieee.org/about/policies/opman/sect6.html</a:t>
            </a:r>
            <a:r>
              <a:rPr lang="en-US" altLang="en-US" sz="1600" b="1" dirty="0">
                <a:solidFill>
                  <a:schemeClr val="tx1"/>
                </a:solidFill>
                <a:latin typeface="Calibri" panose="020F0502020204030204" pitchFamily="34" charset="0"/>
                <a:cs typeface="Calibri" panose="020F0502020204030204" pitchFamily="34" charset="0"/>
              </a:rPr>
              <a:t>)</a:t>
            </a:r>
          </a:p>
          <a:p>
            <a:pPr lvl="1">
              <a:lnSpc>
                <a:spcPct val="90000"/>
              </a:lnSpc>
              <a:buFont typeface="Monotype Sorts"/>
              <a:buNone/>
            </a:pPr>
            <a:endParaRPr lang="en-US" altLang="en-US" dirty="0"/>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hlinkClick r:id="rId5"/>
              </a:rPr>
              <a:t>http://standards.ieee.org/about/sasb/patcom/materials.html</a:t>
            </a: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endParaRPr lang="en-US"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9</a:t>
            </a:fld>
            <a:endParaRPr lang="en-GB" dirty="0"/>
          </a:p>
        </p:txBody>
      </p:sp>
      <p:sp>
        <p:nvSpPr>
          <p:cNvPr id="11267" name="Rectangle 3"/>
          <p:cNvSpPr>
            <a:spLocks noChangeArrowheads="1"/>
          </p:cNvSpPr>
          <p:nvPr/>
        </p:nvSpPr>
        <p:spPr bwMode="auto">
          <a:xfrm>
            <a:off x="2057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2400" b="1" u="sng">
              <a:latin typeface="Helvetica" panose="020B0604020202020204" pitchFamily="34" charset="0"/>
            </a:endParaRPr>
          </a:p>
        </p:txBody>
      </p:sp>
      <p:sp>
        <p:nvSpPr>
          <p:cNvPr id="11269" name="Text Box 7"/>
          <p:cNvSpPr txBox="1">
            <a:spLocks noChangeArrowheads="1"/>
          </p:cNvSpPr>
          <p:nvPr/>
        </p:nvSpPr>
        <p:spPr bwMode="auto">
          <a:xfrm>
            <a:off x="1581150"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2090664063"/>
      </p:ext>
    </p:extLst>
  </p:cSld>
  <p:clrMapOvr>
    <a:masterClrMapping/>
  </p:clrMapOvr>
  <p:transition/>
</p:sld>
</file>

<file path=ppt/theme/theme1.xml><?xml version="1.0" encoding="utf-8"?>
<a:theme xmlns:a="http://schemas.openxmlformats.org/drawingml/2006/main" name="Office Theme">
  <a:themeElements>
    <a:clrScheme name="Custom 6">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5959FE"/>
      </a:hlink>
      <a:folHlink>
        <a:srgbClr val="5959FE"/>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Template>
  <TotalTime>7298</TotalTime>
  <Words>2846</Words>
  <Application>Microsoft Office PowerPoint</Application>
  <PresentationFormat>Widescreen</PresentationFormat>
  <Paragraphs>267</Paragraphs>
  <Slides>23</Slides>
  <Notes>14</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30" baseType="lpstr">
      <vt:lpstr>Arial</vt:lpstr>
      <vt:lpstr>Calibri</vt:lpstr>
      <vt:lpstr>Helvetica</vt:lpstr>
      <vt:lpstr>Monotype Sorts</vt:lpstr>
      <vt:lpstr>Times New Roman</vt:lpstr>
      <vt:lpstr>Office Theme</vt:lpstr>
      <vt:lpstr>Document</vt:lpstr>
      <vt:lpstr>ARC-SC-agenda-June-26-2023</vt:lpstr>
      <vt:lpstr>Abstract</vt:lpstr>
      <vt:lpstr>IEEE 802.11   Architecture Standing Committee</vt:lpstr>
      <vt:lpstr>Attendance, etc.</vt:lpstr>
      <vt:lpstr>Meeting Protocol</vt:lpstr>
      <vt:lpstr>Participants have a duty to inform the IEEE</vt:lpstr>
      <vt:lpstr>Ways to inform IEEE</vt:lpstr>
      <vt:lpstr>Other guidelines for IEEE WG meetings</vt:lpstr>
      <vt:lpstr>Patent-related information</vt:lpstr>
      <vt:lpstr>IEEE SA Copyright Policy</vt:lpstr>
      <vt:lpstr>IEEE SA Copyright Policy</vt:lpstr>
      <vt:lpstr>Participant behavior in IEEE-SA activities is guided by the IEEE Codes of Ethics &amp; Conduct</vt:lpstr>
      <vt:lpstr>Participants in the IEEE-SA “individual process” shall act independently of others, including employers</vt:lpstr>
      <vt:lpstr>IEEE-SA standards activities shall allow the fair &amp; equitable consideration of all viewpoints</vt:lpstr>
      <vt:lpstr>ARC Agenda – 26 June 2023</vt:lpstr>
      <vt:lpstr>ARC (Architecture) – Other</vt:lpstr>
      <vt:lpstr>802REVc – update and EPD/LPD</vt:lpstr>
      <vt:lpstr>Define “IEEE 802 Network”</vt:lpstr>
      <vt:lpstr>Define “IEEE 802 Network”</vt:lpstr>
      <vt:lpstr>Define “IEEE 802 Network” - 2</vt:lpstr>
      <vt:lpstr>Define “IEEE 802 Network” – Some quotes</vt:lpstr>
      <vt:lpstr>Define “IEEE 802 Network” – Some quotes</vt:lpstr>
      <vt:lpstr>Telecon notes – 6/21/2023</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Hamilton, Mark</dc:creator>
  <cp:lastModifiedBy>Hamilton, Mark</cp:lastModifiedBy>
  <cp:revision>97</cp:revision>
  <cp:lastPrinted>1601-01-01T00:00:00Z</cp:lastPrinted>
  <dcterms:created xsi:type="dcterms:W3CDTF">2021-01-26T19:12:38Z</dcterms:created>
  <dcterms:modified xsi:type="dcterms:W3CDTF">2023-06-21T19:13:20Z</dcterms:modified>
</cp:coreProperties>
</file>