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256" r:id="rId2"/>
    <p:sldId id="257" r:id="rId3"/>
    <p:sldId id="268" r:id="rId4"/>
    <p:sldId id="265" r:id="rId5"/>
    <p:sldId id="269" r:id="rId6"/>
    <p:sldId id="260" r:id="rId7"/>
    <p:sldId id="261" r:id="rId8"/>
    <p:sldId id="262" r:id="rId9"/>
    <p:sldId id="263" r:id="rId10"/>
    <p:sldId id="283" r:id="rId11"/>
    <p:sldId id="284" r:id="rId12"/>
    <p:sldId id="287" r:id="rId13"/>
    <p:sldId id="288" r:id="rId14"/>
    <p:sldId id="289" r:id="rId15"/>
    <p:sldId id="295" r:id="rId16"/>
    <p:sldId id="294" r:id="rId17"/>
    <p:sldId id="293" r:id="rId18"/>
    <p:sldId id="296" r:id="rId19"/>
    <p:sldId id="297" r:id="rId20"/>
    <p:sldId id="298" r:id="rId2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12" autoAdjust="0"/>
    <p:restoredTop sz="94660"/>
  </p:normalViewPr>
  <p:slideViewPr>
    <p:cSldViewPr>
      <p:cViewPr varScale="1">
        <p:scale>
          <a:sx n="76" d="100"/>
          <a:sy n="76" d="100"/>
        </p:scale>
        <p:origin x="51" y="237"/>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6/10/2023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02441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58190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639782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79310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11924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16686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802.11-23/1002r0</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602315" cy="2730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 June 2023</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0/11-20-0174-00-0arc-epd-and-lpd-terminology-misalignment-in-ieee-std-802-1-and-802-11.ppt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mentor.ieee.org/802.11/dcn/19/11-19-0106-00-000m-sta-and-ap.docx"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ARC-SC-agenda-June-12-2023</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2023-06-10</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911483410"/>
              </p:ext>
            </p:extLst>
          </p:nvPr>
        </p:nvGraphicFramePr>
        <p:xfrm>
          <a:off x="985838" y="2416175"/>
          <a:ext cx="10290175" cy="2481263"/>
        </p:xfrm>
        <a:graphic>
          <a:graphicData uri="http://schemas.openxmlformats.org/presentationml/2006/ole">
            <mc:AlternateContent xmlns:mc="http://schemas.openxmlformats.org/markup-compatibility/2006">
              <mc:Choice xmlns:v="urn:schemas-microsoft-com:vml" Requires="v">
                <p:oleObj name="Document" r:id="rId3" imgW="10457640" imgH="2537948" progId="Word.Document.8">
                  <p:embed/>
                </p:oleObj>
              </mc:Choice>
              <mc:Fallback>
                <p:oleObj name="Document" r:id="rId3" imgW="10457640" imgH="2537948" progId="Word.Document.8">
                  <p:embed/>
                  <p:pic>
                    <p:nvPicPr>
                      <p:cNvPr id="0" name="Picture 3"/>
                      <p:cNvPicPr>
                        <a:picLocks noChangeAspect="1" noChangeArrowheads="1"/>
                      </p:cNvPicPr>
                      <p:nvPr/>
                    </p:nvPicPr>
                    <p:blipFill>
                      <a:blip r:embed="rId4"/>
                      <a:srcRect/>
                      <a:stretch>
                        <a:fillRect/>
                      </a:stretch>
                    </p:blipFill>
                    <p:spPr bwMode="auto">
                      <a:xfrm>
                        <a:off x="985838" y="2416175"/>
                        <a:ext cx="10290175" cy="248126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6857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Agenda – 12 June 2023</a:t>
            </a:r>
            <a:endParaRPr lang="en-GB" dirty="0"/>
          </a:p>
        </p:txBody>
      </p:sp>
      <p:sp>
        <p:nvSpPr>
          <p:cNvPr id="4098" name="Rectangle 2"/>
          <p:cNvSpPr>
            <a:spLocks noGrp="1" noChangeArrowheads="1"/>
          </p:cNvSpPr>
          <p:nvPr>
            <p:ph idx="1"/>
          </p:nvPr>
        </p:nvSpPr>
        <p:spPr>
          <a:xfrm>
            <a:off x="914401" y="1828800"/>
            <a:ext cx="10361084" cy="4570413"/>
          </a:xfrm>
          <a:ln/>
        </p:spPr>
        <p:txBody>
          <a:bodyPr/>
          <a:lstStyle/>
          <a:p>
            <a:pPr marL="457200" indent="-457200">
              <a:lnSpc>
                <a:spcPct val="90000"/>
              </a:lnSpc>
              <a:spcBef>
                <a:spcPts val="300"/>
              </a:spcBef>
              <a:spcAft>
                <a:spcPts val="0"/>
              </a:spcAft>
              <a:buFont typeface="Arial" panose="020B0604020202020204" pitchFamily="34" charset="0"/>
              <a:buChar char="•"/>
              <a:defRPr/>
            </a:pPr>
            <a:r>
              <a:rPr lang="en-US" sz="2800" dirty="0"/>
              <a:t>Attendance, noises/recording, meeting protocol reminders</a:t>
            </a:r>
          </a:p>
          <a:p>
            <a:pPr marL="457200" indent="-457200">
              <a:lnSpc>
                <a:spcPct val="90000"/>
              </a:lnSpc>
              <a:spcBef>
                <a:spcPts val="300"/>
              </a:spcBef>
              <a:spcAft>
                <a:spcPts val="0"/>
              </a:spcAft>
              <a:buFont typeface="Arial" panose="020B0604020202020204" pitchFamily="34" charset="0"/>
              <a:buChar char="•"/>
              <a:defRPr/>
            </a:pPr>
            <a:r>
              <a:rPr lang="en-US" sz="2800" dirty="0"/>
              <a:t>Policies, duty to inform, participation rules</a:t>
            </a:r>
          </a:p>
          <a:p>
            <a:pPr marL="457200" indent="-457200">
              <a:lnSpc>
                <a:spcPct val="90000"/>
              </a:lnSpc>
              <a:spcBef>
                <a:spcPts val="300"/>
              </a:spcBef>
              <a:spcAft>
                <a:spcPts val="0"/>
              </a:spcAft>
              <a:buFont typeface="Arial" panose="020B0604020202020204" pitchFamily="34" charset="0"/>
              <a:buChar char="•"/>
              <a:defRPr/>
            </a:pPr>
            <a:r>
              <a:rPr lang="en-US" sz="2800" dirty="0"/>
              <a:t>June/July plan reminder:</a:t>
            </a:r>
          </a:p>
          <a:p>
            <a:pPr marL="857250" lvl="1" indent="-457200">
              <a:lnSpc>
                <a:spcPct val="90000"/>
              </a:lnSpc>
              <a:spcBef>
                <a:spcPts val="300"/>
              </a:spcBef>
              <a:spcAft>
                <a:spcPts val="0"/>
              </a:spcAft>
              <a:buFont typeface="Arial" panose="020B0604020202020204" pitchFamily="34" charset="0"/>
              <a:buChar char="•"/>
              <a:defRPr/>
            </a:pPr>
            <a:r>
              <a:rPr lang="en-US" sz="2400" dirty="0"/>
              <a:t>Teleconferences on June 12 (today) and June 26, to discuss how to define “IEEE 802 Network” for REV802</a:t>
            </a:r>
          </a:p>
          <a:p>
            <a:pPr marL="857250" lvl="1" indent="-457200">
              <a:lnSpc>
                <a:spcPct val="90000"/>
              </a:lnSpc>
              <a:spcBef>
                <a:spcPts val="300"/>
              </a:spcBef>
              <a:spcAft>
                <a:spcPts val="0"/>
              </a:spcAft>
              <a:buFont typeface="Arial" panose="020B0604020202020204" pitchFamily="34" charset="0"/>
              <a:buChar char="•"/>
              <a:defRPr/>
            </a:pPr>
            <a:r>
              <a:rPr lang="en-US" sz="2400" dirty="0"/>
              <a:t>Annex G discussion to resume at July plenary</a:t>
            </a:r>
          </a:p>
          <a:p>
            <a:pPr marL="457200" indent="-457200">
              <a:lnSpc>
                <a:spcPct val="90000"/>
              </a:lnSpc>
              <a:spcBef>
                <a:spcPts val="300"/>
              </a:spcBef>
              <a:spcAft>
                <a:spcPts val="0"/>
              </a:spcAft>
              <a:buFont typeface="Arial" panose="020B0604020202020204" pitchFamily="34" charset="0"/>
              <a:buChar char="•"/>
              <a:defRPr/>
            </a:pPr>
            <a:r>
              <a:rPr lang="en-US" sz="2800" dirty="0"/>
              <a:t>Any update on IEEE 802 Revision?</a:t>
            </a:r>
          </a:p>
          <a:p>
            <a:pPr marL="457200" indent="-457200">
              <a:lnSpc>
                <a:spcPct val="90000"/>
              </a:lnSpc>
              <a:spcBef>
                <a:spcPts val="300"/>
              </a:spcBef>
              <a:spcAft>
                <a:spcPts val="0"/>
              </a:spcAft>
              <a:buFont typeface="Arial" panose="020B0604020202020204" pitchFamily="34" charset="0"/>
              <a:buChar char="•"/>
              <a:defRPr/>
            </a:pPr>
            <a:r>
              <a:rPr lang="en-US" sz="2800" dirty="0"/>
              <a:t>Definition of “IEEE 802 Network”</a:t>
            </a:r>
          </a:p>
          <a:p>
            <a:pPr marL="457200" indent="-457200">
              <a:lnSpc>
                <a:spcPct val="90000"/>
              </a:lnSpc>
              <a:spcBef>
                <a:spcPts val="300"/>
              </a:spcBef>
              <a:spcAft>
                <a:spcPts val="0"/>
              </a:spcAft>
              <a:buFont typeface="Arial" panose="020B0604020202020204" pitchFamily="34" charset="0"/>
              <a:buChar char="•"/>
              <a:defRPr/>
            </a:pPr>
            <a:endParaRPr lang="en-US" sz="2800" dirty="0"/>
          </a:p>
          <a:p>
            <a:pPr marL="457200" indent="-457200">
              <a:lnSpc>
                <a:spcPct val="90000"/>
              </a:lnSpc>
              <a:spcBef>
                <a:spcPts val="0"/>
              </a:spcBef>
              <a:spcAft>
                <a:spcPts val="0"/>
              </a:spcAft>
              <a:buFont typeface="Arial" panose="020B0604020202020204" pitchFamily="34" charset="0"/>
              <a:buChar char="•"/>
              <a:defRPr/>
            </a:pPr>
            <a:endParaRPr lang="en-US" sz="28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7725352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(Architecture) – Other</a:t>
            </a:r>
            <a:endParaRPr lang="en-GB" dirty="0"/>
          </a:p>
        </p:txBody>
      </p:sp>
      <p:sp>
        <p:nvSpPr>
          <p:cNvPr id="4098" name="Rectangle 2"/>
          <p:cNvSpPr>
            <a:spLocks noGrp="1" noChangeArrowheads="1"/>
          </p:cNvSpPr>
          <p:nvPr>
            <p:ph idx="1"/>
          </p:nvPr>
        </p:nvSpPr>
        <p:spPr>
          <a:xfrm>
            <a:off x="914401" y="1754185"/>
            <a:ext cx="10361084" cy="4570415"/>
          </a:xfrm>
          <a:ln/>
        </p:spPr>
        <p:txBody>
          <a:bodyPr/>
          <a:lstStyle/>
          <a:p>
            <a:pPr marL="0" lvl="2" indent="0">
              <a:spcBef>
                <a:spcPts val="300"/>
              </a:spcBef>
              <a:spcAft>
                <a:spcPts val="0"/>
              </a:spcAft>
              <a:buNone/>
              <a:defRPr/>
            </a:pPr>
            <a:r>
              <a:rPr lang="en-US" altLang="en-US" sz="2400" b="1" dirty="0"/>
              <a:t>Other items being tracked (but not actively worked unless/until contributions):</a:t>
            </a:r>
          </a:p>
          <a:p>
            <a:pPr marL="685800" lvl="2" indent="-342900">
              <a:lnSpc>
                <a:spcPct val="90000"/>
              </a:lnSpc>
              <a:buFont typeface="Arial" pitchFamily="34" charset="0"/>
              <a:buChar char="•"/>
              <a:defRPr/>
            </a:pPr>
            <a:r>
              <a:rPr lang="en-US" sz="2000" b="1" dirty="0"/>
              <a:t>Related to IEEE Std 802 updates:</a:t>
            </a:r>
          </a:p>
          <a:p>
            <a:pPr marL="1143000" lvl="3" indent="-342900">
              <a:lnSpc>
                <a:spcPct val="90000"/>
              </a:lnSpc>
              <a:buFont typeface="Arial" pitchFamily="34" charset="0"/>
              <a:buChar char="•"/>
              <a:defRPr/>
            </a:pPr>
            <a:r>
              <a:rPr lang="en-US" sz="2000" b="1" dirty="0"/>
              <a:t>802.1AC mapping from ISS to 802.11 MAC SAP interface</a:t>
            </a:r>
          </a:p>
          <a:p>
            <a:pPr marL="1143000" lvl="3" indent="-342900">
              <a:lnSpc>
                <a:spcPct val="90000"/>
              </a:lnSpc>
              <a:buFont typeface="Arial" pitchFamily="34" charset="0"/>
              <a:buChar char="•"/>
              <a:defRPr/>
            </a:pPr>
            <a:r>
              <a:rPr lang="en-US" sz="2000" b="1" dirty="0"/>
              <a:t>Consider any changes to remove 802.2/LLC terms?</a:t>
            </a:r>
          </a:p>
          <a:p>
            <a:pPr marL="1143000" lvl="3" indent="-342900">
              <a:lnSpc>
                <a:spcPct val="90000"/>
              </a:lnSpc>
              <a:buFont typeface="Arial" pitchFamily="34" charset="0"/>
              <a:buChar char="•"/>
              <a:defRPr/>
            </a:pPr>
            <a:r>
              <a:rPr lang="en-US" sz="2000" b="1" dirty="0"/>
              <a:t>Clarifying EPD/LPD: </a:t>
            </a:r>
            <a:r>
              <a:rPr lang="en-US" sz="2000" dirty="0">
                <a:hlinkClick r:id="rId3"/>
              </a:rPr>
              <a:t>11-20/0174r0</a:t>
            </a:r>
            <a:endParaRPr lang="en-US" sz="2000" b="1" dirty="0">
              <a:solidFill>
                <a:schemeClr val="accent2">
                  <a:lumMod val="75000"/>
                </a:schemeClr>
              </a:solidFill>
            </a:endParaRPr>
          </a:p>
          <a:p>
            <a:pPr marL="685800" lvl="2" indent="-342900">
              <a:lnSpc>
                <a:spcPct val="90000"/>
              </a:lnSpc>
              <a:buFont typeface="Arial" pitchFamily="34" charset="0"/>
              <a:buChar char="•"/>
              <a:defRPr/>
            </a:pPr>
            <a:r>
              <a:rPr lang="en-US" sz="2000" b="1" dirty="0"/>
              <a:t>“What is a STA?” (per </a:t>
            </a:r>
            <a:r>
              <a:rPr lang="en-US" sz="2000" b="1" dirty="0" err="1"/>
              <a:t>REVmd</a:t>
            </a:r>
            <a:r>
              <a:rPr lang="en-US" sz="2000" b="1" dirty="0"/>
              <a:t> discussion: </a:t>
            </a:r>
            <a:r>
              <a:rPr lang="en-US" sz="2000" b="1" dirty="0">
                <a:solidFill>
                  <a:schemeClr val="accent2">
                    <a:lumMod val="75000"/>
                  </a:schemeClr>
                </a:solidFill>
                <a:hlinkClick r:id="rId4">
                  <a:extLst>
                    <a:ext uri="{A12FA001-AC4F-418D-AE19-62706E023703}">
                      <ahyp:hlinkClr xmlns:ahyp="http://schemas.microsoft.com/office/drawing/2018/hyperlinkcolor" val="tx"/>
                    </a:ext>
                  </a:extLst>
                </a:hlinkClick>
              </a:rPr>
              <a:t>11-19/0106r0</a:t>
            </a:r>
            <a:r>
              <a:rPr lang="en-US" sz="2000" b="1" dirty="0"/>
              <a:t>)</a:t>
            </a:r>
          </a:p>
          <a:p>
            <a:pPr marL="685800" lvl="2" indent="-342900">
              <a:lnSpc>
                <a:spcPct val="90000"/>
              </a:lnSpc>
              <a:buFont typeface="Arial" pitchFamily="34" charset="0"/>
              <a:buChar char="•"/>
              <a:defRPr/>
            </a:pPr>
            <a:r>
              <a:rPr lang="en-US" sz="2000" b="1" dirty="0"/>
              <a:t>Off-channel TDLS architecture</a:t>
            </a:r>
          </a:p>
          <a:p>
            <a:pPr marL="685800" lvl="2" indent="-342900">
              <a:lnSpc>
                <a:spcPct val="90000"/>
              </a:lnSpc>
              <a:spcBef>
                <a:spcPts val="300"/>
              </a:spcBef>
              <a:spcAft>
                <a:spcPts val="0"/>
              </a:spcAft>
              <a:buFont typeface="Arial" pitchFamily="34" charset="0"/>
              <a:buChar char="•"/>
              <a:defRPr/>
            </a:pPr>
            <a:r>
              <a:rPr lang="en-US" sz="2000" b="1" dirty="0"/>
              <a:t>MLME-RESET, versus MLME-JOIN, MLME-START, MLME-SCAN and MLME-END</a:t>
            </a:r>
          </a:p>
          <a:p>
            <a:pPr marL="1143000" lvl="3" indent="-342900">
              <a:lnSpc>
                <a:spcPct val="90000"/>
              </a:lnSpc>
              <a:spcBef>
                <a:spcPts val="300"/>
              </a:spcBef>
              <a:spcAft>
                <a:spcPts val="0"/>
              </a:spcAft>
              <a:buFont typeface="Arial" pitchFamily="34" charset="0"/>
              <a:buChar char="•"/>
              <a:defRPr/>
            </a:pPr>
            <a:r>
              <a:rPr lang="en-US" sz="2000" b="1" dirty="0"/>
              <a:t>One aspect is how MAC address is set/controlled – related to IEEE 1609/</a:t>
            </a:r>
            <a:r>
              <a:rPr lang="en-US" sz="2000" b="1" dirty="0" err="1"/>
              <a:t>TGbd</a:t>
            </a:r>
            <a:r>
              <a:rPr lang="en-US" sz="2000" b="1" dirty="0"/>
              <a:t>  activities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Tree>
    <p:extLst>
      <p:ext uri="{BB962C8B-B14F-4D97-AF65-F5344CB8AC3E}">
        <p14:creationId xmlns:p14="http://schemas.microsoft.com/office/powerpoint/2010/main" val="42542600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lvl="0">
              <a:buClr>
                <a:srgbClr val="000000"/>
              </a:buClr>
              <a:buSzPct val="100000"/>
              <a:buFont typeface="Arial" pitchFamily="34"/>
              <a:buChar char="•"/>
            </a:pPr>
            <a:r>
              <a:rPr lang="en-US" sz="3200" dirty="0"/>
              <a:t>Two definitions in draft</a:t>
            </a:r>
          </a:p>
          <a:p>
            <a:pPr marL="400050" lvl="2" indent="0" hangingPunct="0">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solidFill>
                  <a:srgbClr val="000000"/>
                </a:solidFill>
                <a:latin typeface="Arial" pitchFamily="2"/>
                <a:ea typeface="ＭＳ Ｐゴシック" pitchFamily="2"/>
              </a:rPr>
              <a:t>IEEE 802® network: A network consisting of one or more interconnected networks each using a medium access control (MAC) protocol specified in an IEEE 802 standard.</a:t>
            </a:r>
          </a:p>
          <a:p>
            <a:pPr marL="400050" lvl="2" indent="0" hangingPunct="0">
              <a:lnSpc>
                <a:spcPct val="100000"/>
              </a:lnSpc>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An IEEE 802 network is required, at a minimum, to support the MAC Internal Sublayer Service specified in IEEE Std 802.1AC and support the use of </a:t>
            </a:r>
            <a:r>
              <a:rPr lang="en-US" sz="2400" dirty="0" err="1">
                <a:latin typeface="Arial" pitchFamily="2"/>
                <a:ea typeface="ＭＳ Ｐゴシック" pitchFamily="2"/>
              </a:rPr>
              <a:t>EtherTypes</a:t>
            </a:r>
            <a:r>
              <a:rPr lang="en-US" sz="2400" dirty="0">
                <a:latin typeface="Arial" pitchFamily="2"/>
                <a:ea typeface="ＭＳ Ｐゴシック" pitchFamily="2"/>
              </a:rPr>
              <a:t> for protocol identification at the LLC sublayer.</a:t>
            </a:r>
          </a:p>
          <a:p>
            <a:pPr>
              <a:buFont typeface="Arial" pitchFamily="34"/>
              <a:buChar char="•"/>
            </a:pPr>
            <a:r>
              <a:rPr lang="en-US" sz="3200" dirty="0"/>
              <a:t>Characteristics?</a:t>
            </a:r>
          </a:p>
          <a:p>
            <a:pPr marL="400050" lvl="2" indent="0" hangingPunct="0">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Frame based</a:t>
            </a:r>
          </a:p>
          <a:p>
            <a:pPr marL="400050" lvl="2" indent="0" hangingPunct="0">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MAC address (48 or 64 bit)</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17</a:t>
            </a:fld>
            <a:endParaRPr lang="en-GB"/>
          </a:p>
        </p:txBody>
      </p:sp>
    </p:spTree>
    <p:extLst>
      <p:ext uri="{BB962C8B-B14F-4D97-AF65-F5344CB8AC3E}">
        <p14:creationId xmlns:p14="http://schemas.microsoft.com/office/powerpoint/2010/main" val="320342773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 - 2</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a:buFont typeface="Arial" pitchFamily="34"/>
              <a:buChar char="•"/>
            </a:pPr>
            <a:r>
              <a:rPr lang="en-US" sz="3200" dirty="0"/>
              <a:t>There are multiple network technologies that use 802.1Q bridges for interconnection that are not part of the IEEE 802 family of networks. (see comment)</a:t>
            </a:r>
          </a:p>
          <a:p>
            <a:pPr marL="400050" lvl="2" indent="0" hangingPunct="0">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An IEEE 802 compatible network</a:t>
            </a:r>
          </a:p>
          <a:p>
            <a:pPr lvl="0">
              <a:buFont typeface="Arial" pitchFamily="34"/>
              <a:buChar char="•"/>
            </a:pPr>
            <a:r>
              <a:rPr lang="en-US" sz="3200" dirty="0"/>
              <a:t>Bridged IEEE 802 Network is used.</a:t>
            </a:r>
          </a:p>
          <a:p>
            <a:pPr marL="400050" lvl="2" indent="0" hangingPunct="0">
              <a:lnSpc>
                <a:spcPct val="100000"/>
              </a:lnSpc>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Bridged IEEE 802® network: A network of two or more interconnected IEEE 802 networks.</a:t>
            </a:r>
          </a:p>
          <a:p>
            <a:pPr marL="400050" lvl="2" indent="0" hangingPunct="0">
              <a:lnSpc>
                <a:spcPct val="100000"/>
              </a:lnSpc>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IEEE 802 compatible network: A network that can be interconnected with other networks, including IEEE 802 networks, using IEEE 802.1Q bridges.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Tree>
    <p:extLst>
      <p:ext uri="{BB962C8B-B14F-4D97-AF65-F5344CB8AC3E}">
        <p14:creationId xmlns:p14="http://schemas.microsoft.com/office/powerpoint/2010/main" val="1659017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 – Some quotes</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algn="l">
              <a:lnSpc>
                <a:spcPts val="2000"/>
              </a:lnSpc>
            </a:pPr>
            <a:r>
              <a:rPr lang="en-US" sz="1800" b="0" i="0" u="none" strike="noStrike" baseline="0" dirty="0">
                <a:latin typeface="Times New Roman" panose="02020603050405020304" pitchFamily="18" charset="0"/>
              </a:rPr>
              <a:t>The early IEEE 802 local area network (LAN) wired technologies used shared-medium communication,</a:t>
            </a:r>
          </a:p>
          <a:p>
            <a:pPr algn="l">
              <a:lnSpc>
                <a:spcPts val="2000"/>
              </a:lnSpc>
            </a:pPr>
            <a:r>
              <a:rPr lang="en-US" sz="1800" b="0" i="0" u="none" strike="noStrike" baseline="0" dirty="0">
                <a:latin typeface="Times New Roman" panose="02020603050405020304" pitchFamily="18" charset="0"/>
              </a:rPr>
              <a:t>with information broadcast for all stations to receive. That approach has evolved over the years, but in ways</a:t>
            </a:r>
          </a:p>
          <a:p>
            <a:pPr algn="l">
              <a:lnSpc>
                <a:spcPts val="2000"/>
              </a:lnSpc>
            </a:pPr>
            <a:r>
              <a:rPr lang="en-US" sz="1800" b="0" i="0" u="none" strike="noStrike" baseline="0" dirty="0">
                <a:latin typeface="Times New Roman" panose="02020603050405020304" pitchFamily="18" charset="0"/>
              </a:rPr>
              <a:t>that preserve the appearance of simple peer-to-peer communications behavior for end stations. In particular,</a:t>
            </a:r>
          </a:p>
          <a:p>
            <a:pPr algn="l">
              <a:lnSpc>
                <a:spcPts val="2000"/>
              </a:lnSpc>
            </a:pPr>
            <a:r>
              <a:rPr lang="en-US" sz="1800" b="0" i="0" u="none" strike="noStrike" baseline="0" dirty="0">
                <a:latin typeface="Times New Roman" panose="02020603050405020304" pitchFamily="18" charset="0"/>
              </a:rPr>
              <a:t>the use of bridges, as described in 5.3.2, for interconnecting IEEE 802 networks is now widespread. These</a:t>
            </a:r>
          </a:p>
          <a:p>
            <a:pPr algn="l">
              <a:lnSpc>
                <a:spcPts val="2000"/>
              </a:lnSpc>
            </a:pPr>
            <a:r>
              <a:rPr lang="en-US" sz="1800" b="0" i="0" u="none" strike="noStrike" baseline="0" dirty="0">
                <a:latin typeface="Times New Roman" panose="02020603050405020304" pitchFamily="18" charset="0"/>
              </a:rPr>
              <a:t>bridges allow the construction of networks with much larger numbers of end stations and much higher</a:t>
            </a:r>
          </a:p>
          <a:p>
            <a:pPr algn="l">
              <a:lnSpc>
                <a:spcPts val="2000"/>
              </a:lnSpc>
            </a:pPr>
            <a:r>
              <a:rPr lang="en-US" sz="1800" b="0" i="0" u="none" strike="noStrike" baseline="0" dirty="0">
                <a:latin typeface="Times New Roman" panose="02020603050405020304" pitchFamily="18" charset="0"/>
              </a:rPr>
              <a:t>aggregate throughput than would be achievable with a single shared-medium. End stations attached to such</a:t>
            </a:r>
          </a:p>
          <a:p>
            <a:pPr algn="l">
              <a:lnSpc>
                <a:spcPts val="2000"/>
              </a:lnSpc>
            </a:pPr>
            <a:r>
              <a:rPr lang="en-US" sz="1800" b="0" i="0" u="none" strike="noStrike" baseline="0" dirty="0">
                <a:latin typeface="Times New Roman" panose="02020603050405020304" pitchFamily="18" charset="0"/>
              </a:rPr>
              <a:t>a bridged IEEE 802 network can communicate with each other just as though they were attached to a single</a:t>
            </a:r>
          </a:p>
          <a:p>
            <a:pPr algn="l">
              <a:lnSpc>
                <a:spcPts val="2000"/>
              </a:lnSpc>
            </a:pPr>
            <a:r>
              <a:rPr lang="en-US" sz="1800" b="0" i="0" u="none" strike="noStrike" baseline="0" dirty="0">
                <a:latin typeface="Times New Roman" panose="02020603050405020304" pitchFamily="18" charset="0"/>
              </a:rPr>
              <a:t>shared-medium; however, the ability to communicate with other stations can be limited by use of</a:t>
            </a:r>
          </a:p>
          <a:p>
            <a:pPr algn="l">
              <a:lnSpc>
                <a:spcPts val="2000"/>
              </a:lnSpc>
            </a:pPr>
            <a:r>
              <a:rPr lang="en-US" sz="1800" b="0" i="0" u="none" strike="noStrike" baseline="0" dirty="0">
                <a:latin typeface="Times New Roman" panose="02020603050405020304" pitchFamily="18" charset="0"/>
              </a:rPr>
              <a:t>management facilities in the bridges, particularly where broadcast or multicast transmissions are involved. A</a:t>
            </a:r>
          </a:p>
          <a:p>
            <a:pPr algn="l">
              <a:lnSpc>
                <a:spcPts val="2000"/>
              </a:lnSpc>
            </a:pPr>
            <a:r>
              <a:rPr lang="en-US" sz="1800" b="0" i="0" u="none" strike="noStrike" baseline="0" dirty="0">
                <a:latin typeface="Times New Roman" panose="02020603050405020304" pitchFamily="18" charset="0"/>
              </a:rPr>
              <a:t>further stage in this evolution has led to the use of point-to-point full duplex communication in LANs, either</a:t>
            </a:r>
          </a:p>
          <a:p>
            <a:pPr algn="l">
              <a:lnSpc>
                <a:spcPts val="2000"/>
              </a:lnSpc>
            </a:pPr>
            <a:r>
              <a:rPr lang="en-US" sz="1800" b="0" i="0" u="none" strike="noStrike" baseline="0" dirty="0">
                <a:latin typeface="Times New Roman" panose="02020603050405020304" pitchFamily="18" charset="0"/>
              </a:rPr>
              <a:t>between an end station and a bridge or between a pair of bridges.</a:t>
            </a:r>
          </a:p>
          <a:p>
            <a:pPr algn="l">
              <a:lnSpc>
                <a:spcPts val="2000"/>
              </a:lnSpc>
            </a:pPr>
            <a:r>
              <a:rPr lang="en-US" sz="1800" b="0" dirty="0">
                <a:latin typeface="Times New Roman" panose="02020603050405020304" pitchFamily="18" charset="0"/>
                <a:ea typeface="ＭＳ Ｐゴシック" pitchFamily="2"/>
              </a:rPr>
              <a:t>-----</a:t>
            </a:r>
          </a:p>
          <a:p>
            <a:pPr algn="l">
              <a:lnSpc>
                <a:spcPts val="2000"/>
              </a:lnSpc>
            </a:pPr>
            <a:r>
              <a:rPr lang="en-US" sz="1800" b="0" i="0" u="none" strike="noStrike" baseline="0" dirty="0">
                <a:latin typeface="Times New Roman" panose="02020603050405020304" pitchFamily="18" charset="0"/>
              </a:rPr>
              <a:t>Bridges are stations that interconnect multiple access domains. IEEE Std 802.1Q13 provides the basic</a:t>
            </a:r>
          </a:p>
          <a:p>
            <a:pPr algn="l">
              <a:lnSpc>
                <a:spcPts val="2000"/>
              </a:lnSpc>
            </a:pPr>
            <a:r>
              <a:rPr lang="en-US" sz="1800" b="0" i="0" u="none" strike="noStrike" baseline="0" dirty="0">
                <a:latin typeface="Times New Roman" panose="02020603050405020304" pitchFamily="18" charset="0"/>
              </a:rPr>
              <a:t>specification for bridge interworking among IEEE 802 networks. A bridged IEEE 802 network consists of</a:t>
            </a:r>
          </a:p>
          <a:p>
            <a:pPr algn="l">
              <a:lnSpc>
                <a:spcPts val="2000"/>
              </a:lnSpc>
            </a:pPr>
            <a:r>
              <a:rPr lang="en-US" sz="1800" b="0" i="0" u="none" strike="noStrike" baseline="0" dirty="0">
                <a:latin typeface="Times New Roman" panose="02020603050405020304" pitchFamily="18" charset="0"/>
              </a:rPr>
              <a:t>one or more bridges together with the complete set of access domains that they interconnect.</a:t>
            </a:r>
            <a:endParaRPr lang="en-US" dirty="0">
              <a:latin typeface="Arial" pitchFamily="2"/>
              <a:ea typeface="ＭＳ Ｐゴシック" pitchFamily="2"/>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19</a:t>
            </a:fld>
            <a:endParaRPr lang="en-GB"/>
          </a:p>
        </p:txBody>
      </p:sp>
    </p:spTree>
    <p:extLst>
      <p:ext uri="{BB962C8B-B14F-4D97-AF65-F5344CB8AC3E}">
        <p14:creationId xmlns:p14="http://schemas.microsoft.com/office/powerpoint/2010/main" val="36906608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 ARC SC, 12 June 2023,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 – Some quotes</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algn="l">
              <a:lnSpc>
                <a:spcPts val="2000"/>
              </a:lnSpc>
            </a:pPr>
            <a:r>
              <a:rPr lang="en-US" sz="1800" i="0" u="none" strike="noStrike" baseline="0" dirty="0">
                <a:latin typeface="Times New Roman" panose="02020603050405020304" pitchFamily="18" charset="0"/>
              </a:rPr>
              <a:t>access domain</a:t>
            </a:r>
            <a:r>
              <a:rPr lang="en-US" sz="1800" b="0" i="0" u="none" strike="noStrike" baseline="0" dirty="0">
                <a:latin typeface="Times New Roman" panose="02020603050405020304" pitchFamily="18" charset="0"/>
              </a:rPr>
              <a:t>: A set of stations in an IEEE 802® network together with interconnecting data transmission</a:t>
            </a:r>
          </a:p>
          <a:p>
            <a:pPr algn="l">
              <a:lnSpc>
                <a:spcPts val="2000"/>
              </a:lnSpc>
            </a:pPr>
            <a:r>
              <a:rPr lang="en-US" sz="1800" b="0" i="0" u="none" strike="noStrike" baseline="0" dirty="0">
                <a:latin typeface="Times New Roman" panose="02020603050405020304" pitchFamily="18" charset="0"/>
              </a:rPr>
              <a:t>media and functional units (e.g., repeaters), in which the stations use the same medium access control</a:t>
            </a:r>
          </a:p>
          <a:p>
            <a:pPr algn="l">
              <a:lnSpc>
                <a:spcPts val="2000"/>
              </a:lnSpc>
            </a:pPr>
            <a:r>
              <a:rPr lang="en-US" sz="1800" b="0" i="0" u="none" strike="noStrike" baseline="0" dirty="0">
                <a:latin typeface="Times New Roman" panose="02020603050405020304" pitchFamily="18" charset="0"/>
              </a:rPr>
              <a:t>(MAC) protocol to communicate over a common physical medium.</a:t>
            </a:r>
          </a:p>
          <a:p>
            <a:pPr algn="l">
              <a:lnSpc>
                <a:spcPts val="2000"/>
              </a:lnSpc>
            </a:pPr>
            <a:r>
              <a:rPr lang="en-US" sz="1800" b="0" dirty="0">
                <a:latin typeface="Times New Roman" panose="02020603050405020304" pitchFamily="18" charset="0"/>
                <a:ea typeface="ＭＳ Ｐゴシック" pitchFamily="2"/>
              </a:rPr>
              <a:t>-----</a:t>
            </a:r>
          </a:p>
          <a:p>
            <a:pPr algn="l">
              <a:lnSpc>
                <a:spcPts val="2000"/>
              </a:lnSpc>
            </a:pPr>
            <a:r>
              <a:rPr lang="en-US" sz="1800" b="0" i="0" u="none" strike="noStrike" baseline="0" dirty="0">
                <a:latin typeface="Times New Roman" panose="02020603050405020304" pitchFamily="18" charset="0"/>
              </a:rPr>
              <a:t>IEEE 802 networks use frame-based communications over a variety of media to connect various digital</a:t>
            </a:r>
          </a:p>
          <a:p>
            <a:pPr algn="l">
              <a:lnSpc>
                <a:spcPts val="2000"/>
              </a:lnSpc>
            </a:pPr>
            <a:r>
              <a:rPr lang="en-US" sz="1800" b="0" i="0" u="none" strike="noStrike" baseline="0" dirty="0">
                <a:latin typeface="Times New Roman" panose="02020603050405020304" pitchFamily="18" charset="0"/>
              </a:rPr>
              <a:t>apparatus regardless of computer technology and data type. However, the scope of IEEE 802 standards is</a:t>
            </a:r>
          </a:p>
          <a:p>
            <a:pPr algn="l">
              <a:lnSpc>
                <a:spcPts val="2000"/>
              </a:lnSpc>
            </a:pPr>
            <a:r>
              <a:rPr lang="en-US" sz="1800" b="0" i="0" u="none" strike="noStrike" baseline="0" dirty="0">
                <a:latin typeface="Times New Roman" panose="02020603050405020304" pitchFamily="18" charset="0"/>
              </a:rPr>
              <a:t>not limited to the physical layers (PHYs) and data link layers (DLLs).</a:t>
            </a:r>
          </a:p>
          <a:p>
            <a:pPr algn="l">
              <a:lnSpc>
                <a:spcPts val="2000"/>
              </a:lnSpc>
            </a:pPr>
            <a:r>
              <a:rPr lang="en-US" sz="1800" b="0" dirty="0">
                <a:latin typeface="Times New Roman" panose="02020603050405020304" pitchFamily="18" charset="0"/>
                <a:ea typeface="ＭＳ Ｐゴシック" pitchFamily="2"/>
              </a:rPr>
              <a:t>-----</a:t>
            </a:r>
          </a:p>
          <a:p>
            <a:pPr>
              <a:lnSpc>
                <a:spcPts val="2000"/>
              </a:lnSpc>
            </a:pPr>
            <a:r>
              <a:rPr lang="en-US" sz="1800" b="0" dirty="0">
                <a:latin typeface="Times New Roman" panose="02020603050405020304" pitchFamily="18" charset="0"/>
              </a:rPr>
              <a:t>User and management data flowing within IEEE 802 networks can be secured by a variety of authentication,</a:t>
            </a:r>
          </a:p>
          <a:p>
            <a:pPr>
              <a:lnSpc>
                <a:spcPts val="2000"/>
              </a:lnSpc>
            </a:pPr>
            <a:r>
              <a:rPr lang="en-US" sz="1800" b="0" dirty="0">
                <a:latin typeface="Times New Roman" panose="02020603050405020304" pitchFamily="18" charset="0"/>
              </a:rPr>
              <a:t>secure key exchange, and encryption mechanisms that are described in the various IEEE 802 standards. In</a:t>
            </a:r>
          </a:p>
          <a:p>
            <a:pPr>
              <a:lnSpc>
                <a:spcPts val="2000"/>
              </a:lnSpc>
            </a:pPr>
            <a:r>
              <a:rPr lang="en-US" sz="1800" b="0" dirty="0">
                <a:latin typeface="Times New Roman" panose="02020603050405020304" pitchFamily="18" charset="0"/>
              </a:rPr>
              <a:t>addition, IEEE 802 standards specify mechanisms by which a station is able to discover neighboring</a:t>
            </a:r>
          </a:p>
          <a:p>
            <a:pPr>
              <a:lnSpc>
                <a:spcPts val="2000"/>
              </a:lnSpc>
            </a:pPr>
            <a:r>
              <a:rPr lang="en-US" sz="1800" b="0" dirty="0">
                <a:latin typeface="Times New Roman" panose="02020603050405020304" pitchFamily="18" charset="0"/>
              </a:rPr>
              <a:t>networks information that may include IEEE 802 and non-IEEE 802 technologies. IEEE 802 standards also</a:t>
            </a:r>
          </a:p>
          <a:p>
            <a:pPr>
              <a:lnSpc>
                <a:spcPts val="2000"/>
              </a:lnSpc>
            </a:pPr>
            <a:r>
              <a:rPr lang="en-US" sz="1800" b="0" dirty="0">
                <a:latin typeface="Times New Roman" panose="02020603050405020304" pitchFamily="18" charset="0"/>
              </a:rPr>
              <a:t>specify mechanisms to achieve service discovery (e.g., support for Internet or virtual private network</a:t>
            </a:r>
          </a:p>
          <a:p>
            <a:pPr>
              <a:lnSpc>
                <a:spcPts val="2000"/>
              </a:lnSpc>
            </a:pPr>
            <a:r>
              <a:rPr lang="en-US" sz="1800" b="0" dirty="0">
                <a:latin typeface="Times New Roman" panose="02020603050405020304" pitchFamily="18" charset="0"/>
              </a:rPr>
              <a:t>service) and session continuity (e.g., a voice over Internet Protocol (IP) or multimedia session) in a</a:t>
            </a:r>
          </a:p>
          <a:p>
            <a:pPr>
              <a:lnSpc>
                <a:spcPts val="2000"/>
              </a:lnSpc>
            </a:pPr>
            <a:r>
              <a:rPr lang="en-US" sz="1800" b="0" dirty="0">
                <a:latin typeface="Times New Roman" panose="02020603050405020304" pitchFamily="18" charset="0"/>
              </a:rPr>
              <a:t>heterogeneous networking environment when stations, while either stationary or in motion, have a choice of</a:t>
            </a:r>
          </a:p>
          <a:p>
            <a:pPr>
              <a:lnSpc>
                <a:spcPts val="2000"/>
              </a:lnSpc>
            </a:pPr>
            <a:r>
              <a:rPr lang="en-US" sz="1800" b="0" dirty="0">
                <a:latin typeface="Times New Roman" panose="02020603050405020304" pitchFamily="18" charset="0"/>
              </a:rPr>
              <a:t>connecting to multiple access networks.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Tree>
    <p:extLst>
      <p:ext uri="{BB962C8B-B14F-4D97-AF65-F5344CB8AC3E}">
        <p14:creationId xmlns:p14="http://schemas.microsoft.com/office/powerpoint/2010/main" val="244233001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p:txBody>
          <a:bodyPr/>
          <a:lstStyle/>
          <a:p>
            <a:r>
              <a:rPr lang="en-US" altLang="en-US" dirty="0"/>
              <a:t>IEEE 802.11  </a:t>
            </a:r>
            <a:br>
              <a:rPr lang="en-US" altLang="en-US" dirty="0"/>
            </a:br>
            <a:r>
              <a:rPr lang="en-US" altLang="en-US" dirty="0"/>
              <a:t>Architecture Standing Committee</a:t>
            </a:r>
            <a:endParaRPr lang="en-US" dirty="0"/>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p:txBody>
          <a:bodyPr/>
          <a:lstStyle/>
          <a:p>
            <a:r>
              <a:rPr lang="en-US" altLang="en-US" dirty="0"/>
              <a:t>Agenda</a:t>
            </a:r>
          </a:p>
          <a:p>
            <a:r>
              <a:rPr lang="en-US" altLang="en-US" dirty="0"/>
              <a:t>12 June 2023 Teleconference</a:t>
            </a:r>
          </a:p>
          <a:p>
            <a:endParaRPr lang="en-US" altLang="en-US" dirty="0"/>
          </a:p>
          <a:p>
            <a:r>
              <a:rPr lang="en-US" altLang="en-US" dirty="0"/>
              <a:t>Chair: Mark Hamilton (Ruckus/CommScope)</a:t>
            </a:r>
          </a:p>
          <a:p>
            <a:r>
              <a:rPr lang="en-US" altLang="en-US" dirty="0"/>
              <a:t>Vice Chair &amp; Sec’y: Joe Levy (</a:t>
            </a:r>
            <a:r>
              <a:rPr lang="en-US" altLang="en-US" dirty="0" err="1"/>
              <a:t>InterDigital</a:t>
            </a:r>
            <a:r>
              <a:rPr lang="en-US" altLang="en-US" dirty="0"/>
              <a:t>)</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lvl="1"/>
            <a:r>
              <a:rPr lang="en-US" altLang="en-US" sz="2400" dirty="0"/>
              <a:t>Sign in for .11 attendance credit</a:t>
            </a:r>
          </a:p>
          <a:p>
            <a:pPr lvl="1"/>
            <a:r>
              <a:rPr lang="en-US" altLang="en-US" sz="2400" dirty="0"/>
              <a:t>Noises off</a:t>
            </a:r>
          </a:p>
          <a:p>
            <a:pPr lvl="1"/>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25357111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a:t>
            </a:r>
            <a:r>
              <a:rPr lang="en-US" altLang="en-US" sz="1800" b="1" dirty="0" err="1">
                <a:solidFill>
                  <a:schemeClr val="tx1"/>
                </a:solidFill>
                <a:latin typeface="Calibri" panose="020F0502020204030204" pitchFamily="34" charset="0"/>
                <a:cs typeface="Calibri" panose="020F0502020204030204" pitchFamily="34" charset="0"/>
              </a:rPr>
              <a:t>immediatly</a:t>
            </a:r>
            <a:r>
              <a:rPr lang="en-US" altLang="en-US" sz="1800" b="1" dirty="0">
                <a:solidFill>
                  <a:schemeClr val="tx1"/>
                </a:solidFill>
                <a:latin typeface="Calibri" panose="020F0502020204030204" pitchFamily="34" charset="0"/>
                <a:cs typeface="Calibri" panose="020F0502020204030204" pitchFamily="34" charset="0"/>
              </a:rPr>
              <a: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6">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5959FE"/>
      </a:hlink>
      <a:folHlink>
        <a:srgbClr val="5959F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7178</TotalTime>
  <Words>2419</Words>
  <Application>Microsoft Office PowerPoint</Application>
  <PresentationFormat>Widescreen</PresentationFormat>
  <Paragraphs>223</Paragraphs>
  <Slides>20</Slides>
  <Notes>11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7" baseType="lpstr">
      <vt:lpstr>Arial</vt:lpstr>
      <vt:lpstr>Calibri</vt:lpstr>
      <vt:lpstr>Helvetica</vt:lpstr>
      <vt:lpstr>Monotype Sorts</vt:lpstr>
      <vt:lpstr>Times New Roman</vt:lpstr>
      <vt:lpstr>Office Theme</vt:lpstr>
      <vt:lpstr>Document</vt:lpstr>
      <vt:lpstr>ARC-SC-agenda-June-12-2023</vt:lpstr>
      <vt:lpstr>Abstract</vt:lpstr>
      <vt:lpstr>IEEE 802.11   Architecture Standing Committee</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ARC Agenda – 12 June 2023</vt:lpstr>
      <vt:lpstr>ARC (Architecture) – Other</vt:lpstr>
      <vt:lpstr>Define “IEEE 802 Network”</vt:lpstr>
      <vt:lpstr>Define “IEEE 802 Network” - 2</vt:lpstr>
      <vt:lpstr>Define “IEEE 802 Network” – Some quotes</vt:lpstr>
      <vt:lpstr>Define “IEEE 802 Network” – Some quotes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94</cp:revision>
  <cp:lastPrinted>1601-01-01T00:00:00Z</cp:lastPrinted>
  <dcterms:created xsi:type="dcterms:W3CDTF">2021-01-26T19:12:38Z</dcterms:created>
  <dcterms:modified xsi:type="dcterms:W3CDTF">2023-06-11T01:00:46Z</dcterms:modified>
</cp:coreProperties>
</file>