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1040" r:id="rId3"/>
    <p:sldId id="649" r:id="rId4"/>
    <p:sldId id="1045" r:id="rId5"/>
    <p:sldId id="1034" r:id="rId6"/>
    <p:sldId id="615" r:id="rId7"/>
    <p:sldId id="1044" r:id="rId8"/>
    <p:sldId id="543" r:id="rId9"/>
    <p:sldId id="640" r:id="rId10"/>
    <p:sldId id="1043" r:id="rId11"/>
    <p:sldId id="653" r:id="rId12"/>
    <p:sldId id="633" r:id="rId13"/>
    <p:sldId id="635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001" autoAdjust="0"/>
    <p:restoredTop sz="95267" autoAdjust="0"/>
  </p:normalViewPr>
  <p:slideViewPr>
    <p:cSldViewPr>
      <p:cViewPr varScale="1">
        <p:scale>
          <a:sx n="91" d="100"/>
          <a:sy n="91" d="100"/>
        </p:scale>
        <p:origin x="96" y="4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7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802.11-23/0999r0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July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802.11-23/0999r0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802.11-23/0999r0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July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802.11-23/0999r0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76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802.11-23/0999r0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480-00-0uhr-uhr-proposed-par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079-05-0uhr-uhr-draft-proposed-csd.doc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275-02-0000-par-corrigendum-1-correct-assignment-of-anqp-info-id-for-ebcs-in-802-11bc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80-02-0uhr-uhr-proposed-par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079-09-0uhr-uhr-draft-proposed-csd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July 2023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658759"/>
              </p:ext>
            </p:extLst>
          </p:nvPr>
        </p:nvGraphicFramePr>
        <p:xfrm>
          <a:off x="1001713" y="2438400"/>
          <a:ext cx="9736137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4" imgW="10439485" imgH="2545244" progId="Word.Document.8">
                  <p:embed/>
                </p:oleObj>
              </mc:Choice>
              <mc:Fallback>
                <p:oleObj name="Document" r:id="rId4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38400"/>
                        <a:ext cx="9736137" cy="2368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US" dirty="0" err="1"/>
              <a:t>TGbe</a:t>
            </a:r>
            <a:r>
              <a:rPr lang="en-US" dirty="0"/>
              <a:t>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2"/>
            <a:ext cx="11353800" cy="4742121"/>
          </a:xfrm>
        </p:spPr>
        <p:txBody>
          <a:bodyPr/>
          <a:lstStyle/>
          <a:p>
            <a:r>
              <a:rPr lang="en-US" dirty="0"/>
              <a:t>Approve a </a:t>
            </a:r>
            <a:r>
              <a:rPr lang="en-US" dirty="0" err="1"/>
              <a:t>TGbe</a:t>
            </a:r>
            <a:r>
              <a:rPr lang="en-US" dirty="0"/>
              <a:t> MAC (mixed mode) ad-hoc meeting on July 6-8, 2023, in Berlin, Germany, for the purpose of </a:t>
            </a:r>
            <a:r>
              <a:rPr lang="en-US" dirty="0" err="1"/>
              <a:t>TGbe</a:t>
            </a:r>
            <a:r>
              <a:rPr lang="en-US" dirty="0"/>
              <a:t> comment resolution and consideration of document submissions.</a:t>
            </a:r>
          </a:p>
          <a:p>
            <a:endParaRPr lang="en-US" dirty="0"/>
          </a:p>
          <a:p>
            <a:r>
              <a:rPr lang="en-US" dirty="0"/>
              <a:t>Moved on behalf of </a:t>
            </a:r>
            <a:r>
              <a:rPr lang="en-US" dirty="0" err="1"/>
              <a:t>TGbe</a:t>
            </a:r>
            <a:r>
              <a:rPr lang="en-US" dirty="0"/>
              <a:t> by Alfred Asterjadhi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Unanimous consent (Motion passes)</a:t>
            </a:r>
          </a:p>
          <a:p>
            <a:r>
              <a:rPr lang="en-US" dirty="0"/>
              <a:t>[</a:t>
            </a:r>
            <a:r>
              <a:rPr lang="en-US" dirty="0" err="1"/>
              <a:t>TGbe</a:t>
            </a:r>
            <a:r>
              <a:rPr lang="en-US" dirty="0"/>
              <a:t>: Moved: Po-Kai Huang, 2nd: </a:t>
            </a:r>
            <a:r>
              <a:rPr lang="en-US" dirty="0" err="1"/>
              <a:t>Hongyuan</a:t>
            </a:r>
            <a:r>
              <a:rPr lang="en-US" dirty="0"/>
              <a:t> Zhang, Result: Unanimous]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9276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US" dirty="0" err="1"/>
              <a:t>TGbf</a:t>
            </a:r>
            <a:r>
              <a:rPr lang="en-US" dirty="0"/>
              <a:t>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791332"/>
          </a:xfrm>
        </p:spPr>
        <p:txBody>
          <a:bodyPr/>
          <a:lstStyle/>
          <a:p>
            <a:r>
              <a:rPr lang="en-US" dirty="0"/>
              <a:t>Approve a </a:t>
            </a:r>
            <a:r>
              <a:rPr lang="en-US" dirty="0" err="1"/>
              <a:t>TGbf</a:t>
            </a:r>
            <a:r>
              <a:rPr lang="en-US" dirty="0"/>
              <a:t> ad-hoc meeting on July 6, 7, 8, 2023, in the Ericsson Office, Lund, Sweden for the purpose of </a:t>
            </a:r>
            <a:r>
              <a:rPr lang="en-US" dirty="0" err="1"/>
              <a:t>TGbf</a:t>
            </a:r>
            <a:r>
              <a:rPr lang="en-US" dirty="0"/>
              <a:t> comment resolution and consideration of document submissions.</a:t>
            </a:r>
          </a:p>
          <a:p>
            <a:endParaRPr lang="en-US" dirty="0"/>
          </a:p>
          <a:p>
            <a:r>
              <a:rPr lang="en-US" dirty="0"/>
              <a:t>Moved by Tony Han Xiao on behalf of </a:t>
            </a:r>
            <a:r>
              <a:rPr lang="en-US" dirty="0" err="1"/>
              <a:t>TGbf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Unanimous consent (Motion passes)</a:t>
            </a:r>
          </a:p>
          <a:p>
            <a:r>
              <a:rPr lang="en-US" dirty="0"/>
              <a:t>[</a:t>
            </a:r>
            <a:r>
              <a:rPr lang="en-US" dirty="0" err="1"/>
              <a:t>TGbf</a:t>
            </a:r>
            <a:r>
              <a:rPr lang="en-US" dirty="0"/>
              <a:t>: </a:t>
            </a:r>
            <a:r>
              <a:rPr lang="pt-BR" dirty="0"/>
              <a:t>Moved:  Claudio da Silva, 2nd: Rui Du, Result: Unanimous</a:t>
            </a:r>
            <a:r>
              <a:rPr lang="en-US" dirty="0"/>
              <a:t>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879608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56108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P802.11bn PAR/CSD approval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forwarding P802.11bn PAR documentation in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https://mentor.ieee.org/802.11/dcn/23/11-23-0480-00-0uhr-uhr-proposed-par.pdf</a:t>
            </a:r>
            <a:r>
              <a:rPr lang="en-US" sz="2000" dirty="0">
                <a:solidFill>
                  <a:schemeClr val="tx1"/>
                </a:solidFill>
              </a:rPr>
              <a:t>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Approve CSD documentation in </a:t>
            </a:r>
            <a:r>
              <a:rPr lang="en-US" sz="2000" dirty="0">
                <a:solidFill>
                  <a:schemeClr val="tx1"/>
                </a:solidFill>
                <a:hlinkClick r:id="rId4"/>
              </a:rPr>
              <a:t>https://mentor.ieee.org/802.11/dcn/23/11-23-0079-05-0uhr-uhr-draft-proposed-csd.docx</a:t>
            </a:r>
            <a:r>
              <a:rPr lang="en-US" sz="2000" dirty="0">
                <a:solidFill>
                  <a:schemeClr val="tx1"/>
                </a:solidFill>
              </a:rPr>
              <a:t> 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s-ES" sz="2000" dirty="0"/>
              <a:t>In WG11, PAR (y/n/a): </a:t>
            </a:r>
            <a:r>
              <a:rPr lang="es-ES" sz="2000" dirty="0" err="1"/>
              <a:t>xx</a:t>
            </a:r>
            <a:r>
              <a:rPr lang="es-ES" sz="2000" dirty="0"/>
              <a:t>, </a:t>
            </a:r>
            <a:r>
              <a:rPr lang="es-ES" sz="2000" dirty="0" err="1"/>
              <a:t>xx</a:t>
            </a:r>
            <a:r>
              <a:rPr lang="es-ES" sz="2000" dirty="0"/>
              <a:t>, </a:t>
            </a:r>
            <a:r>
              <a:rPr lang="es-ES" sz="2000" dirty="0" err="1"/>
              <a:t>xx</a:t>
            </a:r>
            <a:r>
              <a:rPr lang="es-ES" sz="2000" dirty="0"/>
              <a:t>; CSD (y/n/a): </a:t>
            </a:r>
            <a:r>
              <a:rPr lang="es-ES" sz="2000" dirty="0" err="1"/>
              <a:t>xx</a:t>
            </a:r>
            <a:r>
              <a:rPr lang="es-ES" sz="2000" dirty="0"/>
              <a:t>, </a:t>
            </a:r>
            <a:r>
              <a:rPr lang="es-ES" sz="2000" dirty="0" err="1"/>
              <a:t>xx</a:t>
            </a:r>
            <a:r>
              <a:rPr lang="es-ES" sz="2000" dirty="0"/>
              <a:t>, </a:t>
            </a:r>
            <a:r>
              <a:rPr lang="es-ES" sz="2000" dirty="0" err="1"/>
              <a:t>xx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876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(July 12)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598753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IEEE 8</a:t>
            </a:r>
            <a:r>
              <a:rPr lang="en-GB" dirty="0"/>
              <a:t>02.11 COR2</a:t>
            </a:r>
            <a:r>
              <a:rPr lang="en-GB" b="1" dirty="0"/>
              <a:t>  PAR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dirty="0">
                <a:solidFill>
                  <a:schemeClr val="tx1"/>
                </a:solidFill>
              </a:rPr>
              <a:t> Request that the PAR contained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https://mentor.ieee.org/802.11/dcn/23/11-23-1275-02-0000-par-corrigendum-1-correct-assignment-of-anqp-info-id-for-ebcs-in-802-11bc.docx</a:t>
            </a:r>
            <a:r>
              <a:rPr lang="en-US" dirty="0">
                <a:solidFill>
                  <a:schemeClr val="tx1"/>
                </a:solidFill>
              </a:rPr>
              <a:t> be posted to the IEEE 802 Executive Committee (EC) agenda for EC approval to submit to </a:t>
            </a:r>
            <a:r>
              <a:rPr lang="en-US" dirty="0" err="1">
                <a:solidFill>
                  <a:schemeClr val="tx1"/>
                </a:solidFill>
              </a:rPr>
              <a:t>NesCom</a:t>
            </a:r>
            <a:r>
              <a:rPr lang="en-US" dirty="0">
                <a:solidFill>
                  <a:schemeClr val="tx1"/>
                </a:solidFill>
              </a:rPr>
              <a:t>, granting the WG chair editorial license.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xx, Second: xx</a:t>
            </a:r>
          </a:p>
          <a:p>
            <a:r>
              <a:rPr lang="en-US" dirty="0"/>
              <a:t>Result: Yes: xx, No: xx, Abstain: xx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July 2023</a:t>
            </a:r>
          </a:p>
        </p:txBody>
      </p:sp>
    </p:spTree>
    <p:extLst>
      <p:ext uri="{BB962C8B-B14F-4D97-AF65-F5344CB8AC3E}">
        <p14:creationId xmlns:p14="http://schemas.microsoft.com/office/powerpoint/2010/main" val="131888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b="1" dirty="0"/>
              <a:t>P802.11</a:t>
            </a:r>
            <a:r>
              <a:rPr lang="en-GB" dirty="0"/>
              <a:t>bn</a:t>
            </a:r>
            <a:r>
              <a:rPr lang="en-GB" b="1" dirty="0"/>
              <a:t>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 Request that the PAR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https://mentor.ieee.org/802.11/dcn/23/11-23-0480-02-0uhr-uhr-proposed-par.pdf</a:t>
            </a:r>
            <a:r>
              <a:rPr lang="en-US" sz="2000" dirty="0">
                <a:solidFill>
                  <a:schemeClr val="tx1"/>
                </a:solidFill>
              </a:rPr>
              <a:t>  be posted to the IEEE 802 Executive Committee (EC) agenda for EC approval to submit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, granting the WG chair editorial license.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UHR SG/Second: xxx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passes)</a:t>
            </a:r>
          </a:p>
          <a:p>
            <a:r>
              <a:rPr lang="en-US" sz="2000" dirty="0"/>
              <a:t>[UHR SG: Moved: xxx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xxx</a:t>
            </a:r>
            <a:r>
              <a:rPr lang="en-GB" sz="2000" b="1" dirty="0"/>
              <a:t>, </a:t>
            </a:r>
            <a:r>
              <a:rPr lang="en-US" sz="2000" dirty="0"/>
              <a:t>Result: x/y/z]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915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/>
              <a:t>P802.11bn CSD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Believing that the CSD contained in the document referenced below meets IEEE 802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that the CSD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https://mentor.ieee.org/802.11/dcn/23/11-23-0079-09-0uhr-uhr-draft-proposed-csd.docx</a:t>
            </a:r>
            <a:r>
              <a:rPr lang="en-US" sz="2000" dirty="0">
                <a:solidFill>
                  <a:schemeClr val="tx1"/>
                </a:solidFill>
              </a:rPr>
              <a:t>  be posted to the IEEE 802 Executive Committee (EC) agenda for EC preview and approval.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UHR SG/Second: 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passes)</a:t>
            </a:r>
          </a:p>
          <a:p>
            <a:r>
              <a:rPr lang="en-US" sz="2000" dirty="0"/>
              <a:t>[UHR SG: Moved: xxx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xxx, </a:t>
            </a:r>
            <a:r>
              <a:rPr lang="en-US" sz="2000" dirty="0"/>
              <a:t>Result: x/y/z]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034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(July 14)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September – Atlanta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</a:t>
            </a:r>
            <a:r>
              <a:rPr lang="en-US" b="1" dirty="0"/>
              <a:t>September</a:t>
            </a:r>
            <a:r>
              <a:rPr lang="en-US" sz="2000" b="1" dirty="0"/>
              <a:t>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</a:t>
            </a:r>
            <a:r>
              <a:rPr lang="en-US" b="1" dirty="0"/>
              <a:t>Grand Hyatt,</a:t>
            </a:r>
            <a:r>
              <a:rPr lang="en-US" sz="2000" b="1" dirty="0"/>
              <a:t> Buckhead, Atlanta, as an in-person only session, would you attend?</a:t>
            </a:r>
          </a:p>
          <a:p>
            <a:pPr lvl="2"/>
            <a:r>
              <a:rPr lang="en-US" sz="2000" b="1" dirty="0"/>
              <a:t>Yes – </a:t>
            </a:r>
          </a:p>
          <a:p>
            <a:pPr lvl="2"/>
            <a:r>
              <a:rPr lang="en-US" sz="2000" b="1" dirty="0"/>
              <a:t>No – </a:t>
            </a:r>
          </a:p>
          <a:p>
            <a:pPr lvl="2"/>
            <a:r>
              <a:rPr lang="en-US" sz="2000" b="1" dirty="0"/>
              <a:t>Abstain – 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</a:t>
            </a:r>
            <a:r>
              <a:rPr lang="en-US" b="1" dirty="0"/>
              <a:t>September</a:t>
            </a:r>
            <a:r>
              <a:rPr lang="en-US" sz="2000" b="1" dirty="0"/>
              <a:t>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</a:t>
            </a:r>
            <a:r>
              <a:rPr lang="en-US" b="1" dirty="0"/>
              <a:t>Grand Hyatt</a:t>
            </a:r>
            <a:r>
              <a:rPr lang="en-US" sz="2000" b="1" dirty="0"/>
              <a:t>, Buckhead, Atlanta, as mixed-mode session, will you attend:</a:t>
            </a:r>
          </a:p>
          <a:p>
            <a:pPr lvl="2"/>
            <a:r>
              <a:rPr lang="en-US" sz="2000" b="1" dirty="0"/>
              <a:t>Attend In-person - </a:t>
            </a:r>
          </a:p>
          <a:p>
            <a:pPr lvl="2"/>
            <a:r>
              <a:rPr lang="en-US" sz="2000" b="1" dirty="0"/>
              <a:t>Attend Virtually (remotely) - </a:t>
            </a:r>
          </a:p>
          <a:p>
            <a:pPr lvl="2"/>
            <a:r>
              <a:rPr lang="en-US" sz="2000" b="1" dirty="0"/>
              <a:t>Will not attend plenary -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July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309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November – Honolulu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</a:t>
            </a:r>
            <a:r>
              <a:rPr lang="en-US" b="1" dirty="0"/>
              <a:t>November</a:t>
            </a:r>
            <a:r>
              <a:rPr lang="en-US" sz="2000" b="1" dirty="0"/>
              <a:t>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Hawaiian Village, Honolulu as an in-person only session, would you attend?</a:t>
            </a:r>
          </a:p>
          <a:p>
            <a:pPr lvl="2"/>
            <a:r>
              <a:rPr lang="en-US" sz="2000" b="1" dirty="0"/>
              <a:t>Yes – </a:t>
            </a:r>
          </a:p>
          <a:p>
            <a:pPr lvl="2"/>
            <a:r>
              <a:rPr lang="en-US" sz="2000" b="1" dirty="0"/>
              <a:t>No – </a:t>
            </a:r>
          </a:p>
          <a:p>
            <a:pPr lvl="2"/>
            <a:r>
              <a:rPr lang="en-US" sz="2000" b="1" dirty="0"/>
              <a:t>Abstain – 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</a:t>
            </a:r>
            <a:r>
              <a:rPr lang="en-US" b="1" dirty="0"/>
              <a:t>November</a:t>
            </a:r>
            <a:r>
              <a:rPr lang="en-US" sz="2000" b="1" dirty="0"/>
              <a:t>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Hawaiian Village, Honolulu, as mixed-mode session, will you attend:</a:t>
            </a:r>
          </a:p>
          <a:p>
            <a:pPr lvl="2"/>
            <a:r>
              <a:rPr lang="en-US" sz="2000" b="1" dirty="0"/>
              <a:t>Attend In-person - </a:t>
            </a:r>
          </a:p>
          <a:p>
            <a:pPr lvl="2"/>
            <a:r>
              <a:rPr lang="en-US" sz="2000" b="1" dirty="0"/>
              <a:t>Attend Virtually (remotely) - </a:t>
            </a:r>
          </a:p>
          <a:p>
            <a:pPr lvl="2"/>
            <a:r>
              <a:rPr lang="en-US" sz="2000" b="1" dirty="0"/>
              <a:t>Will not attend plenary -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July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683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Approve P802.11REVme D3.0 for sale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Approve making P802.11REVme D3.0 available for purchase from the IEEE Store.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on behalf of </a:t>
            </a:r>
            <a:r>
              <a:rPr lang="en-US" dirty="0" err="1"/>
              <a:t>TGme</a:t>
            </a:r>
            <a:r>
              <a:rPr lang="en-US" dirty="0"/>
              <a:t> by Mike Montemurro, Second: Stuart Kerry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64, No: 0, Abstain: 7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021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10</TotalTime>
  <Words>939</Words>
  <Application>Microsoft Office PowerPoint</Application>
  <PresentationFormat>Widescreen</PresentationFormat>
  <Paragraphs>146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MS Gothic</vt:lpstr>
      <vt:lpstr>Arial Unicode MS</vt:lpstr>
      <vt:lpstr>Times New Roman</vt:lpstr>
      <vt:lpstr>Office Theme</vt:lpstr>
      <vt:lpstr>Document</vt:lpstr>
      <vt:lpstr>802.11 July 2023 WG Motions</vt:lpstr>
      <vt:lpstr>WEDNESDAY (July 12) </vt:lpstr>
      <vt:lpstr>Motion 1: IEEE 802.11 COR2  PAR</vt:lpstr>
      <vt:lpstr>Motion 2: P802.11bn PAR approval</vt:lpstr>
      <vt:lpstr>Motion 3: P802.11bn CSD approval</vt:lpstr>
      <vt:lpstr>FRIDAY (July 14) </vt:lpstr>
      <vt:lpstr>Straw Poll:  September – Atlanta Interim</vt:lpstr>
      <vt:lpstr>Straw Poll:  November – Honolulu Plenary</vt:lpstr>
      <vt:lpstr>Motion 8: Approve P802.11REVme D3.0 for sale</vt:lpstr>
      <vt:lpstr>Motion 9: TGbe ad-hoc</vt:lpstr>
      <vt:lpstr>Motion 10: TGbf ad-hoc</vt:lpstr>
      <vt:lpstr>EC Motions </vt:lpstr>
      <vt:lpstr>5.xxx: P802.11bn PAR/CSD approval motion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11-22-1678r4</cp:keywords>
  <cp:lastModifiedBy>Stephen McCann</cp:lastModifiedBy>
  <cp:revision>1592</cp:revision>
  <cp:lastPrinted>1601-01-01T00:00:00Z</cp:lastPrinted>
  <dcterms:created xsi:type="dcterms:W3CDTF">2018-05-10T16:45:22Z</dcterms:created>
  <dcterms:modified xsi:type="dcterms:W3CDTF">2023-07-12T11:27:57Z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