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50" r:id="rId4"/>
    <p:sldId id="2551" r:id="rId5"/>
    <p:sldId id="2538" r:id="rId6"/>
    <p:sldId id="2567" r:id="rId7"/>
    <p:sldId id="2400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2550"/>
            <p14:sldId id="2551"/>
            <p14:sldId id="2538"/>
            <p14:sldId id="2567"/>
            <p14:sldId id="240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DA2363-3CC9-4D57-B1BE-A21EE456CAAB}" v="3" dt="2023-07-12T09:43:47.808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>
      <p:cViewPr varScale="1">
        <p:scale>
          <a:sx n="94" d="100"/>
          <a:sy n="94" d="100"/>
        </p:scale>
        <p:origin x="643" y="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139" y="4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3BDA2363-3CC9-4D57-B1BE-A21EE456CAAB}"/>
    <pc:docChg chg="undo custSel addSld delSld modSld modMainMaster modSection">
      <pc:chgData name="Segev, Jonathan" userId="7c67a1b0-8725-4553-8055-0888dbcaef94" providerId="ADAL" clId="{3BDA2363-3CC9-4D57-B1BE-A21EE456CAAB}" dt="2023-07-12T09:46:59.429" v="258" actId="20577"/>
      <pc:docMkLst>
        <pc:docMk/>
      </pc:docMkLst>
      <pc:sldChg chg="modSp mod">
        <pc:chgData name="Segev, Jonathan" userId="7c67a1b0-8725-4553-8055-0888dbcaef94" providerId="ADAL" clId="{3BDA2363-3CC9-4D57-B1BE-A21EE456CAAB}" dt="2023-07-12T09:40:31.279" v="7" actId="20577"/>
        <pc:sldMkLst>
          <pc:docMk/>
          <pc:sldMk cId="0" sldId="256"/>
        </pc:sldMkLst>
        <pc:spChg chg="mod">
          <ac:chgData name="Segev, Jonathan" userId="7c67a1b0-8725-4553-8055-0888dbcaef94" providerId="ADAL" clId="{3BDA2363-3CC9-4D57-B1BE-A21EE456CAAB}" dt="2023-07-12T09:40:24.589" v="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egev, Jonathan" userId="7c67a1b0-8725-4553-8055-0888dbcaef94" providerId="ADAL" clId="{3BDA2363-3CC9-4D57-B1BE-A21EE456CAAB}" dt="2023-07-12T09:40:31.279" v="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egev, Jonathan" userId="7c67a1b0-8725-4553-8055-0888dbcaef94" providerId="ADAL" clId="{3BDA2363-3CC9-4D57-B1BE-A21EE456CAAB}" dt="2023-07-12T09:41:28.588" v="17" actId="20577"/>
        <pc:sldMkLst>
          <pc:docMk/>
          <pc:sldMk cId="0" sldId="257"/>
        </pc:sldMkLst>
        <pc:spChg chg="mod">
          <ac:chgData name="Segev, Jonathan" userId="7c67a1b0-8725-4553-8055-0888dbcaef94" providerId="ADAL" clId="{3BDA2363-3CC9-4D57-B1BE-A21EE456CAAB}" dt="2023-07-12T09:41:28.588" v="17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Segev, Jonathan" userId="7c67a1b0-8725-4553-8055-0888dbcaef94" providerId="ADAL" clId="{3BDA2363-3CC9-4D57-B1BE-A21EE456CAAB}" dt="2023-07-12T09:46:59.429" v="258" actId="20577"/>
        <pc:sldMkLst>
          <pc:docMk/>
          <pc:sldMk cId="2220088644" sldId="2400"/>
        </pc:sldMkLst>
        <pc:spChg chg="mod">
          <ac:chgData name="Segev, Jonathan" userId="7c67a1b0-8725-4553-8055-0888dbcaef94" providerId="ADAL" clId="{3BDA2363-3CC9-4D57-B1BE-A21EE456CAAB}" dt="2023-07-12T09:46:59.429" v="258" actId="20577"/>
          <ac:spMkLst>
            <pc:docMk/>
            <pc:sldMk cId="2220088644" sldId="2400"/>
            <ac:spMk id="8" creationId="{CC5B7EB9-3DEF-4981-89A9-614127FF9327}"/>
          </ac:spMkLst>
        </pc:spChg>
      </pc:sldChg>
      <pc:sldChg chg="del">
        <pc:chgData name="Segev, Jonathan" userId="7c67a1b0-8725-4553-8055-0888dbcaef94" providerId="ADAL" clId="{3BDA2363-3CC9-4D57-B1BE-A21EE456CAAB}" dt="2023-07-12T09:43:44.481" v="69" actId="47"/>
        <pc:sldMkLst>
          <pc:docMk/>
          <pc:sldMk cId="913214329" sldId="2538"/>
        </pc:sldMkLst>
      </pc:sldChg>
      <pc:sldChg chg="add">
        <pc:chgData name="Segev, Jonathan" userId="7c67a1b0-8725-4553-8055-0888dbcaef94" providerId="ADAL" clId="{3BDA2363-3CC9-4D57-B1BE-A21EE456CAAB}" dt="2023-07-12T09:43:47.808" v="70"/>
        <pc:sldMkLst>
          <pc:docMk/>
          <pc:sldMk cId="1347433081" sldId="2538"/>
        </pc:sldMkLst>
      </pc:sldChg>
      <pc:sldChg chg="del">
        <pc:chgData name="Segev, Jonathan" userId="7c67a1b0-8725-4553-8055-0888dbcaef94" providerId="ADAL" clId="{3BDA2363-3CC9-4D57-B1BE-A21EE456CAAB}" dt="2023-07-12T09:43:41.264" v="68" actId="47"/>
        <pc:sldMkLst>
          <pc:docMk/>
          <pc:sldMk cId="2757250653" sldId="2549"/>
        </pc:sldMkLst>
      </pc:sldChg>
      <pc:sldChg chg="addSp modSp mod">
        <pc:chgData name="Segev, Jonathan" userId="7c67a1b0-8725-4553-8055-0888dbcaef94" providerId="ADAL" clId="{3BDA2363-3CC9-4D57-B1BE-A21EE456CAAB}" dt="2023-07-12T09:44:30.583" v="75" actId="20577"/>
        <pc:sldMkLst>
          <pc:docMk/>
          <pc:sldMk cId="2627060104" sldId="2550"/>
        </pc:sldMkLst>
        <pc:spChg chg="mod">
          <ac:chgData name="Segev, Jonathan" userId="7c67a1b0-8725-4553-8055-0888dbcaef94" providerId="ADAL" clId="{3BDA2363-3CC9-4D57-B1BE-A21EE456CAAB}" dt="2023-07-12T09:44:30.583" v="75" actId="20577"/>
          <ac:spMkLst>
            <pc:docMk/>
            <pc:sldMk cId="2627060104" sldId="2550"/>
            <ac:spMk id="2" creationId="{E93E8C48-D0FE-45AE-A892-200CA7D54BC4}"/>
          </ac:spMkLst>
        </pc:spChg>
        <pc:spChg chg="mod">
          <ac:chgData name="Segev, Jonathan" userId="7c67a1b0-8725-4553-8055-0888dbcaef94" providerId="ADAL" clId="{3BDA2363-3CC9-4D57-B1BE-A21EE456CAAB}" dt="2023-07-12T09:42:24.261" v="22" actId="20577"/>
          <ac:spMkLst>
            <pc:docMk/>
            <pc:sldMk cId="2627060104" sldId="2550"/>
            <ac:spMk id="3" creationId="{F4989200-2622-46AD-AE0D-4E2448C695E7}"/>
          </ac:spMkLst>
        </pc:spChg>
        <pc:spChg chg="mod">
          <ac:chgData name="Segev, Jonathan" userId="7c67a1b0-8725-4553-8055-0888dbcaef94" providerId="ADAL" clId="{3BDA2363-3CC9-4D57-B1BE-A21EE456CAAB}" dt="2023-07-12T09:42:11.547" v="18" actId="164"/>
          <ac:spMkLst>
            <pc:docMk/>
            <pc:sldMk cId="2627060104" sldId="2550"/>
            <ac:spMk id="30" creationId="{1A1CD639-3822-47FF-83B8-75EEBEDEEE09}"/>
          </ac:spMkLst>
        </pc:spChg>
        <pc:grpChg chg="add mod">
          <ac:chgData name="Segev, Jonathan" userId="7c67a1b0-8725-4553-8055-0888dbcaef94" providerId="ADAL" clId="{3BDA2363-3CC9-4D57-B1BE-A21EE456CAAB}" dt="2023-07-12T09:42:16.990" v="19" actId="1076"/>
          <ac:grpSpMkLst>
            <pc:docMk/>
            <pc:sldMk cId="2627060104" sldId="2550"/>
            <ac:grpSpMk id="7" creationId="{4D382374-59A7-78BC-DACF-EB0F34E73E57}"/>
          </ac:grpSpMkLst>
        </pc:grpChg>
        <pc:grpChg chg="mod">
          <ac:chgData name="Segev, Jonathan" userId="7c67a1b0-8725-4553-8055-0888dbcaef94" providerId="ADAL" clId="{3BDA2363-3CC9-4D57-B1BE-A21EE456CAAB}" dt="2023-07-12T09:42:11.547" v="18" actId="164"/>
          <ac:grpSpMkLst>
            <pc:docMk/>
            <pc:sldMk cId="2627060104" sldId="2550"/>
            <ac:grpSpMk id="10" creationId="{9C3037FA-DCCF-4501-86FC-77889B31AD16}"/>
          </ac:grpSpMkLst>
        </pc:grpChg>
        <pc:grpChg chg="mod">
          <ac:chgData name="Segev, Jonathan" userId="7c67a1b0-8725-4553-8055-0888dbcaef94" providerId="ADAL" clId="{3BDA2363-3CC9-4D57-B1BE-A21EE456CAAB}" dt="2023-07-12T09:42:11.547" v="18" actId="164"/>
          <ac:grpSpMkLst>
            <pc:docMk/>
            <pc:sldMk cId="2627060104" sldId="2550"/>
            <ac:grpSpMk id="15" creationId="{51C6BF5A-FC77-4B30-AFB2-E1A35F56E7A5}"/>
          </ac:grpSpMkLst>
        </pc:grpChg>
      </pc:sldChg>
      <pc:sldChg chg="modSp mod">
        <pc:chgData name="Segev, Jonathan" userId="7c67a1b0-8725-4553-8055-0888dbcaef94" providerId="ADAL" clId="{3BDA2363-3CC9-4D57-B1BE-A21EE456CAAB}" dt="2023-07-12T09:46:33.916" v="242" actId="20577"/>
        <pc:sldMkLst>
          <pc:docMk/>
          <pc:sldMk cId="2558250765" sldId="2551"/>
        </pc:sldMkLst>
        <pc:spChg chg="mod">
          <ac:chgData name="Segev, Jonathan" userId="7c67a1b0-8725-4553-8055-0888dbcaef94" providerId="ADAL" clId="{3BDA2363-3CC9-4D57-B1BE-A21EE456CAAB}" dt="2023-07-12T09:44:46.062" v="77" actId="14100"/>
          <ac:spMkLst>
            <pc:docMk/>
            <pc:sldMk cId="2558250765" sldId="2551"/>
            <ac:spMk id="2" creationId="{E93E8C48-D0FE-45AE-A892-200CA7D54BC4}"/>
          </ac:spMkLst>
        </pc:spChg>
        <pc:spChg chg="mod">
          <ac:chgData name="Segev, Jonathan" userId="7c67a1b0-8725-4553-8055-0888dbcaef94" providerId="ADAL" clId="{3BDA2363-3CC9-4D57-B1BE-A21EE456CAAB}" dt="2023-07-12T09:46:33.916" v="242" actId="20577"/>
          <ac:spMkLst>
            <pc:docMk/>
            <pc:sldMk cId="2558250765" sldId="2551"/>
            <ac:spMk id="3" creationId="{F4989200-2622-46AD-AE0D-4E2448C695E7}"/>
          </ac:spMkLst>
        </pc:spChg>
      </pc:sldChg>
      <pc:sldChg chg="add">
        <pc:chgData name="Segev, Jonathan" userId="7c67a1b0-8725-4553-8055-0888dbcaef94" providerId="ADAL" clId="{3BDA2363-3CC9-4D57-B1BE-A21EE456CAAB}" dt="2023-07-12T09:43:47.808" v="70"/>
        <pc:sldMkLst>
          <pc:docMk/>
          <pc:sldMk cId="327341192" sldId="2567"/>
        </pc:sldMkLst>
      </pc:sldChg>
      <pc:sldMasterChg chg="modSp mod">
        <pc:chgData name="Segev, Jonathan" userId="7c67a1b0-8725-4553-8055-0888dbcaef94" providerId="ADAL" clId="{3BDA2363-3CC9-4D57-B1BE-A21EE456CAAB}" dt="2023-07-12T09:40:45.069" v="13" actId="6549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3BDA2363-3CC9-4D57-B1BE-A21EE456CAAB}" dt="2023-07-12T09:40:45.069" v="1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802.11-23/990r0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320MHz Positioning</a:t>
            </a:r>
            <a:br>
              <a:rPr lang="en-US" altLang="en-US" dirty="0"/>
            </a:br>
            <a:r>
              <a:rPr lang="en-US" altLang="en-US" dirty="0"/>
              <a:t>July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8985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428515"/>
              </p:ext>
            </p:extLst>
          </p:nvPr>
        </p:nvGraphicFramePr>
        <p:xfrm>
          <a:off x="1004888" y="2411413"/>
          <a:ext cx="10510837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773432" imgH="2549252" progId="Word.Document.8">
                  <p:embed/>
                </p:oleObj>
              </mc:Choice>
              <mc:Fallback>
                <p:oleObj name="Document" r:id="rId3" imgW="10773432" imgH="254925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2411413"/>
                        <a:ext cx="10510837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/>
              <a:t>This document is the </a:t>
            </a:r>
            <a:r>
              <a:rPr lang="en-US" dirty="0" err="1"/>
              <a:t>TGbk</a:t>
            </a:r>
            <a:r>
              <a:rPr lang="en-US" dirty="0"/>
              <a:t> 320MHz Positioning closing report for the IEEE 802.11 Plenary July 2023 meeting.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685802"/>
            <a:ext cx="11809312" cy="678962"/>
          </a:xfrm>
        </p:spPr>
        <p:txBody>
          <a:bodyPr/>
          <a:lstStyle/>
          <a:p>
            <a:r>
              <a:rPr lang="en-US" dirty="0"/>
              <a:t>July Meeting Progress and Targets Towards the Sep.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535145"/>
            <a:ext cx="10657184" cy="246991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Work completed this week: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Adopted 5 draft text submissions and expect to generate D0.2 coming out of the July meeting.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Reviewed  submission discussing measurement sequence (sequence frame formats, channel access, measurement sequences).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Reviewed total of 6 technical and amendment text submissions.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Roughly 70% completion towards D1.0 and WG ballot.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65A89BF-8A40-48A4-8634-3AB695572AB5}"/>
              </a:ext>
            </a:extLst>
          </p:cNvPr>
          <p:cNvSpPr txBox="1">
            <a:spLocks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D382374-59A7-78BC-DACF-EB0F34E73E57}"/>
              </a:ext>
            </a:extLst>
          </p:cNvPr>
          <p:cNvGrpSpPr/>
          <p:nvPr/>
        </p:nvGrpSpPr>
        <p:grpSpPr>
          <a:xfrm>
            <a:off x="1991544" y="3951267"/>
            <a:ext cx="9853701" cy="2400410"/>
            <a:chOff x="2023881" y="3669856"/>
            <a:chExt cx="9853701" cy="240041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9C3037FA-DCCF-4501-86FC-77889B31AD16}"/>
                </a:ext>
              </a:extLst>
            </p:cNvPr>
            <p:cNvGrpSpPr/>
            <p:nvPr/>
          </p:nvGrpSpPr>
          <p:grpSpPr>
            <a:xfrm>
              <a:off x="2023881" y="4869160"/>
              <a:ext cx="5631921" cy="1201106"/>
              <a:chOff x="2845792" y="3241917"/>
              <a:chExt cx="5285898" cy="855830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A7C7271-C823-4DBE-B1C8-4D7553782EBA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2845792" y="3241917"/>
                <a:ext cx="20871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solidFill>
                      <a:schemeClr val="tx1"/>
                    </a:solidFill>
                  </a:rPr>
                  <a:t>TGbk</a:t>
                </a:r>
                <a:r>
                  <a:rPr lang="en-US" b="1" dirty="0">
                    <a:solidFill>
                      <a:schemeClr val="tx1"/>
                    </a:solidFill>
                  </a:rPr>
                  <a:t>: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3C941D8-B7BA-4857-97D9-3D39D684FBD9}"/>
                  </a:ext>
                </a:extLst>
              </p:cNvPr>
              <p:cNvSpPr/>
              <p:nvPr/>
            </p:nvSpPr>
            <p:spPr bwMode="auto">
              <a:xfrm>
                <a:off x="4275000" y="3613737"/>
                <a:ext cx="1512428" cy="48401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  <a:headEnd type="none" w="sm" len="sm"/>
                <a:tailEnd type="none" w="sm" len="sm"/>
              </a:ln>
              <a:extLst>
                <a:ext uri="{AF507438-7753-43e0-B8FC-AC1667EBCBE1}"/>
              </a:ex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r>
                  <a:rPr lang="en-US" sz="12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Specification framework (SFD)</a:t>
                </a:r>
              </a:p>
            </p:txBody>
          </p: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389AA7FF-8C2B-4816-8536-50AA731BE689}"/>
                  </a:ext>
                </a:extLst>
              </p:cNvPr>
              <p:cNvCxnSpPr/>
              <p:nvPr/>
            </p:nvCxnSpPr>
            <p:spPr bwMode="auto">
              <a:xfrm>
                <a:off x="5787427" y="3916223"/>
                <a:ext cx="831835" cy="0"/>
              </a:xfrm>
              <a:prstGeom prst="straightConnector1">
                <a:avLst/>
              </a:prstGeom>
              <a:ln>
                <a:headEnd type="none" w="sm" len="sm"/>
                <a:tailEnd type="arrow"/>
              </a:ln>
              <a:extLst>
                <a:ext uri="{AF507438-7753-43e0-B8FC-AC1667EBCBE1}"/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CE44772-81B7-45E2-B1B5-D76D9293B30B}"/>
                  </a:ext>
                </a:extLst>
              </p:cNvPr>
              <p:cNvSpPr/>
              <p:nvPr/>
            </p:nvSpPr>
            <p:spPr bwMode="auto">
              <a:xfrm>
                <a:off x="6619262" y="3613737"/>
                <a:ext cx="1512428" cy="48401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  <a:headEnd type="none" w="sm" len="sm"/>
                <a:tailEnd type="none" w="sm" len="sm"/>
              </a:ln>
              <a:extLst>
                <a:ext uri="{AF507438-7753-43e0-B8FC-AC1667EBCBE1}"/>
              </a:ex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r>
                  <a:rPr lang="en-US" sz="12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Draft amendment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1C6BF5A-FC77-4B30-AFB2-E1A35F56E7A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316742" y="3669856"/>
              <a:ext cx="7560840" cy="839328"/>
              <a:chOff x="550425" y="4856471"/>
              <a:chExt cx="9938093" cy="1103226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1C45289-DE96-44AB-ABA5-D3957ECBAB80}"/>
                  </a:ext>
                </a:extLst>
              </p:cNvPr>
              <p:cNvSpPr txBox="1"/>
              <p:nvPr/>
            </p:nvSpPr>
            <p:spPr>
              <a:xfrm>
                <a:off x="550425" y="4856471"/>
                <a:ext cx="20871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>
                    <a:solidFill>
                      <a:schemeClr val="tx1"/>
                    </a:solidFill>
                  </a:rPr>
                  <a:t>TGaz</a:t>
                </a:r>
                <a:r>
                  <a:rPr lang="en-US" b="1" dirty="0">
                    <a:solidFill>
                      <a:schemeClr val="tx1"/>
                    </a:solidFill>
                  </a:rPr>
                  <a:t>: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03714B9-50CC-43A1-B0C4-6FD9B1F1E329}"/>
                  </a:ext>
                </a:extLst>
              </p:cNvPr>
              <p:cNvSpPr/>
              <p:nvPr/>
            </p:nvSpPr>
            <p:spPr bwMode="auto">
              <a:xfrm>
                <a:off x="1943302" y="5230423"/>
                <a:ext cx="1512428" cy="48259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5">
                    <a:lumMod val="20000"/>
                    <a:lumOff val="80000"/>
                  </a:schemeClr>
                </a:solidFill>
                <a:headEnd type="none" w="sm" len="sm"/>
                <a:tailEnd type="none" w="sm" len="sm"/>
              </a:ln>
              <a:extLst>
                <a:ext uri="{AF507438-7753-43e0-B8FC-AC1667EBCBE1}"/>
              </a:ex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r>
                  <a:rPr lang="en-US" sz="1200" b="1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Usage model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1E4193D-742B-410D-9D5B-2242164DD6C0}"/>
                  </a:ext>
                </a:extLst>
              </p:cNvPr>
              <p:cNvSpPr/>
              <p:nvPr/>
            </p:nvSpPr>
            <p:spPr bwMode="auto">
              <a:xfrm>
                <a:off x="4287565" y="5229009"/>
                <a:ext cx="1512428" cy="484009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  <a:headEnd type="none" w="sm" len="sm"/>
                <a:tailEnd type="none" w="sm" len="sm"/>
              </a:ln>
              <a:extLst>
                <a:ext uri="{AF507438-7753-43e0-B8FC-AC1667EBCBE1}"/>
              </a:ex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r>
                  <a:rPr lang="en-US" sz="1200" b="1" dirty="0">
                    <a:solidFill>
                      <a:sysClr val="windowText" lastClr="000000"/>
                    </a:solidFill>
                    <a:latin typeface="Arial" pitchFamily="34" charset="0"/>
                    <a:cs typeface="Arial" pitchFamily="34" charset="0"/>
                  </a:rPr>
                  <a:t>Functional requirements</a:t>
                </a:r>
              </a:p>
            </p:txBody>
          </p: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AFDCB87F-492D-44E1-82E4-4F17DEE2E23A}"/>
                  </a:ext>
                </a:extLst>
              </p:cNvPr>
              <p:cNvCxnSpPr/>
              <p:nvPr/>
            </p:nvCxnSpPr>
            <p:spPr bwMode="auto">
              <a:xfrm>
                <a:off x="3455730" y="5532909"/>
                <a:ext cx="831835" cy="0"/>
              </a:xfrm>
              <a:prstGeom prst="straightConnector1">
                <a:avLst/>
              </a:prstGeom>
              <a:ln>
                <a:headEnd type="none" w="sm" len="sm"/>
                <a:tailEnd type="arrow"/>
              </a:ln>
              <a:extLst>
                <a:ext uri="{AF507438-7753-43e0-B8FC-AC1667EBCBE1}"/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E48AF1EB-BEF7-4C50-A921-C00CE69F51E2}"/>
                  </a:ext>
                </a:extLst>
              </p:cNvPr>
              <p:cNvSpPr/>
              <p:nvPr/>
            </p:nvSpPr>
            <p:spPr bwMode="auto">
              <a:xfrm>
                <a:off x="6631828" y="5230423"/>
                <a:ext cx="1512428" cy="48401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  <a:headEnd type="none" w="sm" len="sm"/>
                <a:tailEnd type="none" w="sm" len="sm"/>
              </a:ln>
              <a:extLst>
                <a:ext uri="{AF507438-7753-43e0-B8FC-AC1667EBCBE1}"/>
              </a:ex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r>
                  <a:rPr lang="en-US" sz="12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Specification framework</a:t>
                </a:r>
              </a:p>
            </p:txBody>
          </p: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7B2FB4BC-2144-4CD5-98CB-7964C9EB4408}"/>
                  </a:ext>
                </a:extLst>
              </p:cNvPr>
              <p:cNvCxnSpPr/>
              <p:nvPr/>
            </p:nvCxnSpPr>
            <p:spPr bwMode="auto">
              <a:xfrm>
                <a:off x="5799992" y="5532909"/>
                <a:ext cx="831835" cy="0"/>
              </a:xfrm>
              <a:prstGeom prst="straightConnector1">
                <a:avLst/>
              </a:prstGeom>
              <a:ln>
                <a:headEnd type="none" w="sm" len="sm"/>
                <a:tailEnd type="arrow"/>
              </a:ln>
              <a:extLst>
                <a:ext uri="{AF507438-7753-43e0-B8FC-AC1667EBCBE1}"/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83A26CC5-83EE-440B-9621-5AAA7692F991}"/>
                  </a:ext>
                </a:extLst>
              </p:cNvPr>
              <p:cNvCxnSpPr/>
              <p:nvPr/>
            </p:nvCxnSpPr>
            <p:spPr bwMode="auto">
              <a:xfrm>
                <a:off x="8144255" y="5532909"/>
                <a:ext cx="831835" cy="0"/>
              </a:xfrm>
              <a:prstGeom prst="straightConnector1">
                <a:avLst/>
              </a:prstGeom>
              <a:ln>
                <a:headEnd type="none" w="sm" len="sm"/>
                <a:tailEnd type="arrow"/>
              </a:ln>
              <a:extLst>
                <a:ext uri="{AF507438-7753-43e0-B8FC-AC1667EBCBE1}"/>
              </a:extLst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676F90B0-F796-46CE-82CB-A1E88D4A3A07}"/>
                  </a:ext>
                </a:extLst>
              </p:cNvPr>
              <p:cNvSpPr/>
              <p:nvPr/>
            </p:nvSpPr>
            <p:spPr bwMode="auto">
              <a:xfrm>
                <a:off x="8976090" y="5230423"/>
                <a:ext cx="1512428" cy="48401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  <a:headEnd type="none" w="sm" len="sm"/>
                <a:tailEnd type="none" w="sm" len="sm"/>
              </a:ln>
              <a:extLst>
                <a:ext uri="{AF507438-7753-43e0-B8FC-AC1667EBCBE1}"/>
              </a:extLst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r>
                  <a:rPr lang="en-US" sz="12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Draft amendment</a:t>
                </a:r>
              </a:p>
            </p:txBody>
          </p: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7646E523-F714-4F76-AE20-6205277389A5}"/>
                  </a:ext>
                </a:extLst>
              </p:cNvPr>
              <p:cNvGrpSpPr/>
              <p:nvPr/>
            </p:nvGrpSpPr>
            <p:grpSpPr>
              <a:xfrm>
                <a:off x="1943301" y="5087304"/>
                <a:ext cx="1512428" cy="872393"/>
                <a:chOff x="2281259" y="5223255"/>
                <a:chExt cx="685272" cy="455796"/>
              </a:xfrm>
            </p:grpSpPr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ADEA66FF-CDE1-4637-A658-B7539BA72D6D}"/>
                    </a:ext>
                  </a:extLst>
                </p:cNvPr>
                <p:cNvCxnSpPr/>
                <p:nvPr/>
              </p:nvCxnSpPr>
              <p:spPr bwMode="auto">
                <a:xfrm>
                  <a:off x="2281259" y="5223255"/>
                  <a:ext cx="685272" cy="432048"/>
                </a:xfrm>
                <a:prstGeom prst="line">
                  <a:avLst/>
                </a:prstGeom>
                <a:solidFill>
                  <a:srgbClr val="00B8FF"/>
                </a:solidFill>
                <a:ln w="22225" cap="flat" cmpd="sng" algn="ctr">
                  <a:solidFill>
                    <a:srgbClr val="FF0000"/>
                  </a:solidFill>
                  <a:prstDash val="lgDashDot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FF39AD60-7299-4218-A7D9-6F7DA218804A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2281259" y="5247003"/>
                  <a:ext cx="685272" cy="432048"/>
                </a:xfrm>
                <a:prstGeom prst="line">
                  <a:avLst/>
                </a:prstGeom>
                <a:solidFill>
                  <a:srgbClr val="00B8FF"/>
                </a:solidFill>
                <a:ln w="22225" cap="flat" cmpd="sng" algn="ctr">
                  <a:solidFill>
                    <a:srgbClr val="FF0000"/>
                  </a:solidFill>
                  <a:prstDash val="lgDashDot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8D61770F-6627-4769-BB11-A1FA1C701901}"/>
                  </a:ext>
                </a:extLst>
              </p:cNvPr>
              <p:cNvGrpSpPr/>
              <p:nvPr/>
            </p:nvGrpSpPr>
            <p:grpSpPr>
              <a:xfrm>
                <a:off x="4273148" y="5064576"/>
                <a:ext cx="1512428" cy="872393"/>
                <a:chOff x="2281259" y="5223255"/>
                <a:chExt cx="685272" cy="455796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EB889AA-D9F0-4B85-AB08-2DEA507CD0CB}"/>
                    </a:ext>
                  </a:extLst>
                </p:cNvPr>
                <p:cNvCxnSpPr/>
                <p:nvPr/>
              </p:nvCxnSpPr>
              <p:spPr bwMode="auto">
                <a:xfrm>
                  <a:off x="2281259" y="5223255"/>
                  <a:ext cx="685272" cy="432048"/>
                </a:xfrm>
                <a:prstGeom prst="line">
                  <a:avLst/>
                </a:prstGeom>
                <a:solidFill>
                  <a:srgbClr val="00B8FF"/>
                </a:solidFill>
                <a:ln w="22225" cap="flat" cmpd="sng" algn="ctr">
                  <a:solidFill>
                    <a:srgbClr val="FF0000"/>
                  </a:solidFill>
                  <a:prstDash val="lgDashDot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2FEB524A-EF46-4DCD-8DF8-35FF88BEB289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>
                  <a:off x="2281259" y="5247003"/>
                  <a:ext cx="685272" cy="432048"/>
                </a:xfrm>
                <a:prstGeom prst="line">
                  <a:avLst/>
                </a:prstGeom>
                <a:solidFill>
                  <a:srgbClr val="00B8FF"/>
                </a:solidFill>
                <a:ln w="22225" cap="flat" cmpd="sng" algn="ctr">
                  <a:solidFill>
                    <a:srgbClr val="FF0000"/>
                  </a:solidFill>
                  <a:prstDash val="lgDashDot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30" name="Arrow: Down 29">
              <a:extLst>
                <a:ext uri="{FF2B5EF4-FFF2-40B4-BE49-F238E27FC236}">
                  <a16:creationId xmlns:a16="http://schemas.microsoft.com/office/drawing/2014/main" id="{1A1CD639-3822-47FF-83B8-75EEBEDEEE09}"/>
                </a:ext>
              </a:extLst>
            </p:cNvPr>
            <p:cNvSpPr/>
            <p:nvPr/>
          </p:nvSpPr>
          <p:spPr bwMode="auto">
            <a:xfrm rot="2901312">
              <a:off x="7664775" y="4456430"/>
              <a:ext cx="374723" cy="806669"/>
            </a:xfrm>
            <a:prstGeom prst="down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7060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685801"/>
            <a:ext cx="11809312" cy="654967"/>
          </a:xfrm>
        </p:spPr>
        <p:txBody>
          <a:bodyPr/>
          <a:lstStyle/>
          <a:p>
            <a:r>
              <a:rPr lang="en-US" dirty="0"/>
              <a:t>July Meeting Progress and Targets Towards the Sep.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751015"/>
            <a:ext cx="10009112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Work completed this week: (con.)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Reviewed program timelines, sub activities division and progress of individual sub activities toward D1.0.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Roughly 70% completion towards D1.0 and WG ballot.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Targets towards the Sep. meeting: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Generate P802.11bk draft 0.2 out of July meeting and targeting D0.7 out of the Sep. meeting.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Continue review and adoption of amendment text.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Consider earlier WG ballot readiness. 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8250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F83E7-3A0B-4238-818F-C4D271BAE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TGbk</a:t>
            </a:r>
            <a:r>
              <a:rPr lang="en-US" dirty="0"/>
              <a:t> Projected Timeline (previously)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AA37FE-39E6-40C2-9771-486289537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92612-7DBB-47B1-B68C-ED1BCC0650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5B61A1-8673-4A65-B4BE-D1B85DA04E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B3DB5F32-438A-4776-9924-1979778026DA}"/>
              </a:ext>
            </a:extLst>
          </p:cNvPr>
          <p:cNvGrpSpPr/>
          <p:nvPr/>
        </p:nvGrpSpPr>
        <p:grpSpPr>
          <a:xfrm>
            <a:off x="1003037" y="1839498"/>
            <a:ext cx="10285410" cy="4193610"/>
            <a:chOff x="1601361" y="1830390"/>
            <a:chExt cx="10285410" cy="419361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B10516-3491-4316-A725-E4F1B9846A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1361" y="1847536"/>
              <a:ext cx="10285409" cy="4176464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387DA77-B53F-462C-90EA-AA2F27328A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2908" y="1854203"/>
              <a:ext cx="1304652" cy="37335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rgbClr val="FFFFFF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Q2 2024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D863154-4D05-415D-ACB3-92E0A6E47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7414" y="1847536"/>
              <a:ext cx="1265494" cy="37976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rgbClr val="FFFFFF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Q1 2024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FEF244E-1972-4D20-9C4E-1D743CDE8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9307" y="1847536"/>
              <a:ext cx="1272613" cy="37899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rgbClr val="FFFFFF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Q3 2023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AC636AE-408B-49BA-A585-EE731FCBE3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3974" y="1847535"/>
              <a:ext cx="1315332" cy="38002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rgbClr val="FFFFFF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Q2 2023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8A759AD-A5F9-4921-B4E4-193177D621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1362" y="1847535"/>
              <a:ext cx="1272613" cy="38002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rgbClr val="FFFFFF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Q1 2023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043A20A-AA58-435A-9C85-5D2307B670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3021" y="1847535"/>
              <a:ext cx="1288633" cy="38002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rgbClr val="FFFFFF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Q4 2023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D678BB0-2F9C-4596-A626-291BF2C76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85986" y="1854203"/>
              <a:ext cx="1304652" cy="37335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rgbClr val="FFFFFF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Q3 2024</a:t>
              </a:r>
            </a:p>
          </p:txBody>
        </p:sp>
        <p:sp>
          <p:nvSpPr>
            <p:cNvPr id="26" name="Line 15">
              <a:extLst>
                <a:ext uri="{FF2B5EF4-FFF2-40B4-BE49-F238E27FC236}">
                  <a16:creationId xmlns:a16="http://schemas.microsoft.com/office/drawing/2014/main" id="{68106E24-D65B-4E50-B77B-941DACCA44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84484" y="1881550"/>
              <a:ext cx="3175" cy="414245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Line 14">
              <a:extLst>
                <a:ext uri="{FF2B5EF4-FFF2-40B4-BE49-F238E27FC236}">
                  <a16:creationId xmlns:a16="http://schemas.microsoft.com/office/drawing/2014/main" id="{28C78A47-22C9-40BB-8E4B-99DA028C78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94029" y="1881550"/>
              <a:ext cx="7937" cy="414245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Line 10">
              <a:extLst>
                <a:ext uri="{FF2B5EF4-FFF2-40B4-BE49-F238E27FC236}">
                  <a16:creationId xmlns:a16="http://schemas.microsoft.com/office/drawing/2014/main" id="{0F92ABEB-0196-40D3-B81E-7278EBB15B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0662" y="1881550"/>
              <a:ext cx="0" cy="414245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Line 11">
              <a:extLst>
                <a:ext uri="{FF2B5EF4-FFF2-40B4-BE49-F238E27FC236}">
                  <a16:creationId xmlns:a16="http://schemas.microsoft.com/office/drawing/2014/main" id="{E9B78053-243D-43F8-B9D5-6D6F6ABAFC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8976" y="1881550"/>
              <a:ext cx="0" cy="414245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Line 15">
              <a:extLst>
                <a:ext uri="{FF2B5EF4-FFF2-40B4-BE49-F238E27FC236}">
                  <a16:creationId xmlns:a16="http://schemas.microsoft.com/office/drawing/2014/main" id="{10175594-B941-44A7-AEBA-76BE68099D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52767" y="1881550"/>
              <a:ext cx="0" cy="414245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Line 15">
              <a:extLst>
                <a:ext uri="{FF2B5EF4-FFF2-40B4-BE49-F238E27FC236}">
                  <a16:creationId xmlns:a16="http://schemas.microsoft.com/office/drawing/2014/main" id="{7B29AA31-B78F-488F-A9BB-1858125D5F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320644" y="1847536"/>
              <a:ext cx="3175" cy="414245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FB2D85A7-131A-462B-9502-8756B1C0E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82119" y="1837057"/>
              <a:ext cx="1304652" cy="38947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rgbClr val="FFFFFF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Q4 2024</a:t>
              </a:r>
            </a:p>
          </p:txBody>
        </p:sp>
        <p:sp>
          <p:nvSpPr>
            <p:cNvPr id="90" name="Line 15">
              <a:extLst>
                <a:ext uri="{FF2B5EF4-FFF2-40B4-BE49-F238E27FC236}">
                  <a16:creationId xmlns:a16="http://schemas.microsoft.com/office/drawing/2014/main" id="{057E6EE2-3254-4589-9990-AA753E9B3A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16777" y="1830390"/>
              <a:ext cx="3175" cy="414245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95" name="Text Box 26">
            <a:extLst>
              <a:ext uri="{FF2B5EF4-FFF2-40B4-BE49-F238E27FC236}">
                <a16:creationId xmlns:a16="http://schemas.microsoft.com/office/drawing/2014/main" id="{3EBD7134-DD4C-487B-93DC-A5904E47AD1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03341" y="2523664"/>
            <a:ext cx="865662" cy="23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</a:p>
        </p:txBody>
      </p:sp>
      <p:sp>
        <p:nvSpPr>
          <p:cNvPr id="96" name="Isosceles Triangle 95">
            <a:extLst>
              <a:ext uri="{FF2B5EF4-FFF2-40B4-BE49-F238E27FC236}">
                <a16:creationId xmlns:a16="http://schemas.microsoft.com/office/drawing/2014/main" id="{A3726148-8C90-40D6-86F2-518337385D1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91710" y="2333185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77AF3098-DF72-48B6-BA63-507FB60A86AE}"/>
              </a:ext>
            </a:extLst>
          </p:cNvPr>
          <p:cNvSpPr/>
          <p:nvPr/>
        </p:nvSpPr>
        <p:spPr>
          <a:xfrm>
            <a:off x="1130066" y="2892649"/>
            <a:ext cx="1111020" cy="31612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95000">
                <a:schemeClr val="accent1"/>
              </a:gs>
              <a:gs pos="100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Framework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52DC9D0E-C34E-4678-B84B-3251B894A84D}"/>
              </a:ext>
            </a:extLst>
          </p:cNvPr>
          <p:cNvSpPr/>
          <p:nvPr/>
        </p:nvSpPr>
        <p:spPr>
          <a:xfrm>
            <a:off x="1899520" y="3667441"/>
            <a:ext cx="3004122" cy="31612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0">
                <a:schemeClr val="accent1"/>
              </a:gs>
              <a:gs pos="38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802.11bk D1.0 amendment text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5347C074-D267-4406-A958-F6BF5CB9A4FE}"/>
              </a:ext>
            </a:extLst>
          </p:cNvPr>
          <p:cNvSpPr/>
          <p:nvPr/>
        </p:nvSpPr>
        <p:spPr>
          <a:xfrm>
            <a:off x="4895705" y="4280847"/>
            <a:ext cx="1880903" cy="28893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WG Ballot series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5521878A-21D2-4589-9254-DF1BC0BEF568}"/>
              </a:ext>
            </a:extLst>
          </p:cNvPr>
          <p:cNvSpPr/>
          <p:nvPr/>
        </p:nvSpPr>
        <p:spPr>
          <a:xfrm>
            <a:off x="6442473" y="4826425"/>
            <a:ext cx="1719500" cy="28893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SA Ballot series</a:t>
            </a:r>
          </a:p>
        </p:txBody>
      </p:sp>
      <p:sp>
        <p:nvSpPr>
          <p:cNvPr id="104" name="Isosceles Triangle 103">
            <a:extLst>
              <a:ext uri="{FF2B5EF4-FFF2-40B4-BE49-F238E27FC236}">
                <a16:creationId xmlns:a16="http://schemas.microsoft.com/office/drawing/2014/main" id="{8ACC35D5-8B35-43CB-A9F1-9B1F5620CB3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118317" y="2360234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05" name="Text Box 26">
            <a:extLst>
              <a:ext uri="{FF2B5EF4-FFF2-40B4-BE49-F238E27FC236}">
                <a16:creationId xmlns:a16="http://schemas.microsoft.com/office/drawing/2014/main" id="{38D8E094-3E96-4172-8A71-66B9C44A482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899520" y="2542308"/>
            <a:ext cx="1529147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Framework completion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05/23</a:t>
            </a:r>
          </a:p>
        </p:txBody>
      </p:sp>
      <p:sp>
        <p:nvSpPr>
          <p:cNvPr id="106" name="Isosceles Triangle 105">
            <a:extLst>
              <a:ext uri="{FF2B5EF4-FFF2-40B4-BE49-F238E27FC236}">
                <a16:creationId xmlns:a16="http://schemas.microsoft.com/office/drawing/2014/main" id="{1A75E50E-D56A-401D-90FA-B2290CFA3F4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801762" y="2378780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07" name="Text Box 26">
            <a:extLst>
              <a:ext uri="{FF2B5EF4-FFF2-40B4-BE49-F238E27FC236}">
                <a16:creationId xmlns:a16="http://schemas.microsoft.com/office/drawing/2014/main" id="{A094C387-A5E7-4E60-889A-96910C825204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419199" y="2569259"/>
            <a:ext cx="1288633" cy="544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WG approval for initial WG ballot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09/23</a:t>
            </a:r>
          </a:p>
        </p:txBody>
      </p:sp>
      <p:sp>
        <p:nvSpPr>
          <p:cNvPr id="108" name="Isosceles Triangle 107">
            <a:extLst>
              <a:ext uri="{FF2B5EF4-FFF2-40B4-BE49-F238E27FC236}">
                <a16:creationId xmlns:a16="http://schemas.microsoft.com/office/drawing/2014/main" id="{465E9FF8-4B95-4A2C-8C48-E4314B4455C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312290" y="2378780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09" name="Text Box 26">
            <a:extLst>
              <a:ext uri="{FF2B5EF4-FFF2-40B4-BE49-F238E27FC236}">
                <a16:creationId xmlns:a16="http://schemas.microsoft.com/office/drawing/2014/main" id="{1579F5DE-63C0-4C16-BFFE-4660DAAB745B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929728" y="2569259"/>
            <a:ext cx="1140066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WG approval for initial SA ballot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42EA3FF-0E85-4E3A-8FAE-310634A8C7D3}"/>
              </a:ext>
            </a:extLst>
          </p:cNvPr>
          <p:cNvGrpSpPr/>
          <p:nvPr/>
        </p:nvGrpSpPr>
        <p:grpSpPr>
          <a:xfrm>
            <a:off x="7081852" y="3011494"/>
            <a:ext cx="998028" cy="570630"/>
            <a:chOff x="7680176" y="2434195"/>
            <a:chExt cx="998028" cy="570630"/>
          </a:xfrm>
        </p:grpSpPr>
        <p:sp>
          <p:nvSpPr>
            <p:cNvPr id="110" name="Isosceles Triangle 109">
              <a:extLst>
                <a:ext uri="{FF2B5EF4-FFF2-40B4-BE49-F238E27FC236}">
                  <a16:creationId xmlns:a16="http://schemas.microsoft.com/office/drawing/2014/main" id="{2F206080-C2AD-45DD-AB2E-0FE23D5B231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238432" y="2434195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111" name="Text Box 26">
              <a:extLst>
                <a:ext uri="{FF2B5EF4-FFF2-40B4-BE49-F238E27FC236}">
                  <a16:creationId xmlns:a16="http://schemas.microsoft.com/office/drawing/2014/main" id="{3544CEFA-853D-42EE-BE5F-91A69969A6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680176" y="2614195"/>
              <a:ext cx="998028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11be SA ballot</a:t>
              </a:r>
            </a:p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completion</a:t>
              </a:r>
            </a:p>
          </p:txBody>
        </p:sp>
      </p:grp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1CD08CAB-19C6-4B44-9301-1A978E1D519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023695" y="2429996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13" name="Text Box 26">
            <a:extLst>
              <a:ext uri="{FF2B5EF4-FFF2-40B4-BE49-F238E27FC236}">
                <a16:creationId xmlns:a16="http://schemas.microsoft.com/office/drawing/2014/main" id="{3FA8BB6A-4A2B-4406-869A-143EAC92BD4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379968" y="2609996"/>
            <a:ext cx="998028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11bk SA ballot completion</a:t>
            </a:r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373B16CB-F2A9-466D-9001-89B2E901C45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434481" y="2429996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42" name="Text Box 26">
            <a:extLst>
              <a:ext uri="{FF2B5EF4-FFF2-40B4-BE49-F238E27FC236}">
                <a16:creationId xmlns:a16="http://schemas.microsoft.com/office/drawing/2014/main" id="{4D7DD4BF-EF6E-4337-9846-74570E25648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287485" y="2611916"/>
            <a:ext cx="667607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11bk EC 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approval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CF7DF2C-4FF2-45EA-9E54-23DE7C8A2595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4341" y="3222084"/>
            <a:ext cx="109728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D80AFAB-4E2C-1199-B9BE-27186197F7DB}"/>
              </a:ext>
            </a:extLst>
          </p:cNvPr>
          <p:cNvCxnSpPr>
            <a:cxnSpLocks/>
          </p:cNvCxnSpPr>
          <p:nvPr/>
        </p:nvCxnSpPr>
        <p:spPr bwMode="auto">
          <a:xfrm flipV="1">
            <a:off x="1891636" y="4013446"/>
            <a:ext cx="82296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47433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F83E7-3A0B-4238-818F-C4D271BA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302654"/>
          </a:xfrm>
        </p:spPr>
        <p:txBody>
          <a:bodyPr/>
          <a:lstStyle/>
          <a:p>
            <a:r>
              <a:rPr lang="en-US" dirty="0" err="1"/>
              <a:t>TGbk</a:t>
            </a:r>
            <a:r>
              <a:rPr lang="en-US" dirty="0"/>
              <a:t> Projected Timeline (updated)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AA37FE-39E6-40C2-9771-486289537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92612-7DBB-47B1-B68C-ED1BCC0650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5B61A1-8673-4A65-B4BE-D1B85DA04E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B10516-3491-4316-A725-E4F1B9846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389" y="1220565"/>
            <a:ext cx="10285409" cy="5023644"/>
          </a:xfrm>
          <a:prstGeom prst="rect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87DA77-B53F-462C-90EA-AA2F27328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0562" y="1220565"/>
            <a:ext cx="1304652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Q4 2023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863154-4D05-415D-ACB3-92E0A6E47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5068" y="1213898"/>
            <a:ext cx="1265494" cy="379767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Q4 2023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EF244E-1972-4D20-9C4E-1D743CDE8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6961" y="1213898"/>
            <a:ext cx="1272613" cy="37899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 2023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C636AE-408B-49BA-A585-EE731FCBE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4394" y="1213897"/>
            <a:ext cx="1372566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 2023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A759AD-A5F9-4921-B4E4-193177D62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017" y="1213897"/>
            <a:ext cx="1215378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 2023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43A20A-AA58-435A-9C85-5D2307B67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0675" y="1213897"/>
            <a:ext cx="1288633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 2023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D678BB0-2F9C-4596-A626-291BF2C76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3640" y="1220565"/>
            <a:ext cx="1304652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 2024</a:t>
            </a:r>
          </a:p>
        </p:txBody>
      </p:sp>
      <p:sp>
        <p:nvSpPr>
          <p:cNvPr id="26" name="Line 15">
            <a:extLst>
              <a:ext uri="{FF2B5EF4-FFF2-40B4-BE49-F238E27FC236}">
                <a16:creationId xmlns:a16="http://schemas.microsoft.com/office/drawing/2014/main" id="{68106E24-D65B-4E50-B77B-941DACCA44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2138" y="1247912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7" name="Line 14">
            <a:extLst>
              <a:ext uri="{FF2B5EF4-FFF2-40B4-BE49-F238E27FC236}">
                <a16:creationId xmlns:a16="http://schemas.microsoft.com/office/drawing/2014/main" id="{28C78A47-22C9-40BB-8E4B-99DA028C78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1683" y="1247912"/>
            <a:ext cx="7937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8" name="Line 10">
            <a:extLst>
              <a:ext uri="{FF2B5EF4-FFF2-40B4-BE49-F238E27FC236}">
                <a16:creationId xmlns:a16="http://schemas.microsoft.com/office/drawing/2014/main" id="{0F92ABEB-0196-40D3-B81E-7278EBB15B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8316" y="1247912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9" name="Line 11">
            <a:extLst>
              <a:ext uri="{FF2B5EF4-FFF2-40B4-BE49-F238E27FC236}">
                <a16:creationId xmlns:a16="http://schemas.microsoft.com/office/drawing/2014/main" id="{E9B78053-243D-43F8-B9D5-6D6F6ABAFC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6630" y="1247912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0" name="Line 15">
            <a:extLst>
              <a:ext uri="{FF2B5EF4-FFF2-40B4-BE49-F238E27FC236}">
                <a16:creationId xmlns:a16="http://schemas.microsoft.com/office/drawing/2014/main" id="{10175594-B941-44A7-AEBA-76BE68099D9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421" y="1247912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1" name="Line 15">
            <a:extLst>
              <a:ext uri="{FF2B5EF4-FFF2-40B4-BE49-F238E27FC236}">
                <a16:creationId xmlns:a16="http://schemas.microsoft.com/office/drawing/2014/main" id="{7B29AA31-B78F-488F-A9BB-1858125D5F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98298" y="1213898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B2D85A7-131A-462B-9502-8756B1C0E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9773" y="1203419"/>
            <a:ext cx="1304652" cy="389474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 2024</a:t>
            </a:r>
          </a:p>
        </p:txBody>
      </p:sp>
      <p:sp>
        <p:nvSpPr>
          <p:cNvPr id="90" name="Line 15">
            <a:extLst>
              <a:ext uri="{FF2B5EF4-FFF2-40B4-BE49-F238E27FC236}">
                <a16:creationId xmlns:a16="http://schemas.microsoft.com/office/drawing/2014/main" id="{057E6EE2-3254-4589-9990-AA753E9B3A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94431" y="1196752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5" name="Text Box 26">
            <a:extLst>
              <a:ext uri="{FF2B5EF4-FFF2-40B4-BE49-F238E27FC236}">
                <a16:creationId xmlns:a16="http://schemas.microsoft.com/office/drawing/2014/main" id="{3EBD7134-DD4C-487B-93DC-A5904E47AD1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79319" y="1880918"/>
            <a:ext cx="865662" cy="23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</a:p>
        </p:txBody>
      </p:sp>
      <p:sp>
        <p:nvSpPr>
          <p:cNvPr id="96" name="Isosceles Triangle 95">
            <a:extLst>
              <a:ext uri="{FF2B5EF4-FFF2-40B4-BE49-F238E27FC236}">
                <a16:creationId xmlns:a16="http://schemas.microsoft.com/office/drawing/2014/main" id="{A3726148-8C90-40D6-86F2-518337385D1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67688" y="1690439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77AF3098-DF72-48B6-BA63-507FB60A86AE}"/>
              </a:ext>
            </a:extLst>
          </p:cNvPr>
          <p:cNvSpPr/>
          <p:nvPr/>
        </p:nvSpPr>
        <p:spPr>
          <a:xfrm>
            <a:off x="1106044" y="2249904"/>
            <a:ext cx="1111020" cy="17340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99000">
                <a:schemeClr val="accent1"/>
              </a:gs>
              <a:gs pos="100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Framework</a:t>
            </a:r>
          </a:p>
        </p:txBody>
      </p:sp>
      <p:sp>
        <p:nvSpPr>
          <p:cNvPr id="104" name="Isosceles Triangle 103">
            <a:extLst>
              <a:ext uri="{FF2B5EF4-FFF2-40B4-BE49-F238E27FC236}">
                <a16:creationId xmlns:a16="http://schemas.microsoft.com/office/drawing/2014/main" id="{8ACC35D5-8B35-43CB-A9F1-9B1F5620CB3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94295" y="1717488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05" name="Text Box 26">
            <a:extLst>
              <a:ext uri="{FF2B5EF4-FFF2-40B4-BE49-F238E27FC236}">
                <a16:creationId xmlns:a16="http://schemas.microsoft.com/office/drawing/2014/main" id="{38D8E094-3E96-4172-8A71-66B9C44A482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875498" y="1899562"/>
            <a:ext cx="1529147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Framework completion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05/23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52DC9D0E-C34E-4678-B84B-3251B894A84D}"/>
              </a:ext>
            </a:extLst>
          </p:cNvPr>
          <p:cNvSpPr/>
          <p:nvPr/>
        </p:nvSpPr>
        <p:spPr>
          <a:xfrm>
            <a:off x="2208588" y="2519467"/>
            <a:ext cx="6506328" cy="23612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0">
                <a:schemeClr val="accent1"/>
              </a:gs>
              <a:gs pos="38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802.11bk D1.0 amendment text development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CF7DF2C-4FF2-45EA-9E54-23DE7C8A2595}"/>
              </a:ext>
            </a:extLst>
          </p:cNvPr>
          <p:cNvCxnSpPr>
            <a:cxnSpLocks/>
          </p:cNvCxnSpPr>
          <p:nvPr/>
        </p:nvCxnSpPr>
        <p:spPr bwMode="auto">
          <a:xfrm flipV="1">
            <a:off x="2220784" y="2767848"/>
            <a:ext cx="402336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793BC54C-DC30-47A8-996C-2B491F26EAD1}"/>
              </a:ext>
            </a:extLst>
          </p:cNvPr>
          <p:cNvSpPr/>
          <p:nvPr/>
        </p:nvSpPr>
        <p:spPr>
          <a:xfrm>
            <a:off x="2209741" y="2851751"/>
            <a:ext cx="5348022" cy="20211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0">
                <a:schemeClr val="accent1"/>
              </a:gs>
              <a:gs pos="38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TB and NTB Meas. Sequence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C31CDD-7886-717F-6BC1-4442327FA854}"/>
              </a:ext>
            </a:extLst>
          </p:cNvPr>
          <p:cNvSpPr/>
          <p:nvPr/>
        </p:nvSpPr>
        <p:spPr>
          <a:xfrm>
            <a:off x="2209739" y="3150027"/>
            <a:ext cx="1726022" cy="20211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0">
                <a:schemeClr val="accent1"/>
              </a:gs>
              <a:gs pos="38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TB and NTB negotiation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D036B8E-5B74-65B4-1DF9-B91B53EF1014}"/>
              </a:ext>
            </a:extLst>
          </p:cNvPr>
          <p:cNvSpPr/>
          <p:nvPr/>
        </p:nvSpPr>
        <p:spPr>
          <a:xfrm>
            <a:off x="2209741" y="4343131"/>
            <a:ext cx="1770894" cy="20211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0">
                <a:schemeClr val="accent1"/>
              </a:gs>
              <a:gs pos="38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TX, RX LTF VECTORS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4B6E14-DA3E-CBDD-3157-D354364BB3E1}"/>
              </a:ext>
            </a:extLst>
          </p:cNvPr>
          <p:cNvSpPr/>
          <p:nvPr/>
        </p:nvSpPr>
        <p:spPr>
          <a:xfrm>
            <a:off x="2209741" y="4044855"/>
            <a:ext cx="1770894" cy="20211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0">
                <a:schemeClr val="accent1"/>
              </a:gs>
              <a:gs pos="38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MAC Passive Ranging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48664F-350D-4A54-861F-45A599C584BF}"/>
              </a:ext>
            </a:extLst>
          </p:cNvPr>
          <p:cNvSpPr/>
          <p:nvPr/>
        </p:nvSpPr>
        <p:spPr>
          <a:xfrm>
            <a:off x="2209740" y="5536235"/>
            <a:ext cx="1275929" cy="20211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EHT Tx Procedure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75A8C69-CF4E-FE3A-43EB-B00DE5A5FFF2}"/>
              </a:ext>
            </a:extLst>
          </p:cNvPr>
          <p:cNvSpPr/>
          <p:nvPr/>
        </p:nvSpPr>
        <p:spPr>
          <a:xfrm>
            <a:off x="2204926" y="5828103"/>
            <a:ext cx="1275929" cy="20211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TOD Accuracy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80CE0F8-CCA1-3355-00BC-8E88D394640C}"/>
              </a:ext>
            </a:extLst>
          </p:cNvPr>
          <p:cNvSpPr/>
          <p:nvPr/>
        </p:nvSpPr>
        <p:spPr>
          <a:xfrm>
            <a:off x="2209740" y="4641407"/>
            <a:ext cx="5344844" cy="20211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0">
                <a:schemeClr val="accent1"/>
              </a:gs>
              <a:gs pos="38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PHY section EHT TB Ranging NDP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8581DAF-9F02-5538-866B-963EAA4B9E2E}"/>
              </a:ext>
            </a:extLst>
          </p:cNvPr>
          <p:cNvSpPr/>
          <p:nvPr/>
        </p:nvSpPr>
        <p:spPr>
          <a:xfrm>
            <a:off x="2209740" y="4939683"/>
            <a:ext cx="5341669" cy="20211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0">
                <a:schemeClr val="accent1"/>
              </a:gs>
              <a:gs pos="38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PHY section EHT Ranging NDP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9F14778-A98D-820D-DF9A-3AEE324E31C9}"/>
              </a:ext>
            </a:extLst>
          </p:cNvPr>
          <p:cNvSpPr/>
          <p:nvPr/>
        </p:nvSpPr>
        <p:spPr>
          <a:xfrm>
            <a:off x="2209738" y="3448303"/>
            <a:ext cx="5348021" cy="20211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0">
                <a:schemeClr val="accent1"/>
              </a:gs>
              <a:gs pos="38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MAC section pseudo random LTF sequence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A0EB79D-8E11-C127-57CC-53F31A86767B}"/>
              </a:ext>
            </a:extLst>
          </p:cNvPr>
          <p:cNvSpPr/>
          <p:nvPr/>
        </p:nvSpPr>
        <p:spPr>
          <a:xfrm>
            <a:off x="2209741" y="5237959"/>
            <a:ext cx="2934128" cy="20211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PHY section pseudo random sequence mapping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C8C64E1-C044-7088-2AB2-38C82C68A6C1}"/>
              </a:ext>
            </a:extLst>
          </p:cNvPr>
          <p:cNvSpPr/>
          <p:nvPr/>
        </p:nvSpPr>
        <p:spPr>
          <a:xfrm>
            <a:off x="2209741" y="3746579"/>
            <a:ext cx="2900368" cy="20211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0">
                <a:schemeClr val="accent1"/>
              </a:gs>
              <a:gs pos="38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Elements and frame formats (ctrl , man etc.)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019C62D-195F-5499-9233-121F92A9D24A}"/>
              </a:ext>
            </a:extLst>
          </p:cNvPr>
          <p:cNvCxnSpPr>
            <a:cxnSpLocks/>
          </p:cNvCxnSpPr>
          <p:nvPr/>
        </p:nvCxnSpPr>
        <p:spPr bwMode="auto">
          <a:xfrm flipV="1">
            <a:off x="2208586" y="3057718"/>
            <a:ext cx="3931920" cy="9002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4499338-A748-4369-13EB-5DA5C9FDCD33}"/>
              </a:ext>
            </a:extLst>
          </p:cNvPr>
          <p:cNvCxnSpPr>
            <a:cxnSpLocks/>
          </p:cNvCxnSpPr>
          <p:nvPr/>
        </p:nvCxnSpPr>
        <p:spPr bwMode="auto">
          <a:xfrm flipV="1">
            <a:off x="2206472" y="3383888"/>
            <a:ext cx="997527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F5114C8-7AF1-40A7-F6A8-9541DD6F7BF1}"/>
              </a:ext>
            </a:extLst>
          </p:cNvPr>
          <p:cNvCxnSpPr>
            <a:cxnSpLocks/>
          </p:cNvCxnSpPr>
          <p:nvPr/>
        </p:nvCxnSpPr>
        <p:spPr bwMode="auto">
          <a:xfrm flipV="1">
            <a:off x="2206470" y="3667966"/>
            <a:ext cx="356616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3AF0BA8-92AF-6C6A-BACA-5E79417C0017}"/>
              </a:ext>
            </a:extLst>
          </p:cNvPr>
          <p:cNvCxnSpPr>
            <a:cxnSpLocks/>
          </p:cNvCxnSpPr>
          <p:nvPr/>
        </p:nvCxnSpPr>
        <p:spPr bwMode="auto">
          <a:xfrm flipV="1">
            <a:off x="2220785" y="3973104"/>
            <a:ext cx="100584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3260396-6705-A7A6-C6E5-E3DE5E42ADEA}"/>
              </a:ext>
            </a:extLst>
          </p:cNvPr>
          <p:cNvCxnSpPr>
            <a:cxnSpLocks/>
          </p:cNvCxnSpPr>
          <p:nvPr/>
        </p:nvCxnSpPr>
        <p:spPr bwMode="auto">
          <a:xfrm flipV="1">
            <a:off x="2204926" y="4568048"/>
            <a:ext cx="155448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7123FA9-7133-5821-F4C9-7273FEB88DBE}"/>
              </a:ext>
            </a:extLst>
          </p:cNvPr>
          <p:cNvCxnSpPr>
            <a:cxnSpLocks/>
          </p:cNvCxnSpPr>
          <p:nvPr/>
        </p:nvCxnSpPr>
        <p:spPr bwMode="auto">
          <a:xfrm flipV="1">
            <a:off x="2209738" y="4270727"/>
            <a:ext cx="146304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D4B3355-A191-3F3C-D2D1-4E32C049103F}"/>
              </a:ext>
            </a:extLst>
          </p:cNvPr>
          <p:cNvCxnSpPr>
            <a:cxnSpLocks/>
          </p:cNvCxnSpPr>
          <p:nvPr/>
        </p:nvCxnSpPr>
        <p:spPr bwMode="auto">
          <a:xfrm flipV="1">
            <a:off x="2204926" y="4878845"/>
            <a:ext cx="393192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432F241-0CB6-0588-798C-135BFCC59874}"/>
              </a:ext>
            </a:extLst>
          </p:cNvPr>
          <p:cNvCxnSpPr>
            <a:cxnSpLocks/>
          </p:cNvCxnSpPr>
          <p:nvPr/>
        </p:nvCxnSpPr>
        <p:spPr bwMode="auto">
          <a:xfrm flipV="1">
            <a:off x="2200771" y="5162356"/>
            <a:ext cx="393192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31BAECB-F2C0-11B3-A1AC-372DBF33755F}"/>
              </a:ext>
            </a:extLst>
          </p:cNvPr>
          <p:cNvCxnSpPr>
            <a:cxnSpLocks/>
          </p:cNvCxnSpPr>
          <p:nvPr/>
        </p:nvCxnSpPr>
        <p:spPr bwMode="auto">
          <a:xfrm flipV="1">
            <a:off x="1104901" y="2439786"/>
            <a:ext cx="109728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EF46D08F-C1FA-216C-D49D-9B8B39170C1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530066" y="1791700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C276C8F9-B7E7-F86C-4CBB-7518ACE3B0D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311269" y="1973774"/>
            <a:ext cx="1529147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WG ballot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11/23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FC21342-8B59-0394-20FC-3AEC8134F27C}"/>
              </a:ext>
            </a:extLst>
          </p:cNvPr>
          <p:cNvCxnSpPr>
            <a:cxnSpLocks/>
          </p:cNvCxnSpPr>
          <p:nvPr/>
        </p:nvCxnSpPr>
        <p:spPr bwMode="auto">
          <a:xfrm flipV="1">
            <a:off x="2200770" y="5444329"/>
            <a:ext cx="228600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7341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AAA7D-AF08-4879-953B-4B7FF0391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Scheduled </a:t>
            </a:r>
            <a:r>
              <a:rPr lang="en-US" dirty="0" err="1"/>
              <a:t>TGbk</a:t>
            </a:r>
            <a:r>
              <a:rPr lang="en-US" dirty="0"/>
              <a:t> telecons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4E48F-9300-438A-8C3B-A714C94868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B51AB-6A1D-4BA6-8817-ECA2366E18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D1BC66-0A21-4D49-9A97-9FE36CAC67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C5B7EB9-3DEF-4981-89A9-614127FF9327}"/>
              </a:ext>
            </a:extLst>
          </p:cNvPr>
          <p:cNvSpPr txBox="1">
            <a:spLocks/>
          </p:cNvSpPr>
          <p:nvPr/>
        </p:nvSpPr>
        <p:spPr bwMode="auto">
          <a:xfrm>
            <a:off x="869621" y="1865108"/>
            <a:ext cx="10190067" cy="19660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Tue. Aug. 1</a:t>
            </a:r>
            <a:r>
              <a:rPr lang="en-US" altLang="en-US" kern="0" baseline="30000" dirty="0"/>
              <a:t>st</a:t>
            </a:r>
            <a:r>
              <a:rPr lang="en-US" altLang="en-US" kern="0" dirty="0"/>
              <a:t> </a:t>
            </a:r>
            <a:r>
              <a:rPr lang="en-US" altLang="en-US" b="0" kern="0" dirty="0"/>
              <a:t>		13:00-14:30 ET / </a:t>
            </a:r>
            <a:r>
              <a:rPr lang="en-US" altLang="en-US" kern="0" dirty="0"/>
              <a:t>10:00 – 11:30 PT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Tue. </a:t>
            </a:r>
            <a:r>
              <a:rPr lang="en-US" altLang="en-US" b="0" kern="0" dirty="0"/>
              <a:t>Aug. 15</a:t>
            </a:r>
            <a:r>
              <a:rPr lang="en-US" altLang="en-US" b="0" kern="0" baseline="30000" dirty="0"/>
              <a:t>th</a:t>
            </a:r>
            <a:r>
              <a:rPr lang="en-US" altLang="en-US" b="0" kern="0" dirty="0"/>
              <a:t> </a:t>
            </a:r>
            <a:r>
              <a:rPr lang="en-US" altLang="en-US" kern="0" dirty="0"/>
              <a:t>	</a:t>
            </a:r>
            <a:r>
              <a:rPr lang="en-US" altLang="en-US" b="0" kern="0" dirty="0"/>
              <a:t>13:00-14:30 ET / </a:t>
            </a:r>
            <a:r>
              <a:rPr lang="en-US" altLang="en-US" kern="0" dirty="0"/>
              <a:t>10:00 – 11:30 PT</a:t>
            </a:r>
            <a:endParaRPr lang="en-US" altLang="en-US" sz="1100" b="0" kern="0" baseline="30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Tue. </a:t>
            </a:r>
            <a:r>
              <a:rPr lang="en-US" altLang="en-US" b="0" kern="0" dirty="0"/>
              <a:t>Aug. 29</a:t>
            </a:r>
            <a:r>
              <a:rPr lang="en-US" altLang="en-US" b="0" kern="0" baseline="30000" dirty="0"/>
              <a:t>th</a:t>
            </a:r>
            <a:r>
              <a:rPr lang="en-US" altLang="en-US" b="0" kern="0" dirty="0"/>
              <a:t> </a:t>
            </a:r>
            <a:r>
              <a:rPr lang="en-US" altLang="en-US" b="0" kern="0" baseline="30000" dirty="0"/>
              <a:t> </a:t>
            </a:r>
            <a:r>
              <a:rPr lang="en-US" altLang="en-US" kern="0" dirty="0"/>
              <a:t>	</a:t>
            </a:r>
            <a:r>
              <a:rPr lang="en-US" altLang="en-US" b="0" kern="0" dirty="0"/>
              <a:t>13:00-14:30 ET / </a:t>
            </a:r>
            <a:r>
              <a:rPr lang="en-US" altLang="en-US" kern="0" dirty="0"/>
              <a:t>10:00 – 11:30 PT</a:t>
            </a:r>
            <a:r>
              <a:rPr lang="en-US" altLang="en-US" sz="1600" b="0" kern="0" baseline="30000" dirty="0"/>
              <a:t> </a:t>
            </a:r>
            <a:r>
              <a:rPr lang="en-US" altLang="en-US" sz="1200" b="0" kern="0" baseline="30000" dirty="0"/>
              <a:t>┼</a:t>
            </a:r>
            <a:endParaRPr lang="en-US" altLang="en-US" kern="0" baseline="30000" dirty="0"/>
          </a:p>
          <a:p>
            <a:pPr marL="0" indent="0"/>
            <a:endParaRPr lang="en-US" altLang="en-US" sz="2000" b="0" kern="0" dirty="0"/>
          </a:p>
          <a:p>
            <a:pPr marL="0" indent="0"/>
            <a:endParaRPr lang="en-US" altLang="en-US" sz="2000" b="0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2FCB9C-804D-48A6-AD0F-0AA4C10DB6AA}"/>
              </a:ext>
            </a:extLst>
          </p:cNvPr>
          <p:cNvSpPr txBox="1"/>
          <p:nvPr/>
        </p:nvSpPr>
        <p:spPr>
          <a:xfrm>
            <a:off x="869621" y="4789021"/>
            <a:ext cx="1069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/>
            <a:r>
              <a:rPr lang="en-US" altLang="en-US" sz="1400" b="0" dirty="0">
                <a:solidFill>
                  <a:schemeClr val="tx1"/>
                </a:solidFill>
              </a:rPr>
              <a:t>* - </a:t>
            </a:r>
            <a:r>
              <a:rPr lang="en-US" altLang="en-US" sz="1600" dirty="0">
                <a:solidFill>
                  <a:schemeClr val="tx1"/>
                </a:solidFill>
              </a:rPr>
              <a:t>newly announced</a:t>
            </a:r>
          </a:p>
          <a:p>
            <a:r>
              <a:rPr lang="en-US" sz="1600" dirty="0">
                <a:solidFill>
                  <a:schemeClr val="tx1"/>
                </a:solidFill>
              </a:rPr>
              <a:t>** - meeting as part of the IEEE week, refer to WG agenda document for details.</a:t>
            </a:r>
          </a:p>
          <a:p>
            <a:r>
              <a:rPr lang="en-US" altLang="en-US" sz="1600" b="0" kern="0" baseline="30000" dirty="0">
                <a:solidFill>
                  <a:schemeClr val="tx1"/>
                </a:solidFill>
              </a:rPr>
              <a:t>┼  </a:t>
            </a:r>
            <a:r>
              <a:rPr lang="en-US" sz="1600" dirty="0">
                <a:solidFill>
                  <a:schemeClr val="tx1"/>
                </a:solidFill>
              </a:rPr>
              <a:t>- Motion meeting, motions to be made available to chair 15 days in advance and announced to group 10 days in advance.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088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aa06179-68b3-4e2b-b09b-a2424735516b}" enabled="1" method="Privileged" siteId="{46c98d88-e344-4ed4-8496-4ed7712e255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22143</TotalTime>
  <Words>543</Words>
  <Application>Microsoft Office PowerPoint</Application>
  <PresentationFormat>Widescreen</PresentationFormat>
  <Paragraphs>116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</vt:lpstr>
      <vt:lpstr>Times New Roman</vt:lpstr>
      <vt:lpstr>Office Theme</vt:lpstr>
      <vt:lpstr>Document</vt:lpstr>
      <vt:lpstr>TGbk 320MHz Positioning July Meeting Closing Report</vt:lpstr>
      <vt:lpstr>Abstract</vt:lpstr>
      <vt:lpstr>July Meeting Progress and Targets Towards the Sep. Meeting</vt:lpstr>
      <vt:lpstr>July Meeting Progress and Targets Towards the Sep. Meeting</vt:lpstr>
      <vt:lpstr>TGbk Projected Timeline (previously)</vt:lpstr>
      <vt:lpstr>TGbk Projected Timeline (updated)</vt:lpstr>
      <vt:lpstr>Scheduled TGbk telecons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296</cp:revision>
  <cp:lastPrinted>1601-01-01T00:00:00Z</cp:lastPrinted>
  <dcterms:created xsi:type="dcterms:W3CDTF">2018-08-06T10:28:59Z</dcterms:created>
  <dcterms:modified xsi:type="dcterms:W3CDTF">2023-07-12T09:47:06Z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