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28" r:id="rId28"/>
    <p:sldId id="679" r:id="rId29"/>
    <p:sldId id="2529" r:id="rId30"/>
    <p:sldId id="680" r:id="rId31"/>
    <p:sldId id="2530" r:id="rId32"/>
    <p:sldId id="2531" r:id="rId33"/>
    <p:sldId id="2533" r:id="rId34"/>
    <p:sldId id="2535" r:id="rId35"/>
    <p:sldId id="2536" r:id="rId36"/>
    <p:sldId id="2537" r:id="rId37"/>
    <p:sldId id="2568" r:id="rId38"/>
    <p:sldId id="2513" r:id="rId39"/>
    <p:sldId id="2549" r:id="rId40"/>
    <p:sldId id="2538" r:id="rId41"/>
    <p:sldId id="2567" r:id="rId42"/>
    <p:sldId id="2400" r:id="rId43"/>
    <p:sldId id="2551" r:id="rId44"/>
    <p:sldId id="2527" r:id="rId45"/>
    <p:sldId id="2552" r:id="rId46"/>
    <p:sldId id="315" r:id="rId47"/>
    <p:sldId id="312" r:id="rId48"/>
    <p:sldId id="318" r:id="rId49"/>
    <p:sldId id="472" r:id="rId50"/>
    <p:sldId id="473" r:id="rId51"/>
    <p:sldId id="474" r:id="rId52"/>
    <p:sldId id="480" r:id="rId53"/>
    <p:sldId id="259" r:id="rId54"/>
    <p:sldId id="260" r:id="rId55"/>
    <p:sldId id="261" r:id="rId56"/>
    <p:sldId id="2525" r:id="rId57"/>
    <p:sldId id="2555" r:id="rId58"/>
    <p:sldId id="2556" r:id="rId59"/>
    <p:sldId id="2557" r:id="rId60"/>
    <p:sldId id="2558" r:id="rId61"/>
    <p:sldId id="2559" r:id="rId62"/>
    <p:sldId id="2560" r:id="rId63"/>
    <p:sldId id="2561" r:id="rId64"/>
    <p:sldId id="2563" r:id="rId65"/>
    <p:sldId id="2564" r:id="rId66"/>
    <p:sldId id="2562" r:id="rId6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uly 10th - July IEEE Interim meeting" id="{DE843586-E506-4D30-A655-52B441F0114A}">
          <p14:sldIdLst>
            <p14:sldId id="690"/>
            <p14:sldId id="694"/>
            <p14:sldId id="2528"/>
            <p14:sldId id="679"/>
            <p14:sldId id="2529"/>
            <p14:sldId id="680"/>
          </p14:sldIdLst>
        </p14:section>
        <p14:section name="July 11th - May IEEE interim meeting" id="{D686ED55-D2EA-43E3-A87F-725BDBE41CF2}">
          <p14:sldIdLst>
            <p14:sldId id="2530"/>
            <p14:sldId id="2531"/>
            <p14:sldId id="2533"/>
            <p14:sldId id="2535"/>
          </p14:sldIdLst>
        </p14:section>
        <p14:section name="July 12th - July IEEE interim meeting" id="{8E838D38-B45C-442C-8603-25CE94919C41}">
          <p14:sldIdLst>
            <p14:sldId id="2536"/>
            <p14:sldId id="2537"/>
            <p14:sldId id="2568"/>
            <p14:sldId id="2513"/>
            <p14:sldId id="2549"/>
            <p14:sldId id="2538"/>
            <p14:sldId id="2567"/>
            <p14:sldId id="2400"/>
            <p14:sldId id="2551"/>
            <p14:sldId id="2527"/>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 name="June 27th Telecon" id="{81DC7820-6B2F-41EF-ABC1-9CAAE3DC68A2}">
          <p14:sldIdLst>
            <p14:sldId id="2559"/>
            <p14:sldId id="2560"/>
            <p14:sldId id="2561"/>
            <p14:sldId id="2563"/>
            <p14:sldId id="2564"/>
            <p14:sldId id="25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48" autoAdjust="0"/>
    <p:restoredTop sz="96807" autoAdjust="0"/>
  </p:normalViewPr>
  <p:slideViewPr>
    <p:cSldViewPr>
      <p:cViewPr>
        <p:scale>
          <a:sx n="100" d="100"/>
          <a:sy n="100" d="100"/>
        </p:scale>
        <p:origin x="206" y="-1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971123C-5BC9-490B-A072-5E3FD36B6DF2}"/>
    <pc:docChg chg="modSld modMainMaster">
      <pc:chgData name="Segev, Jonathan" userId="7c67a1b0-8725-4553-8055-0888dbcaef94" providerId="ADAL" clId="{C971123C-5BC9-490B-A072-5E3FD36B6DF2}" dt="2023-07-12T09:37:41.735" v="3" actId="20577"/>
      <pc:docMkLst>
        <pc:docMk/>
      </pc:docMkLst>
      <pc:sldChg chg="modSp mod">
        <pc:chgData name="Segev, Jonathan" userId="7c67a1b0-8725-4553-8055-0888dbcaef94" providerId="ADAL" clId="{C971123C-5BC9-490B-A072-5E3FD36B6DF2}" dt="2023-07-12T09:37:41.735" v="3" actId="20577"/>
        <pc:sldMkLst>
          <pc:docMk/>
          <pc:sldMk cId="0" sldId="256"/>
        </pc:sldMkLst>
        <pc:spChg chg="mod">
          <ac:chgData name="Segev, Jonathan" userId="7c67a1b0-8725-4553-8055-0888dbcaef94" providerId="ADAL" clId="{C971123C-5BC9-490B-A072-5E3FD36B6DF2}" dt="2023-07-12T09:37:41.735" v="3" actId="20577"/>
          <ac:spMkLst>
            <pc:docMk/>
            <pc:sldMk cId="0" sldId="256"/>
            <ac:spMk id="3074" creationId="{00000000-0000-0000-0000-000000000000}"/>
          </ac:spMkLst>
        </pc:spChg>
      </pc:sldChg>
      <pc:sldMasterChg chg="modSp mod">
        <pc:chgData name="Segev, Jonathan" userId="7c67a1b0-8725-4553-8055-0888dbcaef94" providerId="ADAL" clId="{C971123C-5BC9-490B-A072-5E3FD36B6DF2}" dt="2023-07-12T09:37:34.931" v="1" actId="6549"/>
        <pc:sldMasterMkLst>
          <pc:docMk/>
          <pc:sldMasterMk cId="0" sldId="2147483648"/>
        </pc:sldMasterMkLst>
        <pc:spChg chg="mod">
          <ac:chgData name="Segev, Jonathan" userId="7c67a1b0-8725-4553-8055-0888dbcaef94" providerId="ADAL" clId="{C971123C-5BC9-490B-A072-5E3FD36B6DF2}" dt="2023-07-12T09:37:34.931"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802.11-23/989r3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July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2023-07-12</a:t>
            </a:r>
            <a:endParaRPr lang="en-GB" sz="2000" b="0" dirty="0"/>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09684864"/>
              </p:ext>
            </p:extLst>
          </p:nvPr>
        </p:nvGraphicFramePr>
        <p:xfrm>
          <a:off x="934964" y="3248601"/>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34964" y="3248601"/>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July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July and Sep.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altLang="en-US" sz="1800" b="0" dirty="0"/>
              <a:t>Review draft status (5min)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0440013"/>
              </p:ext>
            </p:extLst>
          </p:nvPr>
        </p:nvGraphicFramePr>
        <p:xfrm>
          <a:off x="914401" y="1260086"/>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3246342602"/>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727669512"/>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5353034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3228377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draft status (5min)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9395284"/>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a:t>
                      </a:r>
                      <a:r>
                        <a:rPr lang="en-US" sz="1400" kern="1200">
                          <a:solidFill>
                            <a:schemeClr val="dk1"/>
                          </a:solidFill>
                          <a:latin typeface="+mn-lt"/>
                          <a:ea typeface="+mn-ea"/>
                          <a:cs typeface="+mn-cs"/>
                        </a:rPr>
                        <a:t>time permits.</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0532-3BB4-30BB-AF6E-57869853E4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56388F-C963-4B2F-F916-BF03C6ED71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6AAC10-75D3-2788-3A0E-6D987F2D671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4D1D7A2-83EF-6F97-0BC8-85D355186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9D8F2C-4E7D-E3EE-632A-F0002188A592}"/>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7570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59029862"/>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35 min (for completion)</a:t>
                      </a:r>
                    </a:p>
                  </a:txBody>
                  <a:tcPr marT="45712" marB="45712"/>
                </a:tc>
                <a:extLst>
                  <a:ext uri="{0D108BD9-81ED-4DB2-BD59-A6C34878D82A}">
                    <a16:rowId xmlns:a16="http://schemas.microsoft.com/office/drawing/2014/main" val="1142323225"/>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 45 min </a:t>
                      </a:r>
                    </a:p>
                  </a:txBody>
                  <a:tcPr marT="45712" marB="45712"/>
                </a:tc>
                <a:extLst>
                  <a:ext uri="{0D108BD9-81ED-4DB2-BD59-A6C34878D82A}">
                    <a16:rowId xmlns:a16="http://schemas.microsoft.com/office/drawing/2014/main" val="2584876864"/>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813164204"/>
                  </a:ext>
                </a:extLst>
              </a:tr>
              <a:tr h="0">
                <a:tc>
                  <a:txBody>
                    <a:bodyPr/>
                    <a:lstStyle/>
                    <a:p>
                      <a:r>
                        <a:rPr lang="en-US" sz="1400" dirty="0"/>
                        <a:t>11-23-1253</a:t>
                      </a:r>
                    </a:p>
                  </a:txBody>
                  <a:tcPr marT="45712" marB="45712"/>
                </a:tc>
                <a:tc>
                  <a:txBody>
                    <a:bodyPr/>
                    <a:lstStyle/>
                    <a:p>
                      <a:r>
                        <a:rPr lang="en-US" sz="1400" dirty="0"/>
                        <a:t>Christian Berger</a:t>
                      </a:r>
                    </a:p>
                  </a:txBody>
                  <a:tcPr marT="45712" marB="45712"/>
                </a:tc>
                <a:tc>
                  <a:txBody>
                    <a:bodyPr/>
                    <a:lstStyle/>
                    <a:p>
                      <a:r>
                        <a:rPr lang="en-US" sz="1400" dirty="0"/>
                        <a:t>Ranging parameters element 320MHz Support</a:t>
                      </a:r>
                    </a:p>
                  </a:txBody>
                  <a:tcPr marT="45712" marB="45712"/>
                </a:tc>
                <a:tc>
                  <a:txBody>
                    <a:bodyPr/>
                    <a:lstStyle/>
                    <a:p>
                      <a:r>
                        <a:rPr lang="en-US" sz="1400" dirty="0"/>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925207333"/>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progress made during the week – 5min special order</a:t>
            </a:r>
          </a:p>
          <a:p>
            <a:pPr algn="just">
              <a:spcBef>
                <a:spcPct val="20000"/>
              </a:spcBef>
              <a:buFontTx/>
              <a:buChar char="•"/>
            </a:pPr>
            <a:r>
              <a:rPr lang="en-US" sz="1600" b="0" dirty="0"/>
              <a:t>Review timelines – 10 min special order</a:t>
            </a:r>
          </a:p>
          <a:p>
            <a:pPr algn="just">
              <a:spcBef>
                <a:spcPct val="20000"/>
              </a:spcBef>
              <a:buFontTx/>
              <a:buChar char="•"/>
            </a:pPr>
            <a:r>
              <a:rPr lang="en-US" sz="1600" b="0" dirty="0"/>
              <a:t>Schedule telecons for the July to Sep. meeting interval – 5min special order </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9007790"/>
              </p:ext>
            </p:extLst>
          </p:nvPr>
        </p:nvGraphicFramePr>
        <p:xfrm>
          <a:off x="914401" y="1260086"/>
          <a:ext cx="10460566" cy="295643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 45 min </a:t>
                      </a:r>
                    </a:p>
                  </a:txBody>
                  <a:tcPr marT="45712" marB="45712"/>
                </a:tc>
                <a:extLst>
                  <a:ext uri="{0D108BD9-81ED-4DB2-BD59-A6C34878D82A}">
                    <a16:rowId xmlns:a16="http://schemas.microsoft.com/office/drawing/2014/main" val="10008"/>
                  </a:ext>
                </a:extLst>
              </a:tr>
              <a:tr h="0">
                <a:tc>
                  <a:txBody>
                    <a:bodyPr/>
                    <a:lstStyle/>
                    <a:p>
                      <a:r>
                        <a:rPr lang="en-US" sz="1400" dirty="0"/>
                        <a:t>11-23-1253</a:t>
                      </a:r>
                    </a:p>
                  </a:txBody>
                  <a:tcPr marT="45712" marB="45712"/>
                </a:tc>
                <a:tc>
                  <a:txBody>
                    <a:bodyPr/>
                    <a:lstStyle/>
                    <a:p>
                      <a:r>
                        <a:rPr lang="en-US" sz="1400" dirty="0"/>
                        <a:t>Christian Berger</a:t>
                      </a:r>
                    </a:p>
                  </a:txBody>
                  <a:tcPr marT="45712" marB="45712"/>
                </a:tc>
                <a:tc>
                  <a:txBody>
                    <a:bodyPr/>
                    <a:lstStyle/>
                    <a:p>
                      <a:r>
                        <a:rPr lang="en-US" sz="1400" dirty="0"/>
                        <a:t>Ranging parameters element 320MHz Support</a:t>
                      </a:r>
                    </a:p>
                  </a:txBody>
                  <a:tcPr marT="45712" marB="45712"/>
                </a:tc>
                <a:tc>
                  <a:txBody>
                    <a:bodyPr/>
                    <a:lstStyle/>
                    <a:p>
                      <a:r>
                        <a:rPr lang="en-US" sz="1400" dirty="0"/>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11-23-1270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LMR for TB meas. exchange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084581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1198440"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Adopted 5 draft text submissions and expect to generate D0.2 coming out of the July meeting.</a:t>
            </a:r>
          </a:p>
          <a:p>
            <a:pPr lvl="1">
              <a:buFont typeface="Arial" panose="020B0604020202020204" pitchFamily="34" charset="0"/>
              <a:buChar char="•"/>
            </a:pPr>
            <a:r>
              <a:rPr lang="en-US" dirty="0"/>
              <a:t>Reviewed  submission discussing measurement sequence (sequence frame formats, channel access, measurement sequences).</a:t>
            </a:r>
          </a:p>
          <a:p>
            <a:pPr lvl="1">
              <a:buFont typeface="Arial" panose="020B0604020202020204" pitchFamily="34" charset="0"/>
              <a:buChar char="•"/>
            </a:pPr>
            <a:r>
              <a:rPr lang="en-US" dirty="0"/>
              <a:t>Reviewed total of 6 technical and amendment text submissions.</a:t>
            </a:r>
          </a:p>
          <a:p>
            <a:pPr lvl="1">
              <a:buFont typeface="Arial" panose="020B0604020202020204" pitchFamily="34" charset="0"/>
              <a:buChar char="•"/>
            </a:pPr>
            <a:r>
              <a:rPr lang="en-US" dirty="0"/>
              <a:t>Roughly 70% completion towards D1.0 and WG ballot.</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 targeting D0.7 out of the Sep. meeting.</a:t>
            </a:r>
            <a:endParaRPr lang="en-US" b="0" dirty="0"/>
          </a:p>
          <a:p>
            <a:pPr lvl="1">
              <a:buFont typeface="Arial" panose="020B0604020202020204" pitchFamily="34" charset="0"/>
              <a:buChar char="•"/>
            </a:pPr>
            <a:r>
              <a:rPr lang="en-US" b="0" dirty="0"/>
              <a:t>Continue review and adoption of amendment text.</a:t>
            </a:r>
          </a:p>
          <a:p>
            <a:pPr lvl="1">
              <a:buFont typeface="Arial" panose="020B0604020202020204" pitchFamily="34" charset="0"/>
              <a:buChar char="•"/>
            </a:pPr>
            <a:r>
              <a:rPr lang="en-US" dirty="0"/>
              <a:t>Consider earlier WG ballot readiness. </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July 2023 IEEE 802.11 meeting week,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95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3004122"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895705" y="428084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801762"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419199" y="2569259"/>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09/23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a:extLst>
              <a:ext uri="{FF2B5EF4-FFF2-40B4-BE49-F238E27FC236}">
                <a16:creationId xmlns:a16="http://schemas.microsoft.com/office/drawing/2014/main" id="{8D80AFAB-4E2C-1199-B9BE-27186197F7DB}"/>
              </a:ext>
            </a:extLst>
          </p:cNvPr>
          <p:cNvCxnSpPr>
            <a:cxnSpLocks/>
          </p:cNvCxnSpPr>
          <p:nvPr/>
        </p:nvCxnSpPr>
        <p:spPr bwMode="auto">
          <a:xfrm flipV="1">
            <a:off x="1891636" y="4013446"/>
            <a:ext cx="8229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2023</a:t>
            </a:r>
            <a:endParaRPr lang="en-GB" dirty="0"/>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99" name="Rectangle 98">
            <a:extLst>
              <a:ext uri="{FF2B5EF4-FFF2-40B4-BE49-F238E27FC236}">
                <a16:creationId xmlns:a16="http://schemas.microsoft.com/office/drawing/2014/main" id="{52DC9D0E-C34E-4678-B84B-3251B894A84D}"/>
              </a:ext>
            </a:extLst>
          </p:cNvPr>
          <p:cNvSpPr/>
          <p:nvPr/>
        </p:nvSpPr>
        <p:spPr>
          <a:xfrm>
            <a:off x="2208588" y="2519467"/>
            <a:ext cx="6506328" cy="236123"/>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2220784" y="2767848"/>
            <a:ext cx="40233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2209739" y="3150027"/>
            <a:ext cx="1726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p:cNvCxnSpPr>
          <p:nvPr/>
        </p:nvCxnSpPr>
        <p:spPr bwMode="auto">
          <a:xfrm flipV="1">
            <a:off x="2208586" y="3057718"/>
            <a:ext cx="3931920" cy="900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2206470" y="3667966"/>
            <a:ext cx="3566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2220785" y="3973104"/>
            <a:ext cx="10058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2209738" y="4270727"/>
            <a:ext cx="14630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Isosceles Triangle 2">
            <a:extLst>
              <a:ext uri="{FF2B5EF4-FFF2-40B4-BE49-F238E27FC236}">
                <a16:creationId xmlns:a16="http://schemas.microsoft.com/office/drawing/2014/main" id="{EF46D08F-C1FA-216C-D49D-9B8B39170C11}"/>
              </a:ext>
            </a:extLst>
          </p:cNvPr>
          <p:cNvSpPr>
            <a:spLocks noChangeArrowheads="1"/>
          </p:cNvSpPr>
          <p:nvPr/>
        </p:nvSpPr>
        <p:spPr bwMode="auto">
          <a:xfrm flipH="1">
            <a:off x="8530066" y="179170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5" name="Text Box 26">
            <a:extLst>
              <a:ext uri="{FF2B5EF4-FFF2-40B4-BE49-F238E27FC236}">
                <a16:creationId xmlns:a16="http://schemas.microsoft.com/office/drawing/2014/main" id="{C276C8F9-B7E7-F86C-4CBB-7518ACE3B0D3}"/>
              </a:ext>
            </a:extLst>
          </p:cNvPr>
          <p:cNvSpPr txBox="1">
            <a:spLocks noChangeArrowheads="1"/>
          </p:cNvSpPr>
          <p:nvPr/>
        </p:nvSpPr>
        <p:spPr bwMode="auto">
          <a:xfrm flipH="1">
            <a:off x="8311269" y="1973774"/>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ballot</a:t>
            </a:r>
          </a:p>
          <a:p>
            <a:pPr algn="ctr"/>
            <a:r>
              <a:rPr lang="en-US" altLang="en-US" sz="1000" dirty="0">
                <a:latin typeface="Arial" panose="020B0604020202020204" pitchFamily="34" charset="0"/>
                <a:cs typeface="Arial" panose="020B0604020202020204" pitchFamily="34" charset="0"/>
              </a:rPr>
              <a:t>11/23</a:t>
            </a:r>
          </a:p>
        </p:txBody>
      </p:sp>
      <p:cxnSp>
        <p:nvCxnSpPr>
          <p:cNvPr id="35" name="Straight Connector 34">
            <a:extLst>
              <a:ext uri="{FF2B5EF4-FFF2-40B4-BE49-F238E27FC236}">
                <a16:creationId xmlns:a16="http://schemas.microsoft.com/office/drawing/2014/main" id="{CFC21342-8B59-0394-20FC-3AEC8134F27C}"/>
              </a:ext>
            </a:extLst>
          </p:cNvPr>
          <p:cNvCxnSpPr>
            <a:cxnSpLocks/>
          </p:cNvCxnSpPr>
          <p:nvPr/>
        </p:nvCxnSpPr>
        <p:spPr bwMode="auto">
          <a:xfrm flipV="1">
            <a:off x="2200770" y="5444329"/>
            <a:ext cx="228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7341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1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r>
              <a:rPr lang="en-US" altLang="en-US" sz="12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July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https://web.cvent.com/event/c50eaa77-9484-4a50-9d20-378149a0ecb6/summary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120682</TotalTime>
  <Words>5837</Words>
  <Application>Microsoft Office PowerPoint</Application>
  <PresentationFormat>Widescreen</PresentationFormat>
  <Paragraphs>875</Paragraphs>
  <Slides>66</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4" baseType="lpstr">
      <vt:lpstr>Arial</vt:lpstr>
      <vt:lpstr>Calibri</vt:lpstr>
      <vt:lpstr>Monotype Sorts</vt:lpstr>
      <vt:lpstr>Montserrat</vt:lpstr>
      <vt:lpstr>Times</vt:lpstr>
      <vt:lpstr>Times New Roman</vt:lpstr>
      <vt:lpstr>Office Theme</vt:lpstr>
      <vt:lpstr>Document</vt:lpstr>
      <vt:lpstr>TGbk Next Generation Positioning  Agenda for the July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July IEEE  802.11 Interim Meeting Week Agenda</vt:lpstr>
      <vt:lpstr>Submission List for the week</vt:lpstr>
      <vt:lpstr>July IEEE Meeting –  July 10th </vt:lpstr>
      <vt:lpstr>Submission List for the July 10th meeting</vt:lpstr>
      <vt:lpstr>Secretary Affirmation</vt:lpstr>
      <vt:lpstr>Review Submissions</vt:lpstr>
      <vt:lpstr>PowerPoint Presentation</vt:lpstr>
      <vt:lpstr>PowerPoint Presentation</vt:lpstr>
      <vt:lpstr>July IEEE Meeting –  July 11th </vt:lpstr>
      <vt:lpstr>Submission List for the July 11th meeting</vt:lpstr>
      <vt:lpstr>Review Submissions</vt:lpstr>
      <vt:lpstr>PowerPoint Presentation</vt:lpstr>
      <vt:lpstr>July IEEE Meeting –  July 12th </vt:lpstr>
      <vt:lpstr>Submission List for the July 12th meeting</vt:lpstr>
      <vt:lpstr>Review Submissions</vt:lpstr>
      <vt:lpstr>July Meeting Progress and Targets Towards the Sep. Meeting</vt:lpstr>
      <vt:lpstr>July Meeting Progress and Targets Towards the Sep. Meeting</vt:lpstr>
      <vt:lpstr>TGbk Projected Timeline (previously)</vt:lpstr>
      <vt:lpstr>TGbk Projected Timeline (updated)</vt:lpstr>
      <vt:lpstr>Scheduled TGbk telecons</vt:lpstr>
      <vt:lpstr>AOB</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735</cp:revision>
  <cp:lastPrinted>1601-01-01T00:00:00Z</cp:lastPrinted>
  <dcterms:created xsi:type="dcterms:W3CDTF">2018-08-06T10:28:59Z</dcterms:created>
  <dcterms:modified xsi:type="dcterms:W3CDTF">2023-07-12T09:37:43Z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