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738" r:id="rId4"/>
  </p:sldMasterIdLst>
  <p:notesMasterIdLst>
    <p:notesMasterId r:id="rId36"/>
  </p:notesMasterIdLst>
  <p:handoutMasterIdLst>
    <p:handoutMasterId r:id="rId37"/>
  </p:handoutMasterIdLst>
  <p:sldIdLst>
    <p:sldId id="256" r:id="rId5"/>
    <p:sldId id="287" r:id="rId6"/>
    <p:sldId id="257" r:id="rId7"/>
    <p:sldId id="2366" r:id="rId8"/>
    <p:sldId id="2367" r:id="rId9"/>
    <p:sldId id="288" r:id="rId10"/>
    <p:sldId id="289" r:id="rId11"/>
    <p:sldId id="266" r:id="rId12"/>
    <p:sldId id="267" r:id="rId13"/>
    <p:sldId id="281" r:id="rId14"/>
    <p:sldId id="268" r:id="rId15"/>
    <p:sldId id="271" r:id="rId16"/>
    <p:sldId id="285" r:id="rId17"/>
    <p:sldId id="274" r:id="rId18"/>
    <p:sldId id="325" r:id="rId19"/>
    <p:sldId id="2375" r:id="rId20"/>
    <p:sldId id="2376" r:id="rId21"/>
    <p:sldId id="2377" r:id="rId22"/>
    <p:sldId id="2382" r:id="rId23"/>
    <p:sldId id="2378" r:id="rId24"/>
    <p:sldId id="2379" r:id="rId25"/>
    <p:sldId id="2381" r:id="rId26"/>
    <p:sldId id="2380" r:id="rId27"/>
    <p:sldId id="275" r:id="rId28"/>
    <p:sldId id="328" r:id="rId29"/>
    <p:sldId id="329" r:id="rId30"/>
    <p:sldId id="297" r:id="rId31"/>
    <p:sldId id="284" r:id="rId32"/>
    <p:sldId id="331" r:id="rId33"/>
    <p:sldId id="332" r:id="rId34"/>
    <p:sldId id="264" r:id="rId35"/>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13F5710-633C-4640-BF7A-37C28CEAB5C8}" v="2" dt="2023-07-10T12:43:22.95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42" autoAdjust="0"/>
    <p:restoredTop sz="76707" autoAdjust="0"/>
  </p:normalViewPr>
  <p:slideViewPr>
    <p:cSldViewPr>
      <p:cViewPr varScale="1">
        <p:scale>
          <a:sx n="56" d="100"/>
          <a:sy n="56" d="100"/>
        </p:scale>
        <p:origin x="1012" y="44"/>
      </p:cViewPr>
      <p:guideLst>
        <p:guide orient="horz" pos="2160"/>
        <p:guide pos="3840"/>
      </p:guideLst>
    </p:cSldViewPr>
  </p:slideViewPr>
  <p:outlineViewPr>
    <p:cViewPr varScale="1">
      <p:scale>
        <a:sx n="33" d="100"/>
        <a:sy n="33" d="100"/>
      </p:scale>
      <p:origin x="0" y="-4056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5/10/relationships/revisionInfo" Target="revisionInfo.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n Rosdahl" userId="2820f357-2dd4-4127-8713-e0bfde0fd756" providerId="ADAL" clId="{413F5710-633C-4640-BF7A-37C28CEAB5C8}"/>
    <pc:docChg chg="custSel addSld modSld modMainMaster">
      <pc:chgData name="Jon Rosdahl" userId="2820f357-2dd4-4127-8713-e0bfde0fd756" providerId="ADAL" clId="{413F5710-633C-4640-BF7A-37C28CEAB5C8}" dt="2023-07-10T12:51:26.651" v="1517" actId="20577"/>
      <pc:docMkLst>
        <pc:docMk/>
      </pc:docMkLst>
      <pc:sldChg chg="modSp mod">
        <pc:chgData name="Jon Rosdahl" userId="2820f357-2dd4-4127-8713-e0bfde0fd756" providerId="ADAL" clId="{413F5710-633C-4640-BF7A-37C28CEAB5C8}" dt="2023-07-09T22:45:07.123" v="0"/>
        <pc:sldMkLst>
          <pc:docMk/>
          <pc:sldMk cId="0" sldId="264"/>
        </pc:sldMkLst>
        <pc:spChg chg="mod">
          <ac:chgData name="Jon Rosdahl" userId="2820f357-2dd4-4127-8713-e0bfde0fd756" providerId="ADAL" clId="{413F5710-633C-4640-BF7A-37C28CEAB5C8}" dt="2023-07-09T22:45:07.123" v="0"/>
          <ac:spMkLst>
            <pc:docMk/>
            <pc:sldMk cId="0" sldId="264"/>
            <ac:spMk id="11266" creationId="{00000000-0000-0000-0000-000000000000}"/>
          </ac:spMkLst>
        </pc:spChg>
      </pc:sldChg>
      <pc:sldChg chg="modSp mod">
        <pc:chgData name="Jon Rosdahl" userId="2820f357-2dd4-4127-8713-e0bfde0fd756" providerId="ADAL" clId="{413F5710-633C-4640-BF7A-37C28CEAB5C8}" dt="2023-07-10T11:49:58.761" v="26" actId="6549"/>
        <pc:sldMkLst>
          <pc:docMk/>
          <pc:sldMk cId="3866284722" sldId="325"/>
        </pc:sldMkLst>
        <pc:spChg chg="mod">
          <ac:chgData name="Jon Rosdahl" userId="2820f357-2dd4-4127-8713-e0bfde0fd756" providerId="ADAL" clId="{413F5710-633C-4640-BF7A-37C28CEAB5C8}" dt="2023-07-10T11:49:58.761" v="26" actId="6549"/>
          <ac:spMkLst>
            <pc:docMk/>
            <pc:sldMk cId="3866284722" sldId="325"/>
            <ac:spMk id="3" creationId="{58F48A77-6149-4095-9848-28A693C82088}"/>
          </ac:spMkLst>
        </pc:spChg>
      </pc:sldChg>
      <pc:sldChg chg="modSp mod">
        <pc:chgData name="Jon Rosdahl" userId="2820f357-2dd4-4127-8713-e0bfde0fd756" providerId="ADAL" clId="{413F5710-633C-4640-BF7A-37C28CEAB5C8}" dt="2023-07-10T11:50:25.972" v="27" actId="6549"/>
        <pc:sldMkLst>
          <pc:docMk/>
          <pc:sldMk cId="3559692747" sldId="2375"/>
        </pc:sldMkLst>
        <pc:spChg chg="mod">
          <ac:chgData name="Jon Rosdahl" userId="2820f357-2dd4-4127-8713-e0bfde0fd756" providerId="ADAL" clId="{413F5710-633C-4640-BF7A-37C28CEAB5C8}" dt="2023-07-10T11:50:25.972" v="27" actId="6549"/>
          <ac:spMkLst>
            <pc:docMk/>
            <pc:sldMk cId="3559692747" sldId="2375"/>
            <ac:spMk id="8" creationId="{B2EE2183-289E-0BB1-688B-4D6393839DD6}"/>
          </ac:spMkLst>
        </pc:spChg>
      </pc:sldChg>
      <pc:sldChg chg="modSp mod">
        <pc:chgData name="Jon Rosdahl" userId="2820f357-2dd4-4127-8713-e0bfde0fd756" providerId="ADAL" clId="{413F5710-633C-4640-BF7A-37C28CEAB5C8}" dt="2023-07-10T12:06:53.721" v="283" actId="6549"/>
        <pc:sldMkLst>
          <pc:docMk/>
          <pc:sldMk cId="4050226630" sldId="2376"/>
        </pc:sldMkLst>
        <pc:spChg chg="mod">
          <ac:chgData name="Jon Rosdahl" userId="2820f357-2dd4-4127-8713-e0bfde0fd756" providerId="ADAL" clId="{413F5710-633C-4640-BF7A-37C28CEAB5C8}" dt="2023-07-10T12:06:53.721" v="283" actId="6549"/>
          <ac:spMkLst>
            <pc:docMk/>
            <pc:sldMk cId="4050226630" sldId="2376"/>
            <ac:spMk id="3" creationId="{BF804F58-0E40-B908-8E1B-B88EB24FB9A4}"/>
          </ac:spMkLst>
        </pc:spChg>
      </pc:sldChg>
      <pc:sldChg chg="modSp mod">
        <pc:chgData name="Jon Rosdahl" userId="2820f357-2dd4-4127-8713-e0bfde0fd756" providerId="ADAL" clId="{413F5710-633C-4640-BF7A-37C28CEAB5C8}" dt="2023-07-10T12:24:19.775" v="1014" actId="255"/>
        <pc:sldMkLst>
          <pc:docMk/>
          <pc:sldMk cId="2675769648" sldId="2377"/>
        </pc:sldMkLst>
        <pc:spChg chg="mod">
          <ac:chgData name="Jon Rosdahl" userId="2820f357-2dd4-4127-8713-e0bfde0fd756" providerId="ADAL" clId="{413F5710-633C-4640-BF7A-37C28CEAB5C8}" dt="2023-07-10T12:24:19.775" v="1014" actId="255"/>
          <ac:spMkLst>
            <pc:docMk/>
            <pc:sldMk cId="2675769648" sldId="2377"/>
            <ac:spMk id="3" creationId="{B205BB37-9506-AEAF-406A-42F90C5F47C8}"/>
          </ac:spMkLst>
        </pc:spChg>
      </pc:sldChg>
      <pc:sldChg chg="modSp mod">
        <pc:chgData name="Jon Rosdahl" userId="2820f357-2dd4-4127-8713-e0bfde0fd756" providerId="ADAL" clId="{413F5710-633C-4640-BF7A-37C28CEAB5C8}" dt="2023-07-10T12:39:04.145" v="1474" actId="20577"/>
        <pc:sldMkLst>
          <pc:docMk/>
          <pc:sldMk cId="87453085" sldId="2378"/>
        </pc:sldMkLst>
        <pc:spChg chg="mod">
          <ac:chgData name="Jon Rosdahl" userId="2820f357-2dd4-4127-8713-e0bfde0fd756" providerId="ADAL" clId="{413F5710-633C-4640-BF7A-37C28CEAB5C8}" dt="2023-07-10T12:39:04.145" v="1474" actId="20577"/>
          <ac:spMkLst>
            <pc:docMk/>
            <pc:sldMk cId="87453085" sldId="2378"/>
            <ac:spMk id="3" creationId="{79AD71EF-4C53-210A-B1CB-DB4227B809E9}"/>
          </ac:spMkLst>
        </pc:spChg>
      </pc:sldChg>
      <pc:sldChg chg="modSp mod">
        <pc:chgData name="Jon Rosdahl" userId="2820f357-2dd4-4127-8713-e0bfde0fd756" providerId="ADAL" clId="{413F5710-633C-4640-BF7A-37C28CEAB5C8}" dt="2023-07-10T12:44:29.175" v="1484" actId="20577"/>
        <pc:sldMkLst>
          <pc:docMk/>
          <pc:sldMk cId="815962510" sldId="2379"/>
        </pc:sldMkLst>
        <pc:spChg chg="mod">
          <ac:chgData name="Jon Rosdahl" userId="2820f357-2dd4-4127-8713-e0bfde0fd756" providerId="ADAL" clId="{413F5710-633C-4640-BF7A-37C28CEAB5C8}" dt="2023-07-10T12:44:29.175" v="1484" actId="20577"/>
          <ac:spMkLst>
            <pc:docMk/>
            <pc:sldMk cId="815962510" sldId="2379"/>
            <ac:spMk id="3" creationId="{574564F7-A9A8-F966-1180-5FD799722CEF}"/>
          </ac:spMkLst>
        </pc:spChg>
      </pc:sldChg>
      <pc:sldChg chg="modSp mod">
        <pc:chgData name="Jon Rosdahl" userId="2820f357-2dd4-4127-8713-e0bfde0fd756" providerId="ADAL" clId="{413F5710-633C-4640-BF7A-37C28CEAB5C8}" dt="2023-07-10T12:51:26.651" v="1517" actId="20577"/>
        <pc:sldMkLst>
          <pc:docMk/>
          <pc:sldMk cId="3146585209" sldId="2380"/>
        </pc:sldMkLst>
        <pc:spChg chg="mod">
          <ac:chgData name="Jon Rosdahl" userId="2820f357-2dd4-4127-8713-e0bfde0fd756" providerId="ADAL" clId="{413F5710-633C-4640-BF7A-37C28CEAB5C8}" dt="2023-07-10T12:51:26.651" v="1517" actId="20577"/>
          <ac:spMkLst>
            <pc:docMk/>
            <pc:sldMk cId="3146585209" sldId="2380"/>
            <ac:spMk id="3" creationId="{CB619E4B-5964-9587-3C3E-7DCC467C8FAF}"/>
          </ac:spMkLst>
        </pc:spChg>
      </pc:sldChg>
      <pc:sldChg chg="modSp mod">
        <pc:chgData name="Jon Rosdahl" userId="2820f357-2dd4-4127-8713-e0bfde0fd756" providerId="ADAL" clId="{413F5710-633C-4640-BF7A-37C28CEAB5C8}" dt="2023-07-10T12:50:13.766" v="1494" actId="20577"/>
        <pc:sldMkLst>
          <pc:docMk/>
          <pc:sldMk cId="1581815920" sldId="2381"/>
        </pc:sldMkLst>
        <pc:spChg chg="mod">
          <ac:chgData name="Jon Rosdahl" userId="2820f357-2dd4-4127-8713-e0bfde0fd756" providerId="ADAL" clId="{413F5710-633C-4640-BF7A-37C28CEAB5C8}" dt="2023-07-10T12:50:13.766" v="1494" actId="20577"/>
          <ac:spMkLst>
            <pc:docMk/>
            <pc:sldMk cId="1581815920" sldId="2381"/>
            <ac:spMk id="3" creationId="{92B2973C-E1DA-C42E-0251-6D0792DD8270}"/>
          </ac:spMkLst>
        </pc:spChg>
      </pc:sldChg>
      <pc:sldChg chg="modSp new mod">
        <pc:chgData name="Jon Rosdahl" userId="2820f357-2dd4-4127-8713-e0bfde0fd756" providerId="ADAL" clId="{413F5710-633C-4640-BF7A-37C28CEAB5C8}" dt="2023-07-10T12:33:20.333" v="1271" actId="6549"/>
        <pc:sldMkLst>
          <pc:docMk/>
          <pc:sldMk cId="2930909159" sldId="2382"/>
        </pc:sldMkLst>
        <pc:spChg chg="mod">
          <ac:chgData name="Jon Rosdahl" userId="2820f357-2dd4-4127-8713-e0bfde0fd756" providerId="ADAL" clId="{413F5710-633C-4640-BF7A-37C28CEAB5C8}" dt="2023-07-10T12:26:40.734" v="1022" actId="20577"/>
          <ac:spMkLst>
            <pc:docMk/>
            <pc:sldMk cId="2930909159" sldId="2382"/>
            <ac:spMk id="2" creationId="{5EFA0709-3AE7-8BBC-D53E-377B319EA917}"/>
          </ac:spMkLst>
        </pc:spChg>
        <pc:spChg chg="mod">
          <ac:chgData name="Jon Rosdahl" userId="2820f357-2dd4-4127-8713-e0bfde0fd756" providerId="ADAL" clId="{413F5710-633C-4640-BF7A-37C28CEAB5C8}" dt="2023-07-10T12:33:20.333" v="1271" actId="6549"/>
          <ac:spMkLst>
            <pc:docMk/>
            <pc:sldMk cId="2930909159" sldId="2382"/>
            <ac:spMk id="3" creationId="{8CAD9040-0DFA-150F-2779-2209C4EDF374}"/>
          </ac:spMkLst>
        </pc:spChg>
      </pc:sldChg>
      <pc:sldMasterChg chg="modSp mod">
        <pc:chgData name="Jon Rosdahl" userId="2820f357-2dd4-4127-8713-e0bfde0fd756" providerId="ADAL" clId="{413F5710-633C-4640-BF7A-37C28CEAB5C8}" dt="2023-07-09T22:45:42.649" v="2" actId="6549"/>
        <pc:sldMasterMkLst>
          <pc:docMk/>
          <pc:sldMasterMk cId="350243259" sldId="2147483738"/>
        </pc:sldMasterMkLst>
        <pc:spChg chg="mod">
          <ac:chgData name="Jon Rosdahl" userId="2820f357-2dd4-4127-8713-e0bfde0fd756" providerId="ADAL" clId="{413F5710-633C-4640-BF7A-37C28CEAB5C8}" dt="2023-07-09T22:45:42.649" v="2" actId="6549"/>
          <ac:spMkLst>
            <pc:docMk/>
            <pc:sldMasterMk cId="350243259" sldId="2147483738"/>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802-11-23/0977r1</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July 2023</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802-11-23/0977r1</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July 2023</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802-11-23/0977r1</a:t>
            </a:r>
          </a:p>
        </p:txBody>
      </p:sp>
      <p:sp>
        <p:nvSpPr>
          <p:cNvPr id="5" name="Rectangle 3"/>
          <p:cNvSpPr>
            <a:spLocks noGrp="1" noChangeArrowheads="1"/>
          </p:cNvSpPr>
          <p:nvPr>
            <p:ph type="dt"/>
          </p:nvPr>
        </p:nvSpPr>
        <p:spPr>
          <a:ln/>
        </p:spPr>
        <p:txBody>
          <a:bodyPr/>
          <a:lstStyle/>
          <a:p>
            <a:r>
              <a:rPr lang="en-US"/>
              <a:t>July 2023</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802-11-23/0977r1</a:t>
            </a:r>
          </a:p>
        </p:txBody>
      </p:sp>
      <p:sp>
        <p:nvSpPr>
          <p:cNvPr id="5" name="Rectangle 3"/>
          <p:cNvSpPr>
            <a:spLocks noGrp="1" noChangeArrowheads="1"/>
          </p:cNvSpPr>
          <p:nvPr>
            <p:ph type="dt"/>
          </p:nvPr>
        </p:nvSpPr>
        <p:spPr>
          <a:ln/>
        </p:spPr>
        <p:txBody>
          <a:bodyPr/>
          <a:lstStyle/>
          <a:p>
            <a:r>
              <a:rPr lang="en-US"/>
              <a:t>July 2023</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r>
              <a:rPr lang="en-US" dirty="0"/>
              <a:t>AOE = Anywhere On Earth (23:59 UTC-12)</a:t>
            </a:r>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r>
              <a:rPr lang="en-US" dirty="0"/>
              <a:t>Agenda item 2.1.2.1</a:t>
            </a:r>
          </a:p>
        </p:txBody>
      </p:sp>
      <p:sp>
        <p:nvSpPr>
          <p:cNvPr id="4" name="Header Placeholder 3"/>
          <p:cNvSpPr>
            <a:spLocks noGrp="1"/>
          </p:cNvSpPr>
          <p:nvPr>
            <p:ph type="hdr" sz="quarter" idx="10"/>
          </p:nvPr>
        </p:nvSpPr>
        <p:spPr/>
        <p:txBody>
          <a:bodyPr/>
          <a:lstStyle/>
          <a:p>
            <a:pPr>
              <a:defRPr/>
            </a:pPr>
            <a:r>
              <a:rPr lang="en-US"/>
              <a:t>doc.: IEEE 802-11-23/0977r1</a:t>
            </a:r>
          </a:p>
        </p:txBody>
      </p:sp>
      <p:sp>
        <p:nvSpPr>
          <p:cNvPr id="5" name="Date Placeholder 4"/>
          <p:cNvSpPr>
            <a:spLocks noGrp="1"/>
          </p:cNvSpPr>
          <p:nvPr>
            <p:ph type="dt" idx="11"/>
          </p:nvPr>
        </p:nvSpPr>
        <p:spPr/>
        <p:txBody>
          <a:bodyPr/>
          <a:lstStyle/>
          <a:p>
            <a:pPr>
              <a:defRPr/>
            </a:pPr>
            <a:r>
              <a:rPr lang="en-US"/>
              <a:t>July 2023</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a:t>Page </a:t>
            </a:r>
            <a:fld id="{F4F34E98-D62A-4186-8764-CE3AA6FA445F}" type="slidenum">
              <a:rPr lang="en-US" smtClean="0"/>
              <a:pPr>
                <a:defRPr/>
              </a:pPr>
              <a:t>8</a:t>
            </a:fld>
            <a:endParaRPr lang="en-US"/>
          </a:p>
        </p:txBody>
      </p:sp>
    </p:spTree>
    <p:extLst>
      <p:ext uri="{BB962C8B-B14F-4D97-AF65-F5344CB8AC3E}">
        <p14:creationId xmlns:p14="http://schemas.microsoft.com/office/powerpoint/2010/main" val="1736068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802-11-23/0977r1</a:t>
            </a:r>
          </a:p>
        </p:txBody>
      </p:sp>
      <p:sp>
        <p:nvSpPr>
          <p:cNvPr id="5" name="Date Placeholder 4"/>
          <p:cNvSpPr>
            <a:spLocks noGrp="1"/>
          </p:cNvSpPr>
          <p:nvPr>
            <p:ph type="dt" idx="11"/>
          </p:nvPr>
        </p:nvSpPr>
        <p:spPr/>
        <p:txBody>
          <a:bodyPr/>
          <a:lstStyle/>
          <a:p>
            <a:pPr>
              <a:defRPr/>
            </a:pPr>
            <a:r>
              <a:rPr lang="en-US"/>
              <a:t>July 2023</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a:t>Page </a:t>
            </a:r>
            <a:fld id="{F4F34E98-D62A-4186-8764-CE3AA6FA445F}" type="slidenum">
              <a:rPr lang="en-US" smtClean="0"/>
              <a:pPr>
                <a:defRPr/>
              </a:pPr>
              <a:t>9</a:t>
            </a:fld>
            <a:endParaRPr lang="en-US"/>
          </a:p>
        </p:txBody>
      </p:sp>
    </p:spTree>
    <p:extLst>
      <p:ext uri="{BB962C8B-B14F-4D97-AF65-F5344CB8AC3E}">
        <p14:creationId xmlns:p14="http://schemas.microsoft.com/office/powerpoint/2010/main" val="25176207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802-11-23/0977r1</a:t>
            </a:r>
          </a:p>
        </p:txBody>
      </p:sp>
      <p:sp>
        <p:nvSpPr>
          <p:cNvPr id="5" name="Date Placeholder 4"/>
          <p:cNvSpPr>
            <a:spLocks noGrp="1"/>
          </p:cNvSpPr>
          <p:nvPr>
            <p:ph type="dt" idx="11"/>
          </p:nvPr>
        </p:nvSpPr>
        <p:spPr/>
        <p:txBody>
          <a:bodyPr/>
          <a:lstStyle/>
          <a:p>
            <a:pPr>
              <a:defRPr/>
            </a:pPr>
            <a:r>
              <a:rPr lang="en-US"/>
              <a:t>July 2023</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a:t>Page </a:t>
            </a:r>
            <a:fld id="{F4F34E98-D62A-4186-8764-CE3AA6FA445F}" type="slidenum">
              <a:rPr lang="en-US" smtClean="0"/>
              <a:pPr>
                <a:defRPr/>
              </a:pPr>
              <a:t>11</a:t>
            </a:fld>
            <a:endParaRPr lang="en-US"/>
          </a:p>
        </p:txBody>
      </p:sp>
    </p:spTree>
    <p:extLst>
      <p:ext uri="{BB962C8B-B14F-4D97-AF65-F5344CB8AC3E}">
        <p14:creationId xmlns:p14="http://schemas.microsoft.com/office/powerpoint/2010/main" val="41594990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802-11-23/0977r1</a:t>
            </a:r>
          </a:p>
        </p:txBody>
      </p:sp>
      <p:sp>
        <p:nvSpPr>
          <p:cNvPr id="5" name="Date Placeholder 4"/>
          <p:cNvSpPr>
            <a:spLocks noGrp="1"/>
          </p:cNvSpPr>
          <p:nvPr>
            <p:ph type="dt" idx="11"/>
          </p:nvPr>
        </p:nvSpPr>
        <p:spPr/>
        <p:txBody>
          <a:bodyPr/>
          <a:lstStyle/>
          <a:p>
            <a:pPr>
              <a:defRPr/>
            </a:pPr>
            <a:r>
              <a:rPr lang="en-US"/>
              <a:t>July 2023</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a:t>Page </a:t>
            </a:r>
            <a:fld id="{F4F34E98-D62A-4186-8764-CE3AA6FA445F}" type="slidenum">
              <a:rPr lang="en-US" smtClean="0"/>
              <a:pPr>
                <a:defRPr/>
              </a:pPr>
              <a:t>12</a:t>
            </a:fld>
            <a:endParaRPr lang="en-US"/>
          </a:p>
        </p:txBody>
      </p:sp>
    </p:spTree>
    <p:extLst>
      <p:ext uri="{BB962C8B-B14F-4D97-AF65-F5344CB8AC3E}">
        <p14:creationId xmlns:p14="http://schemas.microsoft.com/office/powerpoint/2010/main" val="2389840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r>
              <a:rPr lang="en-US" altLang="en-US" sz="1200" dirty="0"/>
              <a:t>Normal Schedule:</a:t>
            </a:r>
            <a:br>
              <a:rPr lang="en-US" altLang="en-US" sz="1200" dirty="0"/>
            </a:br>
            <a:r>
              <a:rPr lang="en-US" altLang="en-US" sz="1200" dirty="0"/>
              <a:t>Monday 13:30-15:30 and finish on Tuesday 10:30-12:30 ET.</a:t>
            </a:r>
          </a:p>
          <a:p>
            <a:r>
              <a:rPr lang="en-US" altLang="en-US" sz="1200" dirty="0"/>
              <a:t>Feedback to be reviewed on Thursda</a:t>
            </a:r>
            <a:r>
              <a:rPr lang="en-US" sz="1200" dirty="0"/>
              <a:t>y </a:t>
            </a:r>
            <a:r>
              <a:rPr lang="en-US" altLang="en-US" sz="1200" dirty="0"/>
              <a:t>10:30-12:30 ET </a:t>
            </a:r>
          </a:p>
          <a:p>
            <a:endParaRPr lang="en-US" dirty="0"/>
          </a:p>
        </p:txBody>
      </p:sp>
      <p:sp>
        <p:nvSpPr>
          <p:cNvPr id="4" name="Header Placeholder 3"/>
          <p:cNvSpPr>
            <a:spLocks noGrp="1"/>
          </p:cNvSpPr>
          <p:nvPr>
            <p:ph type="hdr" idx="10"/>
          </p:nvPr>
        </p:nvSpPr>
        <p:spPr/>
        <p:txBody>
          <a:bodyPr/>
          <a:lstStyle/>
          <a:p>
            <a:r>
              <a:rPr lang="en-US"/>
              <a:t>doc.: IEEE 802-11-23/0977r1</a:t>
            </a:r>
          </a:p>
        </p:txBody>
      </p:sp>
      <p:sp>
        <p:nvSpPr>
          <p:cNvPr id="5" name="Date Placeholder 4"/>
          <p:cNvSpPr>
            <a:spLocks noGrp="1"/>
          </p:cNvSpPr>
          <p:nvPr>
            <p:ph type="dt" idx="11"/>
          </p:nvPr>
        </p:nvSpPr>
        <p:spPr/>
        <p:txBody>
          <a:bodyPr/>
          <a:lstStyle/>
          <a:p>
            <a:r>
              <a:rPr lang="en-US"/>
              <a:t>July 2023</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14</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1200" dirty="0"/>
              <a:t>Monday 13:30-15:30 and finish on Tuesday 10:30-12:30 ET.</a:t>
            </a:r>
          </a:p>
          <a:p>
            <a:r>
              <a:rPr lang="en-US" altLang="en-US" sz="1200" dirty="0"/>
              <a:t>Feedback to be reviewed on Thursda</a:t>
            </a:r>
            <a:r>
              <a:rPr lang="en-US" sz="1200" dirty="0"/>
              <a:t>y 16 March 2023, </a:t>
            </a:r>
            <a:r>
              <a:rPr lang="en-US" altLang="en-US" sz="1200" dirty="0"/>
              <a:t>10:30-12:30 ET </a:t>
            </a:r>
          </a:p>
          <a:p>
            <a:endParaRPr lang="en-US" dirty="0"/>
          </a:p>
        </p:txBody>
      </p:sp>
      <p:sp>
        <p:nvSpPr>
          <p:cNvPr id="4" name="Header Placeholder 3"/>
          <p:cNvSpPr>
            <a:spLocks noGrp="1"/>
          </p:cNvSpPr>
          <p:nvPr>
            <p:ph type="hdr"/>
          </p:nvPr>
        </p:nvSpPr>
        <p:spPr/>
        <p:txBody>
          <a:bodyPr/>
          <a:lstStyle/>
          <a:p>
            <a:r>
              <a:rPr lang="en-US"/>
              <a:t>doc.: IEEE 802-11-23/0977r1</a:t>
            </a:r>
          </a:p>
        </p:txBody>
      </p:sp>
      <p:sp>
        <p:nvSpPr>
          <p:cNvPr id="5" name="Date Placeholder 4"/>
          <p:cNvSpPr>
            <a:spLocks noGrp="1"/>
          </p:cNvSpPr>
          <p:nvPr>
            <p:ph type="dt"/>
          </p:nvPr>
        </p:nvSpPr>
        <p:spPr/>
        <p:txBody>
          <a:bodyPr/>
          <a:lstStyle/>
          <a:p>
            <a:r>
              <a:rPr lang="en-US"/>
              <a:t>July 2023</a:t>
            </a:r>
          </a:p>
        </p:txBody>
      </p:sp>
      <p:sp>
        <p:nvSpPr>
          <p:cNvPr id="6" name="Footer Placeholder 5"/>
          <p:cNvSpPr>
            <a:spLocks noGrp="1"/>
          </p:cNvSpPr>
          <p:nvPr>
            <p:ph type="ftr"/>
          </p:nvPr>
        </p:nvSpPr>
        <p:spPr/>
        <p:txBody>
          <a:bodyPr/>
          <a:lstStyle/>
          <a:p>
            <a:r>
              <a:rPr lang="en-US"/>
              <a:t>Jon Rosdahl (Qualcomm)</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26</a:t>
            </a:fld>
            <a:endParaRPr lang="en-US"/>
          </a:p>
        </p:txBody>
      </p:sp>
    </p:spTree>
    <p:extLst>
      <p:ext uri="{BB962C8B-B14F-4D97-AF65-F5344CB8AC3E}">
        <p14:creationId xmlns:p14="http://schemas.microsoft.com/office/powerpoint/2010/main" val="27868236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802-11-23/0977r1</a:t>
            </a:r>
          </a:p>
        </p:txBody>
      </p:sp>
      <p:sp>
        <p:nvSpPr>
          <p:cNvPr id="5" name="Rectangle 3"/>
          <p:cNvSpPr>
            <a:spLocks noGrp="1" noChangeArrowheads="1"/>
          </p:cNvSpPr>
          <p:nvPr>
            <p:ph type="dt"/>
          </p:nvPr>
        </p:nvSpPr>
        <p:spPr>
          <a:ln/>
        </p:spPr>
        <p:txBody>
          <a:bodyPr/>
          <a:lstStyle/>
          <a:p>
            <a:r>
              <a:rPr lang="en-US"/>
              <a:t>July 2023</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31</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July 2023</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2402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xfrm>
            <a:off x="914402" y="304014"/>
            <a:ext cx="1710397" cy="303208"/>
          </a:xfrm>
          <a:ln/>
        </p:spPr>
        <p:txBody>
          <a:bodyPr/>
          <a:lstStyle>
            <a:lvl1pPr algn="l">
              <a:defRPr/>
            </a:lvl1pPr>
          </a:lstStyle>
          <a:p>
            <a:r>
              <a:rPr lang="en-US"/>
              <a:t>July 2023</a:t>
            </a:r>
            <a:endParaRPr lang="en-GB" dirty="0"/>
          </a:p>
        </p:txBody>
      </p:sp>
      <p:sp>
        <p:nvSpPr>
          <p:cNvPr id="5" name="Rectangle 4"/>
          <p:cNvSpPr>
            <a:spLocks noGrp="1" noChangeArrowheads="1"/>
          </p:cNvSpPr>
          <p:nvPr>
            <p:ph type="ftr" idx="11"/>
          </p:nvPr>
        </p:nvSpPr>
        <p:spPr>
          <a:xfrm>
            <a:off x="8760296" y="6475416"/>
            <a:ext cx="2701498" cy="276996"/>
          </a:xfrm>
          <a:ln/>
        </p:spPr>
        <p:txBody>
          <a:bodyPr/>
          <a:lstStyle>
            <a:lvl1pPr>
              <a:defRPr/>
            </a:lvl1pPr>
          </a:lstStyle>
          <a:p>
            <a:r>
              <a:rPr lang="en-GB" dirty="0"/>
              <a:t>Jon Rosdahl (Qualcomm)</a:t>
            </a:r>
          </a:p>
        </p:txBody>
      </p:sp>
      <p:sp>
        <p:nvSpPr>
          <p:cNvPr id="6" name="Rectangle 5"/>
          <p:cNvSpPr>
            <a:spLocks noGrp="1" noChangeArrowheads="1"/>
          </p:cNvSpPr>
          <p:nvPr>
            <p:ph type="sldNum" idx="12"/>
          </p:nvPr>
        </p:nvSpPr>
        <p:spPr>
          <a:xfrm>
            <a:off x="5793320" y="6475416"/>
            <a:ext cx="878744" cy="382584"/>
          </a:xfrm>
          <a:ln/>
        </p:spPr>
        <p:txBody>
          <a:bodyPr/>
          <a:lstStyle>
            <a:lvl1pPr>
              <a:defRPr/>
            </a:lvl1pPr>
          </a:lstStyle>
          <a:p>
            <a:r>
              <a:rPr lang="en-GB"/>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3880554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a:solidFill>
                  <a:srgbClr val="000000"/>
                </a:solidFill>
              </a:rPr>
              <a:t>July 2023</a:t>
            </a:r>
            <a:endParaRPr lang="en-US" dirty="0">
              <a:solidFill>
                <a:srgbClr val="000000"/>
              </a:solidFill>
            </a:endParaRPr>
          </a:p>
        </p:txBody>
      </p:sp>
      <p:sp>
        <p:nvSpPr>
          <p:cNvPr id="5"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6"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3A4934C6-33C0-44EA-8053-B7FE352B788A}"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51813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pPr defTabSz="445234"/>
            <a:r>
              <a:rPr lang="en-US"/>
              <a:t>July 2023</a:t>
            </a:r>
            <a:endParaRPr lang="en-GB" dirty="0"/>
          </a:p>
        </p:txBody>
      </p:sp>
      <p:sp>
        <p:nvSpPr>
          <p:cNvPr id="6"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7"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132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defTabSz="445234"/>
            <a:r>
              <a:rPr lang="en-US"/>
              <a:t>July 2023</a:t>
            </a:r>
            <a:endParaRPr lang="en-GB" dirty="0"/>
          </a:p>
        </p:txBody>
      </p:sp>
      <p:sp>
        <p:nvSpPr>
          <p:cNvPr id="8" name="Footer Placeholder 7"/>
          <p:cNvSpPr>
            <a:spLocks noGrp="1"/>
          </p:cNvSpPr>
          <p:nvPr>
            <p:ph type="ftr" idx="11"/>
          </p:nvPr>
        </p:nvSpPr>
        <p:spPr>
          <a:xfrm>
            <a:off x="7524753" y="6475416"/>
            <a:ext cx="3865033" cy="180975"/>
          </a:xfrm>
        </p:spPr>
        <p:txBody>
          <a:bodyPr/>
          <a:lstStyle>
            <a:lvl1pPr>
              <a:defRPr/>
            </a:lvl1pPr>
          </a:lstStyle>
          <a:p>
            <a:pPr defTabSz="445234"/>
            <a:r>
              <a:rPr lang="en-GB"/>
              <a:t>Jon Rosdahl (Qualcomm)</a:t>
            </a:r>
            <a:endParaRPr lang="en-GB" dirty="0"/>
          </a:p>
        </p:txBody>
      </p:sp>
      <p:sp>
        <p:nvSpPr>
          <p:cNvPr id="9" name="Slide Number Placeholder 8"/>
          <p:cNvSpPr>
            <a:spLocks noGrp="1"/>
          </p:cNvSpPr>
          <p:nvPr>
            <p:ph type="sldNum" idx="12"/>
          </p:nvPr>
        </p:nvSpPr>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43243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defTabSz="445234"/>
            <a:r>
              <a:rPr lang="en-US"/>
              <a:t>July 2023</a:t>
            </a:r>
            <a:endParaRPr lang="en-GB" dirty="0"/>
          </a:p>
        </p:txBody>
      </p:sp>
      <p:sp>
        <p:nvSpPr>
          <p:cNvPr id="4"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5"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685789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a:solidFill>
                  <a:srgbClr val="000000"/>
                </a:solidFill>
              </a:rPr>
              <a:t>July 2023</a:t>
            </a:r>
            <a:endParaRPr lang="en-US" dirty="0">
              <a:solidFill>
                <a:srgbClr val="000000"/>
              </a:solidFill>
            </a:endParaRPr>
          </a:p>
        </p:txBody>
      </p:sp>
      <p:sp>
        <p:nvSpPr>
          <p:cNvPr id="3"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4"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15ECB0D5-842F-47F7-9F0C-DE88E9DC97C4}"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078221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July 2023</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4154410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July 2023</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535940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2" y="685803"/>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2"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9" y="303217"/>
            <a:ext cx="1710397" cy="3032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defTabSz="445234"/>
            <a:r>
              <a:rPr lang="en-US"/>
              <a:t>July 2023</a:t>
            </a:r>
            <a:endParaRPr lang="en-GB" dirty="0"/>
          </a:p>
        </p:txBody>
      </p:sp>
      <p:sp>
        <p:nvSpPr>
          <p:cNvPr id="1028" name="Rectangle 4"/>
          <p:cNvSpPr>
            <a:spLocks noGrp="1" noChangeArrowheads="1"/>
          </p:cNvSpPr>
          <p:nvPr>
            <p:ph type="ftr"/>
          </p:nvPr>
        </p:nvSpPr>
        <p:spPr bwMode="auto">
          <a:xfrm>
            <a:off x="8688288" y="6475416"/>
            <a:ext cx="2701498" cy="27699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a:t>Jon Rosdahl (Qualcomm)</a:t>
            </a:r>
            <a:endParaRPr lang="en-GB" dirty="0"/>
          </a:p>
        </p:txBody>
      </p:sp>
      <p:sp>
        <p:nvSpPr>
          <p:cNvPr id="1029" name="Rectangle 5"/>
          <p:cNvSpPr>
            <a:spLocks noGrp="1" noChangeArrowheads="1"/>
          </p:cNvSpPr>
          <p:nvPr>
            <p:ph type="sldNum"/>
          </p:nvPr>
        </p:nvSpPr>
        <p:spPr bwMode="auto">
          <a:xfrm>
            <a:off x="5663952" y="6475416"/>
            <a:ext cx="83421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a:solidFill>
                  <a:srgbClr val="000000"/>
                </a:solidFill>
                <a:latin typeface="Times New Roman" pitchFamily="16" charset="0"/>
                <a:ea typeface="MS Gothic" charset="-128"/>
                <a:cs typeface="Arial Unicode MS" charset="0"/>
              </a:defRPr>
            </a:lvl1pPr>
          </a:lstStyle>
          <a:p>
            <a:pPr defTabSz="445234"/>
            <a:r>
              <a:rPr lang="en-GB"/>
              <a:t>Slide </a:t>
            </a:r>
            <a:fld id="{D09C756B-EB39-4236-ADBB-73052B179AE4}" type="slidenum">
              <a:rPr lang="en-GB" smtClean="0"/>
              <a:pPr defTabSz="445234"/>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31" name="Rectangle 7"/>
          <p:cNvSpPr>
            <a:spLocks noChangeArrowheads="1"/>
          </p:cNvSpPr>
          <p:nvPr/>
        </p:nvSpPr>
        <p:spPr bwMode="auto">
          <a:xfrm>
            <a:off x="912286" y="6475413"/>
            <a:ext cx="628377" cy="276999"/>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 name="Date Placeholder 3"/>
          <p:cNvSpPr txBox="1">
            <a:spLocks/>
          </p:cNvSpPr>
          <p:nvPr/>
        </p:nvSpPr>
        <p:spPr bwMode="auto">
          <a:xfrm>
            <a:off x="4775201" y="357188"/>
            <a:ext cx="6496051"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2000" b="1" dirty="0">
                <a:solidFill>
                  <a:schemeClr val="tx1"/>
                </a:solidFill>
                <a:latin typeface="Times New Roman" pitchFamily="16" charset="0"/>
                <a:ea typeface="MS Gothic" charset="-128"/>
                <a:cs typeface="Arial Unicode MS" charset="0"/>
              </a:rPr>
              <a:t>doc.: </a:t>
            </a:r>
            <a:r>
              <a:rPr lang="en-GB" sz="1800" b="1" dirty="0">
                <a:solidFill>
                  <a:schemeClr val="tx1"/>
                </a:solidFill>
                <a:latin typeface="Times New Roman" pitchFamily="16" charset="0"/>
                <a:ea typeface="MS Gothic" charset="-128"/>
                <a:cs typeface="Arial Unicode MS" charset="0"/>
              </a:rPr>
              <a:t>IEEE</a:t>
            </a:r>
            <a:r>
              <a:rPr lang="en-GB" sz="2000" b="1" dirty="0">
                <a:solidFill>
                  <a:schemeClr val="tx1"/>
                </a:solidFill>
                <a:latin typeface="Times New Roman" pitchFamily="16" charset="0"/>
                <a:ea typeface="MS Gothic" charset="-128"/>
                <a:cs typeface="Arial Unicode MS" charset="0"/>
              </a:rPr>
              <a:t> 802.</a:t>
            </a:r>
            <a:r>
              <a:rPr lang="en-US" sz="2000" b="1" dirty="0">
                <a:solidFill>
                  <a:schemeClr val="tx1"/>
                </a:solidFill>
                <a:effectLst/>
              </a:rPr>
              <a:t>11-23-0977r1</a:t>
            </a:r>
          </a:p>
        </p:txBody>
      </p:sp>
    </p:spTree>
    <p:extLst>
      <p:ext uri="{BB962C8B-B14F-4D97-AF65-F5344CB8AC3E}">
        <p14:creationId xmlns:p14="http://schemas.microsoft.com/office/powerpoint/2010/main" val="35024325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mentor.ieee.org/802-ec/dcn/21/ec-21-0207-23-0PNP-ieee-802-lmsc-working-group-policies-and-procedures.pdf" TargetMode="External"/><Relationship Id="rId3" Type="http://schemas.openxmlformats.org/officeDocument/2006/relationships/hyperlink" Target="http://www.ieee802.org/devdocs.shtml" TargetMode="External"/><Relationship Id="rId7" Type="http://schemas.openxmlformats.org/officeDocument/2006/relationships/hyperlink" Target="https://mentor.ieee.org/802-ec/dcn/18/ec-18-0064-01-0PNP-csd-template-in-doc-format.doc"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mentor.ieee.org/802-ec/dcn/18/ec-18-0063-01-0PNP-csd-template-in-odt-format.odt" TargetMode="External"/><Relationship Id="rId11" Type="http://schemas.openxmlformats.org/officeDocument/2006/relationships/hyperlink" Target="http://www.ieee802.org/11/Rules/rules.shtml" TargetMode="External"/><Relationship Id="rId5" Type="http://schemas.openxmlformats.org/officeDocument/2006/relationships/hyperlink" Target="https://mentor.ieee.org/802-ec/dcn/17/ec-17-0090-25-0PNP-ieee-802-lmsc-operations-manual.pdf" TargetMode="External"/><Relationship Id="rId10" Type="http://schemas.openxmlformats.org/officeDocument/2006/relationships/hyperlink" Target="https://mentor.ieee.org/802-ec/dcn/17/ec-17-0093-05-0PNP-ieee-802-participation-slide-ppt.ppt" TargetMode="External"/><Relationship Id="rId4" Type="http://schemas.openxmlformats.org/officeDocument/2006/relationships/hyperlink" Target="https://ieee.box.com/v/PandP-LMSC" TargetMode="External"/><Relationship Id="rId9" Type="http://schemas.openxmlformats.org/officeDocument/2006/relationships/hyperlink" Target="https://mentor.ieee.org/802-ec/dcn/17/ec-17-0120-31-0PNP-ieee-802-lmsc-chairs-guidelines.pdf"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11/dcn/22/11-22-1638-00-0000-802-11-operations-manual.doc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s://www.ieee802.org/1/files/public/docs2023/dj-draft-PAR-extension-0523-v01.pdf" TargetMode="External"/><Relationship Id="rId3" Type="http://schemas.openxmlformats.org/officeDocument/2006/relationships/hyperlink" Target="https://mentor.ieee.org/802-ec/dcn/18/ec-18-0088-01-ACSD-p60802.pdf" TargetMode="External"/><Relationship Id="rId7" Type="http://schemas.openxmlformats.org/officeDocument/2006/relationships/hyperlink" Target="https://mentor.ieee.org/802-ec/dcn/18/ec-18-0242-00-ACSD-p802-1dg.pdf" TargetMode="External"/><Relationship Id="rId12" Type="http://schemas.openxmlformats.org/officeDocument/2006/relationships/hyperlink" Target="https://mentor.ieee.org/802.11/dcn/23/11-23-0079-05-0uhr-uhr-draft-proposed-csd.docx" TargetMode="External"/><Relationship Id="rId2" Type="http://schemas.openxmlformats.org/officeDocument/2006/relationships/hyperlink" Target="https://www.ieee802.org/1/files/public/docs2023/60802-draft-PAR-modification-0523-v01.pdf" TargetMode="External"/><Relationship Id="rId1" Type="http://schemas.openxmlformats.org/officeDocument/2006/relationships/slideLayout" Target="../slideLayouts/slideLayout2.xml"/><Relationship Id="rId6" Type="http://schemas.openxmlformats.org/officeDocument/2006/relationships/hyperlink" Target="https://www.ieee802.org/1/files/public/docs2023/dg-draft-PAR-extension-0523-v01.pdf" TargetMode="External"/><Relationship Id="rId11" Type="http://schemas.openxmlformats.org/officeDocument/2006/relationships/hyperlink" Target="https://mentor.ieee.org/802.11/dcn/23/11-23-0480-01-0uhr-uhr-proposed-par.pdf" TargetMode="External"/><Relationship Id="rId5" Type="http://schemas.openxmlformats.org/officeDocument/2006/relationships/hyperlink" Target="https://protect2.fireeye.com/v1/url?k=31323334-501d5122-313273af-454445555731-afeff704524eb8fa&amp;q=1&amp;e=a299d06e-7032-4dc3-bdd9-87f4ffdf9956&amp;u=https%3A%2F%2Fwww.ieee802.org%2F1%2Ffiles%2Fpublic%2Fdocs2023%2Fdy-draft-CSD-0523-v01.pdf" TargetMode="External"/><Relationship Id="rId10" Type="http://schemas.openxmlformats.org/officeDocument/2006/relationships/hyperlink" Target="https://mentor.ieee.org/802.1/dcn/23/1-23-0004-06-ICne-draft-nendica-icaid-renewal-to-september-2025.docx" TargetMode="External"/><Relationship Id="rId4" Type="http://schemas.openxmlformats.org/officeDocument/2006/relationships/hyperlink" Target="https://protect2.fireeye.com/v1/url?k=31323334-501d5122-313273af-454445555731-02d06c38c192a614&amp;q=1&amp;e=a299d06e-7032-4dc3-bdd9-87f4ffdf9956&amp;u=https%3A%2F%2Fwww.ieee802.org%2F1%2Ffiles%2Fpublic%2Fdocs2023%2Fdy-draft-PAR-0523-v01.pdf" TargetMode="External"/><Relationship Id="rId9" Type="http://schemas.openxmlformats.org/officeDocument/2006/relationships/hyperlink" Target="https://mentor.ieee.org/802-ec/dcn/19/ec-19-0139-00-ACSD-p802-1qdj.pdf"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mentor.ieee.org/802.11/dcn/23/11-23-0380-00-0PAR-Minutes-march-2023-session.doc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s://www.ieee802.org/1/files/public/docs2023/dj-draft-PAR-extension-0523-v01.pdf" TargetMode="External"/><Relationship Id="rId3" Type="http://schemas.openxmlformats.org/officeDocument/2006/relationships/hyperlink" Target="https://mentor.ieee.org/802-ec/dcn/18/ec-18-0088-01-ACSD-p60802.pdf" TargetMode="External"/><Relationship Id="rId7" Type="http://schemas.openxmlformats.org/officeDocument/2006/relationships/hyperlink" Target="https://mentor.ieee.org/802-ec/dcn/18/ec-18-0242-00-ACSD-p802-1dg.pdf" TargetMode="External"/><Relationship Id="rId2" Type="http://schemas.openxmlformats.org/officeDocument/2006/relationships/hyperlink" Target="https://www.ieee802.org/1/files/public/docs2023/60802-draft-PAR-modification-0523-v01.pdf" TargetMode="External"/><Relationship Id="rId1" Type="http://schemas.openxmlformats.org/officeDocument/2006/relationships/slideLayout" Target="../slideLayouts/slideLayout2.xml"/><Relationship Id="rId6" Type="http://schemas.openxmlformats.org/officeDocument/2006/relationships/hyperlink" Target="https://www.ieee802.org/1/files/public/docs2023/dg-draft-PAR-extension-0523-v01.pdf" TargetMode="External"/><Relationship Id="rId5" Type="http://schemas.openxmlformats.org/officeDocument/2006/relationships/hyperlink" Target="https://protect2.fireeye.com/v1/url?k=31323334-501d5122-313273af-454445555731-afeff704524eb8fa&amp;q=1&amp;e=a299d06e-7032-4dc3-bdd9-87f4ffdf9956&amp;u=https%3A%2F%2Fwww.ieee802.org%2F1%2Ffiles%2Fpublic%2Fdocs2023%2Fdy-draft-CSD-0523-v01.pdf" TargetMode="External"/><Relationship Id="rId10" Type="http://schemas.openxmlformats.org/officeDocument/2006/relationships/hyperlink" Target="https://mentor.ieee.org/802.1/dcn/23/1-23-0004-06-ICne-draft-nendica-icaid-renewal-to-september-2025.docx" TargetMode="External"/><Relationship Id="rId4" Type="http://schemas.openxmlformats.org/officeDocument/2006/relationships/hyperlink" Target="https://protect2.fireeye.com/v1/url?k=31323334-501d5122-313273af-454445555731-02d06c38c192a614&amp;q=1&amp;e=a299d06e-7032-4dc3-bdd9-87f4ffdf9956&amp;u=https%3A%2F%2Fwww.ieee802.org%2F1%2Ffiles%2Fpublic%2Fdocs2023%2Fdy-draft-PAR-0523-v01.pdf" TargetMode="External"/><Relationship Id="rId9" Type="http://schemas.openxmlformats.org/officeDocument/2006/relationships/hyperlink" Target="https://mentor.ieee.org/802-ec/dcn/19/ec-19-0139-00-ACSD-p802-1qdj.pdf"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ec/dcn/18/ec-18-0088-01-ACSD-p60802.pdf" TargetMode="External"/><Relationship Id="rId2" Type="http://schemas.openxmlformats.org/officeDocument/2006/relationships/hyperlink" Target="https://www.ieee802.org/1/files/public/docs2023/60802-draft-PAR-modification-0523-v01.pdf"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protect2.fireeye.com/v1/url?k=31323334-501d5122-313273af-454445555731-afeff704524eb8fa&amp;q=1&amp;e=a299d06e-7032-4dc3-bdd9-87f4ffdf9956&amp;u=https%3A%2F%2Fwww.ieee802.org%2F1%2Ffiles%2Fpublic%2Fdocs2023%2Fdy-draft-CSD-0523-v01.pdf" TargetMode="External"/><Relationship Id="rId2" Type="http://schemas.openxmlformats.org/officeDocument/2006/relationships/hyperlink" Target="https://protect2.fireeye.com/v1/url?k=31323334-501d5122-313273af-454445555731-02d06c38c192a614&amp;q=1&amp;e=a299d06e-7032-4dc3-bdd9-87f4ffdf9956&amp;u=https%3A%2F%2Fwww.ieee802.org%2F1%2Ffiles%2Fpublic%2Fdocs2023%2Fdy-draft-PAR-0523-v01.pdf"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protect2.fireeye.com/v1/url?k=31323334-501d5122-313273af-454445555731-afeff704524eb8fa&amp;q=1&amp;e=a299d06e-7032-4dc3-bdd9-87f4ffdf9956&amp;u=https%3A%2F%2Fwww.ieee802.org%2F1%2Ffiles%2Fpublic%2Fdocs2023%2Fdy-draft-CSD-0523-v01.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www.ieee802.org/1/files/public/docs2023/dj-draft-PAR-extension-0523-v01.pdf" TargetMode="External"/><Relationship Id="rId3" Type="http://schemas.openxmlformats.org/officeDocument/2006/relationships/hyperlink" Target="https://mentor.ieee.org/802-ec/dcn/18/ec-18-0088-01-ACSD-p60802.pdf" TargetMode="External"/><Relationship Id="rId7" Type="http://schemas.openxmlformats.org/officeDocument/2006/relationships/hyperlink" Target="https://mentor.ieee.org/802-ec/dcn/18/ec-18-0242-00-ACSD-p802-1dg.pdf" TargetMode="External"/><Relationship Id="rId12" Type="http://schemas.openxmlformats.org/officeDocument/2006/relationships/hyperlink" Target="https://mentor.ieee.org/802.11/dcn/23/11-23-0079-05-0uhr-uhr-draft-proposed-csd.docx" TargetMode="External"/><Relationship Id="rId2" Type="http://schemas.openxmlformats.org/officeDocument/2006/relationships/hyperlink" Target="https://www.ieee802.org/1/files/public/docs2023/60802-draft-PAR-modification-0523-v01.pdf" TargetMode="External"/><Relationship Id="rId1" Type="http://schemas.openxmlformats.org/officeDocument/2006/relationships/slideLayout" Target="../slideLayouts/slideLayout2.xml"/><Relationship Id="rId6" Type="http://schemas.openxmlformats.org/officeDocument/2006/relationships/hyperlink" Target="https://www.ieee802.org/1/files/public/docs2023/dg-draft-PAR-extension-0523-v01.pdf" TargetMode="External"/><Relationship Id="rId11" Type="http://schemas.openxmlformats.org/officeDocument/2006/relationships/hyperlink" Target="https://mentor.ieee.org/802.11/dcn/23/11-23-0480-01-0uhr-uhr-proposed-par.pdf" TargetMode="External"/><Relationship Id="rId5" Type="http://schemas.openxmlformats.org/officeDocument/2006/relationships/hyperlink" Target="https://protect2.fireeye.com/v1/url?k=31323334-501d5122-313273af-454445555731-afeff704524eb8fa&amp;q=1&amp;e=a299d06e-7032-4dc3-bdd9-87f4ffdf9956&amp;u=https%3A%2F%2Fwww.ieee802.org%2F1%2Ffiles%2Fpublic%2Fdocs2023%2Fdy-draft-CSD-0523-v01.pdf" TargetMode="External"/><Relationship Id="rId10" Type="http://schemas.openxmlformats.org/officeDocument/2006/relationships/hyperlink" Target="https://mentor.ieee.org/802.1/dcn/23/1-23-0004-06-ICne-draft-nendica-icaid-renewal-to-september-2025.docx" TargetMode="External"/><Relationship Id="rId4" Type="http://schemas.openxmlformats.org/officeDocument/2006/relationships/hyperlink" Target="https://protect2.fireeye.com/v1/url?k=31323334-501d5122-313273af-454445555731-02d06c38c192a614&amp;q=1&amp;e=a299d06e-7032-4dc3-bdd9-87f4ffdf9956&amp;u=https%3A%2F%2Fwww.ieee802.org%2F1%2Ffiles%2Fpublic%2Fdocs2023%2Fdy-draft-PAR-0523-v01.pdf" TargetMode="External"/><Relationship Id="rId9" Type="http://schemas.openxmlformats.org/officeDocument/2006/relationships/hyperlink" Target="https://mentor.ieee.org/802-ec/dcn/19/ec-19-0139-00-ACSD-p802-1qdj.pdf"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mentor.ieee.org/802-ec/dcn/18/ec-18-0242-00-ACSD-p802-1dg.pdf" TargetMode="External"/><Relationship Id="rId2" Type="http://schemas.openxmlformats.org/officeDocument/2006/relationships/hyperlink" Target="https://www.ieee802.org/1/files/public/docs2023/dg-draft-PAR-extension-0523-v01.pdf"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mentor.ieee.org/802-ec/dcn/19/ec-19-0139-00-ACSD-p802-1qdj.pdf" TargetMode="External"/><Relationship Id="rId2" Type="http://schemas.openxmlformats.org/officeDocument/2006/relationships/hyperlink" Target="https://www.ieee802.org/1/files/public/docs2023/dj-draft-PAR-extension-0523-v01.pdf"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mentor.ieee.org/802.1/dcn/23/1-23-0004-06-ICne-draft-nendica-icaid-renewal-to-september-2025.docx"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1/dcn/23/11-23-0079-05-0uhr-uhr-draft-proposed-csd.docx" TargetMode="External"/><Relationship Id="rId2" Type="http://schemas.openxmlformats.org/officeDocument/2006/relationships/hyperlink" Target="https://mentor.ieee.org/802.11/dcn/23/11-23-0480-01-0uhr-uhr-proposed-par.pdf"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hyperlink" Target="https://ieee802.org/PARs.shtm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mentor.ieee.org/802.11/dcn/23/11-23-0380-00-0PAR-minutes-march-2023-session.docx"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s://web.cvent.com/event/c50eaa77-9484-4a50-9d20-378149a0ecb6/summary"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standards.ieee.org/board/pat/faq.pdf" TargetMode="External"/><Relationship Id="rId3" Type="http://schemas.openxmlformats.org/officeDocument/2006/relationships/hyperlink" Target="http://www.ieee.org/about/corporate/governance/p7-8.html" TargetMode="External"/><Relationship Id="rId7" Type="http://schemas.openxmlformats.org/officeDocument/2006/relationships/hyperlink" Target="http://standards.ieee.org/develop/policies/bylaws/sect6-7.html#loa"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tandards.ieee.org/board/pat/pat-slideset.ppt"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html"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0" i="0" dirty="0">
                <a:solidFill>
                  <a:srgbClr val="000000"/>
                </a:solidFill>
                <a:effectLst/>
                <a:latin typeface="Times New Roman" panose="02020603050405020304" pitchFamily="18" charset="0"/>
                <a:cs typeface="Times New Roman" panose="02020603050405020304" pitchFamily="18" charset="0"/>
              </a:rPr>
              <a:t>PAR Review SC - Meeting Agenda and Comment slides - July 2023 - Berlin Plenary</a:t>
            </a:r>
            <a:endParaRPr lang="en-GB" dirty="0">
              <a:latin typeface="Times New Roman" panose="02020603050405020304" pitchFamily="18" charset="0"/>
              <a:cs typeface="Times New Roman" panose="02020603050405020304" pitchFamily="18" charset="0"/>
            </a:endParaRPr>
          </a:p>
        </p:txBody>
      </p:sp>
      <p:sp>
        <p:nvSpPr>
          <p:cNvPr id="3074" name="Rectangle 2"/>
          <p:cNvSpPr>
            <a:spLocks noGrp="1" noChangeArrowheads="1"/>
          </p:cNvSpPr>
          <p:nvPr>
            <p:ph idx="1"/>
          </p:nvPr>
        </p:nvSpPr>
        <p:spPr>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 2023-07-10</a:t>
            </a:r>
          </a:p>
        </p:txBody>
      </p:sp>
      <p:sp>
        <p:nvSpPr>
          <p:cNvPr id="6" name="Date Placeholder 3"/>
          <p:cNvSpPr>
            <a:spLocks noGrp="1"/>
          </p:cNvSpPr>
          <p:nvPr>
            <p:ph type="dt" idx="10"/>
          </p:nvPr>
        </p:nvSpPr>
        <p:spPr/>
        <p:txBody>
          <a:bodyPr/>
          <a:lstStyle/>
          <a:p>
            <a:r>
              <a:rPr lang="en-US"/>
              <a:t>July 2023</a:t>
            </a:r>
            <a:endParaRPr lang="en-GB" dirty="0"/>
          </a:p>
        </p:txBody>
      </p:sp>
      <p:sp>
        <p:nvSpPr>
          <p:cNvPr id="7" name="Footer Placeholder 4"/>
          <p:cNvSpPr>
            <a:spLocks noGrp="1"/>
          </p:cNvSpPr>
          <p:nvPr>
            <p:ph type="ftr" idx="11"/>
          </p:nvPr>
        </p:nvSpPr>
        <p:spPr/>
        <p:txBody>
          <a:bodyPr/>
          <a:lstStyle/>
          <a:p>
            <a:r>
              <a:rPr lang="en-GB"/>
              <a:t>Jon Rosdahl (Qualcomm)</a:t>
            </a:r>
            <a:endParaRPr lang="en-GB" dirty="0"/>
          </a:p>
        </p:txBody>
      </p:sp>
      <p:sp>
        <p:nvSpPr>
          <p:cNvPr id="8" name="Slide Number Placeholder 5"/>
          <p:cNvSpPr>
            <a:spLocks noGrp="1"/>
          </p:cNvSpPr>
          <p:nvPr>
            <p:ph type="sldNum" idx="12"/>
          </p:nvPr>
        </p:nvSpPr>
        <p:spPr/>
        <p:txBody>
          <a:bodyPr/>
          <a:lstStyle/>
          <a:p>
            <a:r>
              <a:rPr lang="en-GB"/>
              <a:t>Slide </a:t>
            </a:r>
            <a:fld id="{93823DB3-BAA4-4F4A-B4B3-ED9ABE70E976}" type="slidenum">
              <a:rPr lang="en-GB" smtClean="0"/>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57025170"/>
              </p:ext>
            </p:extLst>
          </p:nvPr>
        </p:nvGraphicFramePr>
        <p:xfrm>
          <a:off x="2057400" y="2590805"/>
          <a:ext cx="8001000" cy="2422525"/>
        </p:xfrm>
        <a:graphic>
          <a:graphicData uri="http://schemas.openxmlformats.org/presentationml/2006/ole">
            <mc:AlternateContent xmlns:mc="http://schemas.openxmlformats.org/markup-compatibility/2006">
              <mc:Choice xmlns:v="urn:schemas-microsoft-com:vml" Requires="v">
                <p:oleObj name="Document" r:id="rId3" imgW="8289564" imgH="2521714" progId="Word.Document.8">
                  <p:embed/>
                </p:oleObj>
              </mc:Choice>
              <mc:Fallback>
                <p:oleObj name="Document" r:id="rId3" imgW="8289564" imgH="2521714" progId="Word.Document.8">
                  <p:embed/>
                  <p:pic>
                    <p:nvPicPr>
                      <p:cNvPr id="3075" name="Object 3"/>
                      <p:cNvPicPr>
                        <a:picLocks noChangeAspect="1" noChangeArrowheads="1"/>
                      </p:cNvPicPr>
                      <p:nvPr/>
                    </p:nvPicPr>
                    <p:blipFill>
                      <a:blip r:embed="rId4"/>
                      <a:srcRect/>
                      <a:stretch>
                        <a:fillRect/>
                      </a:stretch>
                    </p:blipFill>
                    <p:spPr bwMode="auto">
                      <a:xfrm>
                        <a:off x="2057400" y="2590805"/>
                        <a:ext cx="8001000" cy="24225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2121694" y="224641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802 Ground Rules</a:t>
            </a:r>
          </a:p>
        </p:txBody>
      </p:sp>
      <p:sp>
        <p:nvSpPr>
          <p:cNvPr id="3" name="Content Placeholder 2"/>
          <p:cNvSpPr>
            <a:spLocks noGrp="1"/>
          </p:cNvSpPr>
          <p:nvPr>
            <p:ph idx="1"/>
          </p:nvPr>
        </p:nvSpPr>
        <p:spPr/>
        <p:txBody>
          <a:bodyPr/>
          <a:lstStyle/>
          <a:p>
            <a:pPr indent="-457200">
              <a:buFont typeface="Arial" panose="020B0604020202020204" pitchFamily="34" charset="0"/>
              <a:buChar char="•"/>
            </a:pPr>
            <a:r>
              <a:rPr lang="en-US" dirty="0">
                <a:cs typeface="DejaVu Sans" pitchFamily="34" charset="0"/>
              </a:rPr>
              <a:t>Respect … give it, get it</a:t>
            </a:r>
          </a:p>
          <a:p>
            <a:pPr indent="-457200">
              <a:buFont typeface="Arial" panose="020B0604020202020204" pitchFamily="34" charset="0"/>
              <a:buChar char="•"/>
            </a:pPr>
            <a:r>
              <a:rPr lang="en-US" dirty="0">
                <a:cs typeface="DejaVu Sans" pitchFamily="34" charset="0"/>
              </a:rPr>
              <a:t>NO product pitches</a:t>
            </a:r>
          </a:p>
          <a:p>
            <a:pPr indent="-457200">
              <a:buFont typeface="Arial" panose="020B0604020202020204" pitchFamily="34" charset="0"/>
              <a:buChar char="•"/>
            </a:pPr>
            <a:r>
              <a:rPr lang="en-US" dirty="0">
                <a:cs typeface="DejaVu Sans" pitchFamily="34" charset="0"/>
              </a:rPr>
              <a:t>NO corporate pitches</a:t>
            </a:r>
          </a:p>
          <a:p>
            <a:pPr indent="-457200">
              <a:buFont typeface="Arial" panose="020B0604020202020204" pitchFamily="34" charset="0"/>
              <a:buChar char="•"/>
            </a:pPr>
            <a:r>
              <a:rPr lang="en-US" dirty="0">
                <a:cs typeface="DejaVu Sans" pitchFamily="34" charset="0"/>
              </a:rPr>
              <a:t>NO prices</a:t>
            </a:r>
          </a:p>
          <a:p>
            <a:pPr indent="-457200">
              <a:buFont typeface="Arial" panose="020B0604020202020204" pitchFamily="34" charset="0"/>
              <a:buChar char="•"/>
            </a:pPr>
            <a:r>
              <a:rPr lang="en-US" dirty="0">
                <a:cs typeface="DejaVu Sans" pitchFamily="34" charset="0"/>
              </a:rPr>
              <a:t>NO restrictive notices – (no confidentiality notices in email)</a:t>
            </a:r>
          </a:p>
          <a:p>
            <a:pPr indent="-457200">
              <a:buFont typeface="Arial" panose="020B0604020202020204" pitchFamily="34" charset="0"/>
              <a:buChar char="•"/>
            </a:pPr>
            <a:r>
              <a:rPr lang="en-US" dirty="0">
                <a:cs typeface="DejaVu Sans" pitchFamily="34" charset="0"/>
              </a:rPr>
              <a:t>Presentations must be openly available</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10</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July 2023</a:t>
            </a:r>
            <a:endParaRPr lang="en-GB" dirty="0"/>
          </a:p>
        </p:txBody>
      </p:sp>
    </p:spTree>
    <p:extLst>
      <p:ext uri="{BB962C8B-B14F-4D97-AF65-F5344CB8AC3E}">
        <p14:creationId xmlns:p14="http://schemas.microsoft.com/office/powerpoint/2010/main" val="1771915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a:lstStyle/>
          <a:p>
            <a:r>
              <a:rPr lang="en-US" dirty="0"/>
              <a:t>IEEE 802 Rules Documents </a:t>
            </a:r>
          </a:p>
        </p:txBody>
      </p:sp>
      <p:sp>
        <p:nvSpPr>
          <p:cNvPr id="8198" name="Rectangle 3"/>
          <p:cNvSpPr>
            <a:spLocks noGrp="1" noChangeArrowheads="1"/>
          </p:cNvSpPr>
          <p:nvPr>
            <p:ph idx="1"/>
          </p:nvPr>
        </p:nvSpPr>
        <p:spPr>
          <a:xfrm>
            <a:off x="914402" y="1484784"/>
            <a:ext cx="10475382" cy="4809655"/>
          </a:xfrm>
          <a:noFill/>
        </p:spPr>
        <p:txBody>
          <a:bodyPr/>
          <a:lstStyle/>
          <a:p>
            <a:r>
              <a:rPr lang="en-US" b="1" i="0" dirty="0">
                <a:solidFill>
                  <a:srgbClr val="000000"/>
                </a:solidFill>
                <a:effectLst/>
              </a:rPr>
              <a:t>IEEE LMSC 802 policies and procedures/operations manual: </a:t>
            </a:r>
            <a:r>
              <a:rPr lang="en-US" altLang="en-US" sz="2000" dirty="0">
                <a:hlinkClick r:id="rId3"/>
              </a:rPr>
              <a:t>http://www.ieee802.org/devdocs.shtml</a:t>
            </a:r>
            <a:r>
              <a:rPr lang="en-US" altLang="en-US" sz="2000" dirty="0"/>
              <a:t> </a:t>
            </a:r>
          </a:p>
          <a:p>
            <a:pPr algn="l">
              <a:buFont typeface="Arial" panose="020B0604020202020204" pitchFamily="34" charset="0"/>
              <a:buChar char="•"/>
            </a:pPr>
            <a:r>
              <a:rPr lang="en-US" b="0" i="0" dirty="0">
                <a:solidFill>
                  <a:srgbClr val="000000"/>
                </a:solidFill>
                <a:effectLst/>
                <a:hlinkClick r:id="rId4"/>
              </a:rPr>
              <a:t>IEEE 802 Policies &amp; Procedures</a:t>
            </a:r>
            <a:r>
              <a:rPr lang="en-US" b="0" i="0" dirty="0">
                <a:solidFill>
                  <a:srgbClr val="000000"/>
                </a:solidFill>
                <a:effectLst/>
              </a:rPr>
              <a:t> </a:t>
            </a:r>
            <a:r>
              <a:rPr lang="en-US" sz="2000" b="0" i="0" dirty="0">
                <a:solidFill>
                  <a:srgbClr val="000000"/>
                </a:solidFill>
                <a:effectLst/>
              </a:rPr>
              <a:t>(approved by IEEE-SA Standards Board 22 May 2020) </a:t>
            </a:r>
            <a:endParaRPr lang="en-US" b="0" i="0" dirty="0">
              <a:solidFill>
                <a:srgbClr val="000000"/>
              </a:solidFill>
              <a:effectLst/>
            </a:endParaRPr>
          </a:p>
          <a:p>
            <a:pPr algn="l">
              <a:buFont typeface="Arial" panose="020B0604020202020204" pitchFamily="34" charset="0"/>
              <a:buChar char="•"/>
            </a:pPr>
            <a:r>
              <a:rPr lang="en-US" b="0" i="0" dirty="0">
                <a:solidFill>
                  <a:srgbClr val="000000"/>
                </a:solidFill>
                <a:effectLst/>
                <a:hlinkClick r:id="rId5"/>
              </a:rPr>
              <a:t>IEEE 802 Operations Manual</a:t>
            </a:r>
            <a:r>
              <a:rPr lang="en-US" sz="2000" b="0" i="0" dirty="0">
                <a:solidFill>
                  <a:srgbClr val="000000"/>
                </a:solidFill>
                <a:effectLst/>
              </a:rPr>
              <a:t>, v25, effective 19 November 2021</a:t>
            </a:r>
            <a:endParaRPr lang="en-US" b="0" i="0" dirty="0">
              <a:solidFill>
                <a:srgbClr val="000000"/>
              </a:solidFill>
              <a:effectLst/>
            </a:endParaRPr>
          </a:p>
          <a:p>
            <a:pPr marL="742950" lvl="1" indent="-285750" algn="l">
              <a:buFont typeface="Arial" panose="020B0604020202020204" pitchFamily="34" charset="0"/>
              <a:buChar char="•"/>
            </a:pPr>
            <a:r>
              <a:rPr lang="en-US" sz="1800" b="0" i="0" dirty="0">
                <a:solidFill>
                  <a:srgbClr val="000000"/>
                </a:solidFill>
                <a:effectLst/>
              </a:rPr>
              <a:t>Criteria for Standards Development (CSD) in </a:t>
            </a:r>
            <a:r>
              <a:rPr lang="en-US" sz="1800" b="0" i="0" dirty="0">
                <a:solidFill>
                  <a:srgbClr val="000000"/>
                </a:solidFill>
                <a:effectLst/>
                <a:hlinkClick r:id="rId6"/>
              </a:rPr>
              <a:t>Open Document Format (ODF)</a:t>
            </a:r>
            <a:r>
              <a:rPr lang="en-US" sz="1800" b="0" i="0" dirty="0">
                <a:solidFill>
                  <a:srgbClr val="000000"/>
                </a:solidFill>
                <a:effectLst/>
              </a:rPr>
              <a:t> </a:t>
            </a:r>
            <a:r>
              <a:rPr lang="en-US" sz="1800" b="0" i="1" dirty="0">
                <a:solidFill>
                  <a:srgbClr val="000000"/>
                </a:solidFill>
                <a:effectLst/>
              </a:rPr>
              <a:t>(revision 1, last updated 31 August 2020)</a:t>
            </a:r>
            <a:r>
              <a:rPr lang="en-US" sz="1800" b="0" i="0" dirty="0">
                <a:solidFill>
                  <a:srgbClr val="000000"/>
                </a:solidFill>
                <a:effectLst/>
              </a:rPr>
              <a:t> and </a:t>
            </a:r>
            <a:r>
              <a:rPr lang="en-US" sz="1800" b="0" i="0" dirty="0">
                <a:solidFill>
                  <a:srgbClr val="000000"/>
                </a:solidFill>
                <a:effectLst/>
                <a:hlinkClick r:id="rId7"/>
              </a:rPr>
              <a:t>Word 97/2000/XP format</a:t>
            </a:r>
            <a:r>
              <a:rPr lang="en-US" sz="1800" b="0" i="0" dirty="0">
                <a:solidFill>
                  <a:srgbClr val="000000"/>
                </a:solidFill>
                <a:effectLst/>
              </a:rPr>
              <a:t> </a:t>
            </a:r>
            <a:r>
              <a:rPr lang="en-US" sz="1800" b="0" i="1" dirty="0">
                <a:solidFill>
                  <a:srgbClr val="000000"/>
                </a:solidFill>
                <a:effectLst/>
              </a:rPr>
              <a:t>(revision 1, last updated 31 August 2020)</a:t>
            </a:r>
            <a:r>
              <a:rPr lang="en-US" sz="1800" b="0" i="0" dirty="0">
                <a:solidFill>
                  <a:srgbClr val="000000"/>
                </a:solidFill>
                <a:effectLst/>
              </a:rPr>
              <a:t>.</a:t>
            </a:r>
          </a:p>
          <a:p>
            <a:pPr algn="l">
              <a:buFont typeface="Arial" panose="020B0604020202020204" pitchFamily="34" charset="0"/>
              <a:buChar char="•"/>
            </a:pPr>
            <a:r>
              <a:rPr lang="en-US" b="0" i="0" dirty="0">
                <a:solidFill>
                  <a:srgbClr val="000000"/>
                </a:solidFill>
                <a:effectLst/>
                <a:hlinkClick r:id="rId8"/>
              </a:rPr>
              <a:t>IEEE 802 Working Group Policies and Procedures</a:t>
            </a:r>
            <a:r>
              <a:rPr lang="en-US" b="0" i="0" dirty="0">
                <a:solidFill>
                  <a:srgbClr val="000000"/>
                </a:solidFill>
                <a:effectLst/>
              </a:rPr>
              <a:t> </a:t>
            </a:r>
            <a:r>
              <a:rPr lang="en-US" sz="2000" b="0" i="0" dirty="0">
                <a:solidFill>
                  <a:srgbClr val="000000"/>
                </a:solidFill>
                <a:effectLst/>
              </a:rPr>
              <a:t>v23, effective 7 December 2021.</a:t>
            </a:r>
          </a:p>
          <a:p>
            <a:pPr algn="l">
              <a:buFont typeface="Arial" panose="020B0604020202020204" pitchFamily="34" charset="0"/>
              <a:buChar char="•"/>
            </a:pPr>
            <a:r>
              <a:rPr lang="en-US" b="0" i="0" dirty="0">
                <a:solidFill>
                  <a:srgbClr val="000000"/>
                </a:solidFill>
                <a:effectLst/>
                <a:hlinkClick r:id="rId9"/>
              </a:rPr>
              <a:t>IEEE 802 LMSC Chair's Guidelines</a:t>
            </a:r>
            <a:r>
              <a:rPr lang="en-US" b="0" i="0" dirty="0">
                <a:solidFill>
                  <a:srgbClr val="000000"/>
                </a:solidFill>
                <a:effectLst/>
              </a:rPr>
              <a:t>, </a:t>
            </a:r>
            <a:r>
              <a:rPr lang="en-US" sz="2000" b="0" i="0" dirty="0">
                <a:solidFill>
                  <a:srgbClr val="000000"/>
                </a:solidFill>
                <a:effectLst/>
              </a:rPr>
              <a:t>v31, effective 23 July 2021</a:t>
            </a:r>
          </a:p>
          <a:p>
            <a:pPr algn="l">
              <a:buFont typeface="Arial" panose="020B0604020202020204" pitchFamily="34" charset="0"/>
              <a:buChar char="•"/>
            </a:pPr>
            <a:r>
              <a:rPr lang="en-US" b="1" i="0" dirty="0">
                <a:solidFill>
                  <a:srgbClr val="000000"/>
                </a:solidFill>
                <a:effectLst/>
              </a:rPr>
              <a:t>IEEE Participant Behavior - Individual Method</a:t>
            </a:r>
            <a:endParaRPr lang="en-US" b="0" i="0" dirty="0">
              <a:solidFill>
                <a:srgbClr val="000000"/>
              </a:solidFill>
              <a:effectLst/>
            </a:endParaRPr>
          </a:p>
          <a:p>
            <a:pPr marL="742950" lvl="1" indent="-285750" algn="l">
              <a:buFont typeface="Arial" panose="020B0604020202020204" pitchFamily="34" charset="0"/>
              <a:buChar char="•"/>
            </a:pPr>
            <a:r>
              <a:rPr lang="en-US" b="0" i="0" dirty="0">
                <a:solidFill>
                  <a:srgbClr val="000000"/>
                </a:solidFill>
                <a:effectLst/>
                <a:hlinkClick r:id="rId10"/>
              </a:rPr>
              <a:t>Slide detailing appropriate participant behavior</a:t>
            </a:r>
            <a:r>
              <a:rPr lang="en-US" b="0" i="0" dirty="0">
                <a:solidFill>
                  <a:srgbClr val="000000"/>
                </a:solidFill>
                <a:effectLst/>
              </a:rPr>
              <a:t> (PDF).</a:t>
            </a:r>
          </a:p>
          <a:p>
            <a:pPr marL="742950" lvl="1" indent="-285750" algn="l">
              <a:buFont typeface="Arial" panose="020B0604020202020204" pitchFamily="34" charset="0"/>
              <a:buChar char="•"/>
            </a:pPr>
            <a:endParaRPr lang="en-US" b="0" i="0" dirty="0">
              <a:solidFill>
                <a:srgbClr val="000000"/>
              </a:solidFill>
              <a:effectLst/>
            </a:endParaRPr>
          </a:p>
          <a:p>
            <a:r>
              <a:rPr lang="en-US" dirty="0"/>
              <a:t>Policies and Procedures hierarchy</a:t>
            </a:r>
            <a:r>
              <a:rPr lang="en-US" sz="1600" dirty="0"/>
              <a:t>: </a:t>
            </a:r>
            <a:r>
              <a:rPr lang="en-US" sz="1600" b="0" dirty="0">
                <a:hlinkClick r:id="rId11"/>
              </a:rPr>
              <a:t>http://www.ieee802.org/11/Rules/rules.shtml</a:t>
            </a:r>
            <a:endParaRPr lang="en-US" sz="1600" b="0" dirty="0"/>
          </a:p>
          <a:p>
            <a:endParaRPr lang="en-US" sz="1600" b="0" dirty="0"/>
          </a:p>
        </p:txBody>
      </p:sp>
      <p:sp>
        <p:nvSpPr>
          <p:cNvPr id="2" name="Slide Number Placeholder 1"/>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819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US"/>
          </a:p>
        </p:txBody>
      </p:sp>
      <p:sp>
        <p:nvSpPr>
          <p:cNvPr id="819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July 2023</a:t>
            </a:r>
          </a:p>
        </p:txBody>
      </p:sp>
    </p:spTree>
    <p:extLst>
      <p:ext uri="{BB962C8B-B14F-4D97-AF65-F5344CB8AC3E}">
        <p14:creationId xmlns:p14="http://schemas.microsoft.com/office/powerpoint/2010/main" val="2332869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a:lstStyle/>
          <a:p>
            <a:r>
              <a:rPr lang="en-US" dirty="0"/>
              <a:t>IEEE 802.11 Rules Document </a:t>
            </a:r>
          </a:p>
        </p:txBody>
      </p:sp>
      <p:sp>
        <p:nvSpPr>
          <p:cNvPr id="8198" name="Rectangle 3"/>
          <p:cNvSpPr>
            <a:spLocks noGrp="1" noChangeArrowheads="1"/>
          </p:cNvSpPr>
          <p:nvPr>
            <p:ph idx="1"/>
          </p:nvPr>
        </p:nvSpPr>
        <p:spPr>
          <a:noFill/>
        </p:spPr>
        <p:txBody>
          <a:bodyPr/>
          <a:lstStyle/>
          <a:p>
            <a:r>
              <a:rPr lang="en-US" dirty="0"/>
              <a:t>IEEE 802.11 WG Operations Manual (Approved 15 Sept 2022):</a:t>
            </a:r>
          </a:p>
          <a:p>
            <a:pPr lvl="1"/>
            <a:r>
              <a:rPr lang="en-US" altLang="en-US" dirty="0">
                <a:hlinkClick r:id="rId3"/>
              </a:rPr>
              <a:t>https://mentor.ieee.org/802.11/dcn/22/11-22-1638-00-0000-802-11-operations-manual.docx</a:t>
            </a:r>
            <a:endParaRPr lang="en-US" altLang="en-US" dirty="0"/>
          </a:p>
          <a:p>
            <a:endParaRPr lang="en-US" dirty="0"/>
          </a:p>
        </p:txBody>
      </p:sp>
      <p:sp>
        <p:nvSpPr>
          <p:cNvPr id="2" name="Slide Number Placeholder 1"/>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819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US"/>
          </a:p>
        </p:txBody>
      </p:sp>
      <p:sp>
        <p:nvSpPr>
          <p:cNvPr id="819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July 2023</a:t>
            </a:r>
          </a:p>
        </p:txBody>
      </p:sp>
    </p:spTree>
    <p:extLst>
      <p:ext uri="{BB962C8B-B14F-4D97-AF65-F5344CB8AC3E}">
        <p14:creationId xmlns:p14="http://schemas.microsoft.com/office/powerpoint/2010/main" val="9259290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43754-1163-4B0C-8310-62C38E10D93C}"/>
              </a:ext>
            </a:extLst>
          </p:cNvPr>
          <p:cNvSpPr>
            <a:spLocks noGrp="1"/>
          </p:cNvSpPr>
          <p:nvPr>
            <p:ph type="title"/>
          </p:nvPr>
        </p:nvSpPr>
        <p:spPr>
          <a:xfrm>
            <a:off x="914402" y="685803"/>
            <a:ext cx="10361084" cy="798981"/>
          </a:xfrm>
        </p:spPr>
        <p:txBody>
          <a:bodyPr/>
          <a:lstStyle/>
          <a:p>
            <a:r>
              <a:rPr lang="en-US" sz="2400" dirty="0"/>
              <a:t>IEEE 802 PARs &amp; ICAIDs under consideration</a:t>
            </a:r>
            <a:br>
              <a:rPr lang="en-US" sz="2400" dirty="0"/>
            </a:br>
            <a:r>
              <a:rPr lang="en-US" sz="2400" dirty="0"/>
              <a:t>for 2023 July IEEE 802 Mixed-mode Plenary</a:t>
            </a:r>
          </a:p>
        </p:txBody>
      </p:sp>
      <p:sp>
        <p:nvSpPr>
          <p:cNvPr id="4" name="Date Placeholder 3">
            <a:extLst>
              <a:ext uri="{FF2B5EF4-FFF2-40B4-BE49-F238E27FC236}">
                <a16:creationId xmlns:a16="http://schemas.microsoft.com/office/drawing/2014/main" id="{6FF350B7-E5CE-41F0-99E9-3A5050C16B3F}"/>
              </a:ext>
            </a:extLst>
          </p:cNvPr>
          <p:cNvSpPr>
            <a:spLocks noGrp="1"/>
          </p:cNvSpPr>
          <p:nvPr>
            <p:ph type="dt" idx="10"/>
          </p:nvPr>
        </p:nvSpPr>
        <p:spPr/>
        <p:txBody>
          <a:bodyPr/>
          <a:lstStyle/>
          <a:p>
            <a:r>
              <a:rPr lang="en-US"/>
              <a:t>July 2023</a:t>
            </a:r>
            <a:endParaRPr lang="en-GB" dirty="0"/>
          </a:p>
        </p:txBody>
      </p:sp>
      <p:sp>
        <p:nvSpPr>
          <p:cNvPr id="5" name="Footer Placeholder 4">
            <a:extLst>
              <a:ext uri="{FF2B5EF4-FFF2-40B4-BE49-F238E27FC236}">
                <a16:creationId xmlns:a16="http://schemas.microsoft.com/office/drawing/2014/main" id="{C4AAACEF-B513-4572-B476-9E4E8BE6A700}"/>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12FA1E8-46A1-4F71-B8FE-649504112FD1}"/>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8" name="Content Placeholder 7">
            <a:extLst>
              <a:ext uri="{FF2B5EF4-FFF2-40B4-BE49-F238E27FC236}">
                <a16:creationId xmlns:a16="http://schemas.microsoft.com/office/drawing/2014/main" id="{A17284DF-72F3-4BE4-A17D-B2B7EC7499F0}"/>
              </a:ext>
            </a:extLst>
          </p:cNvPr>
          <p:cNvSpPr>
            <a:spLocks noGrp="1"/>
          </p:cNvSpPr>
          <p:nvPr>
            <p:ph idx="1"/>
          </p:nvPr>
        </p:nvSpPr>
        <p:spPr>
          <a:xfrm>
            <a:off x="914402" y="1628800"/>
            <a:ext cx="10547392" cy="4702599"/>
          </a:xfrm>
        </p:spPr>
        <p:txBody>
          <a:bodyPr/>
          <a:lstStyle/>
          <a:p>
            <a:pPr algn="l"/>
            <a:r>
              <a:rPr lang="en-US" b="1" i="0" dirty="0">
                <a:solidFill>
                  <a:srgbClr val="000000"/>
                </a:solidFill>
                <a:effectLst/>
                <a:latin typeface="Times New Roman" panose="02020603050405020304" pitchFamily="18" charset="0"/>
              </a:rPr>
              <a:t>Jul 9 - 14, 2023 Berlin Germany</a:t>
            </a:r>
          </a:p>
          <a:p>
            <a:pPr algn="l">
              <a:buFont typeface="Arial" panose="020B0604020202020204" pitchFamily="34" charset="0"/>
              <a:buChar char="•"/>
            </a:pPr>
            <a:r>
              <a:rPr lang="en-US" b="0" i="0" dirty="0">
                <a:solidFill>
                  <a:srgbClr val="000000"/>
                </a:solidFill>
                <a:effectLst/>
                <a:latin typeface="Times New Roman" panose="02020603050405020304" pitchFamily="18" charset="0"/>
              </a:rPr>
              <a:t>60802 - Standard - Time-Sensitive Networking Profile for Industrial Automation, </a:t>
            </a:r>
            <a:r>
              <a:rPr lang="en-US" b="0" i="0" dirty="0">
                <a:solidFill>
                  <a:srgbClr val="000000"/>
                </a:solidFill>
                <a:effectLst/>
                <a:latin typeface="Times New Roman" panose="02020603050405020304" pitchFamily="18" charset="0"/>
                <a:hlinkClick r:id="rId2"/>
              </a:rPr>
              <a:t>PAR modification</a:t>
            </a:r>
            <a:r>
              <a:rPr lang="en-US" b="0" i="0" dirty="0">
                <a:solidFill>
                  <a:srgbClr val="000000"/>
                </a:solidFill>
                <a:effectLst/>
                <a:latin typeface="Times New Roman" panose="02020603050405020304" pitchFamily="18" charset="0"/>
              </a:rPr>
              <a:t> and </a:t>
            </a:r>
            <a:r>
              <a:rPr lang="en-US" b="0" i="0" dirty="0">
                <a:solidFill>
                  <a:srgbClr val="000000"/>
                </a:solidFill>
                <a:effectLst/>
                <a:latin typeface="Times New Roman" panose="02020603050405020304" pitchFamily="18" charset="0"/>
                <a:hlinkClick r:id="rId3"/>
              </a:rPr>
              <a:t>CSD</a:t>
            </a:r>
            <a:endParaRPr lang="en-US" b="0" i="0" dirty="0">
              <a:solidFill>
                <a:srgbClr val="000000"/>
              </a:solidFill>
              <a:effectLst/>
              <a:latin typeface="Times New Roman" panose="02020603050405020304" pitchFamily="18" charset="0"/>
            </a:endParaRPr>
          </a:p>
          <a:p>
            <a:pPr algn="l">
              <a:buFont typeface="Arial" panose="020B0604020202020204" pitchFamily="34" charset="0"/>
              <a:buChar char="•"/>
            </a:pPr>
            <a:r>
              <a:rPr lang="en-US" b="0" i="0" dirty="0">
                <a:solidFill>
                  <a:srgbClr val="000000"/>
                </a:solidFill>
                <a:effectLst/>
                <a:latin typeface="Times New Roman" panose="02020603050405020304" pitchFamily="18" charset="0"/>
              </a:rPr>
              <a:t>802.1Qdy - Amendment: YANG for the Multiple Spanning Tree Protocol, </a:t>
            </a:r>
            <a:r>
              <a:rPr lang="en-US" b="0" i="0" dirty="0">
                <a:solidFill>
                  <a:srgbClr val="000000"/>
                </a:solidFill>
                <a:effectLst/>
                <a:latin typeface="Times New Roman" panose="02020603050405020304" pitchFamily="18" charset="0"/>
                <a:hlinkClick r:id="rId4"/>
              </a:rPr>
              <a:t>PAR</a:t>
            </a:r>
            <a:r>
              <a:rPr lang="en-US" b="0" i="0" dirty="0">
                <a:solidFill>
                  <a:srgbClr val="000000"/>
                </a:solidFill>
                <a:effectLst/>
                <a:latin typeface="Times New Roman" panose="02020603050405020304" pitchFamily="18" charset="0"/>
              </a:rPr>
              <a:t> and </a:t>
            </a:r>
            <a:r>
              <a:rPr lang="en-US" b="0" i="0" dirty="0">
                <a:solidFill>
                  <a:srgbClr val="000000"/>
                </a:solidFill>
                <a:effectLst/>
                <a:latin typeface="Times New Roman" panose="02020603050405020304" pitchFamily="18" charset="0"/>
                <a:hlinkClick r:id="rId5"/>
              </a:rPr>
              <a:t>CSD</a:t>
            </a:r>
            <a:endParaRPr lang="en-US" b="0" i="0" dirty="0">
              <a:solidFill>
                <a:srgbClr val="000000"/>
              </a:solidFill>
              <a:effectLst/>
              <a:latin typeface="Times New Roman" panose="02020603050405020304" pitchFamily="18" charset="0"/>
            </a:endParaRPr>
          </a:p>
          <a:p>
            <a:pPr algn="l">
              <a:buFont typeface="Arial" panose="020B0604020202020204" pitchFamily="34" charset="0"/>
              <a:buChar char="•"/>
            </a:pPr>
            <a:r>
              <a:rPr lang="en-US" b="0" i="0" dirty="0">
                <a:solidFill>
                  <a:srgbClr val="000000"/>
                </a:solidFill>
                <a:effectLst/>
                <a:latin typeface="Times New Roman" panose="02020603050405020304" pitchFamily="18" charset="0"/>
              </a:rPr>
              <a:t>802.1DG - Standard: Time-Sensitive Networking Profile for Automotive In-Vehicle Ethernet Communications, </a:t>
            </a:r>
            <a:r>
              <a:rPr lang="en-US" b="0" i="0" dirty="0">
                <a:solidFill>
                  <a:srgbClr val="000000"/>
                </a:solidFill>
                <a:effectLst/>
                <a:latin typeface="Times New Roman" panose="02020603050405020304" pitchFamily="18" charset="0"/>
                <a:hlinkClick r:id="rId6"/>
              </a:rPr>
              <a:t>PAR Extension</a:t>
            </a:r>
            <a:r>
              <a:rPr lang="en-US" b="0" i="0" dirty="0">
                <a:solidFill>
                  <a:srgbClr val="000000"/>
                </a:solidFill>
                <a:effectLst/>
                <a:latin typeface="Times New Roman" panose="02020603050405020304" pitchFamily="18" charset="0"/>
              </a:rPr>
              <a:t> and </a:t>
            </a:r>
            <a:r>
              <a:rPr lang="en-US" b="0" i="0" dirty="0">
                <a:solidFill>
                  <a:srgbClr val="000000"/>
                </a:solidFill>
                <a:effectLst/>
                <a:latin typeface="Times New Roman" panose="02020603050405020304" pitchFamily="18" charset="0"/>
                <a:hlinkClick r:id="rId7"/>
              </a:rPr>
              <a:t>CSD</a:t>
            </a:r>
            <a:endParaRPr lang="en-US" b="0" i="0" dirty="0">
              <a:solidFill>
                <a:srgbClr val="000000"/>
              </a:solidFill>
              <a:effectLst/>
              <a:latin typeface="Times New Roman" panose="02020603050405020304" pitchFamily="18" charset="0"/>
            </a:endParaRPr>
          </a:p>
          <a:p>
            <a:pPr algn="l">
              <a:buFont typeface="Arial" panose="020B0604020202020204" pitchFamily="34" charset="0"/>
              <a:buChar char="•"/>
            </a:pPr>
            <a:r>
              <a:rPr lang="en-US" b="0" i="0" dirty="0">
                <a:solidFill>
                  <a:srgbClr val="000000"/>
                </a:solidFill>
                <a:effectLst/>
                <a:latin typeface="Times New Roman" panose="02020603050405020304" pitchFamily="18" charset="0"/>
              </a:rPr>
              <a:t>802.1Qdj - Amendment: Configuration Enhancements for Time-Sensitive Networking  </a:t>
            </a:r>
            <a:r>
              <a:rPr lang="en-US" b="0" i="0" dirty="0">
                <a:solidFill>
                  <a:srgbClr val="000000"/>
                </a:solidFill>
                <a:effectLst/>
                <a:latin typeface="Times New Roman" panose="02020603050405020304" pitchFamily="18" charset="0"/>
                <a:hlinkClick r:id="rId8"/>
              </a:rPr>
              <a:t>PAR extension</a:t>
            </a:r>
            <a:r>
              <a:rPr lang="en-US" b="0" i="0" dirty="0">
                <a:solidFill>
                  <a:srgbClr val="000000"/>
                </a:solidFill>
                <a:effectLst/>
                <a:latin typeface="Times New Roman" panose="02020603050405020304" pitchFamily="18" charset="0"/>
              </a:rPr>
              <a:t> and </a:t>
            </a:r>
            <a:r>
              <a:rPr lang="en-US" b="0" i="0" dirty="0">
                <a:solidFill>
                  <a:srgbClr val="000000"/>
                </a:solidFill>
                <a:effectLst/>
                <a:latin typeface="Times New Roman" panose="02020603050405020304" pitchFamily="18" charset="0"/>
                <a:hlinkClick r:id="rId9"/>
              </a:rPr>
              <a:t>CSD</a:t>
            </a:r>
            <a:endParaRPr lang="en-US" b="0" i="0" dirty="0">
              <a:solidFill>
                <a:srgbClr val="000000"/>
              </a:solidFill>
              <a:effectLst/>
              <a:latin typeface="Times New Roman" panose="02020603050405020304" pitchFamily="18" charset="0"/>
            </a:endParaRPr>
          </a:p>
          <a:p>
            <a:pPr algn="l">
              <a:buFont typeface="Arial" panose="020B0604020202020204" pitchFamily="34" charset="0"/>
              <a:buChar char="•"/>
            </a:pPr>
            <a:r>
              <a:rPr lang="en-US" b="0" i="0" dirty="0">
                <a:solidFill>
                  <a:srgbClr val="000000"/>
                </a:solidFill>
                <a:effectLst/>
                <a:latin typeface="Times New Roman" panose="02020603050405020304" pitchFamily="18" charset="0"/>
              </a:rPr>
              <a:t>802.1 - Industry Connections: </a:t>
            </a:r>
            <a:r>
              <a:rPr lang="en-US" b="0" i="0" dirty="0" err="1">
                <a:solidFill>
                  <a:srgbClr val="000000"/>
                </a:solidFill>
                <a:effectLst/>
                <a:latin typeface="Times New Roman" panose="02020603050405020304" pitchFamily="18" charset="0"/>
              </a:rPr>
              <a:t>Nendica</a:t>
            </a:r>
            <a:r>
              <a:rPr lang="en-US" b="0" i="0" dirty="0">
                <a:solidFill>
                  <a:srgbClr val="000000"/>
                </a:solidFill>
                <a:effectLst/>
                <a:latin typeface="Times New Roman" panose="02020603050405020304" pitchFamily="18" charset="0"/>
              </a:rPr>
              <a:t>  - </a:t>
            </a:r>
            <a:r>
              <a:rPr lang="en-US" b="0" i="0" dirty="0">
                <a:solidFill>
                  <a:srgbClr val="000000"/>
                </a:solidFill>
                <a:effectLst/>
                <a:latin typeface="Times New Roman" panose="02020603050405020304" pitchFamily="18" charset="0"/>
                <a:hlinkClick r:id="rId10"/>
              </a:rPr>
              <a:t>ICAID</a:t>
            </a:r>
            <a:endParaRPr lang="en-US" b="0" i="0" dirty="0">
              <a:solidFill>
                <a:srgbClr val="000000"/>
              </a:solidFill>
              <a:effectLst/>
              <a:latin typeface="Times New Roman" panose="02020603050405020304" pitchFamily="18" charset="0"/>
            </a:endParaRPr>
          </a:p>
          <a:p>
            <a:pPr algn="l">
              <a:buFont typeface="Arial" panose="020B0604020202020204" pitchFamily="34" charset="0"/>
              <a:buChar char="•"/>
            </a:pPr>
            <a:r>
              <a:rPr lang="en-US" b="0" i="0" dirty="0">
                <a:solidFill>
                  <a:srgbClr val="000000"/>
                </a:solidFill>
                <a:effectLst/>
                <a:latin typeface="Times New Roman" panose="02020603050405020304" pitchFamily="18" charset="0"/>
              </a:rPr>
              <a:t>802.11bn - Amendment: Enhancements for Ultra High Reliability, </a:t>
            </a:r>
            <a:r>
              <a:rPr lang="en-US" b="0" i="0" dirty="0">
                <a:solidFill>
                  <a:srgbClr val="000000"/>
                </a:solidFill>
                <a:effectLst/>
                <a:latin typeface="Times New Roman" panose="02020603050405020304" pitchFamily="18" charset="0"/>
                <a:hlinkClick r:id="rId11"/>
              </a:rPr>
              <a:t>PAR</a:t>
            </a:r>
            <a:r>
              <a:rPr lang="en-US" b="0" i="0" dirty="0">
                <a:solidFill>
                  <a:srgbClr val="000000"/>
                </a:solidFill>
                <a:effectLst/>
                <a:latin typeface="Times New Roman" panose="02020603050405020304" pitchFamily="18" charset="0"/>
              </a:rPr>
              <a:t> and </a:t>
            </a:r>
            <a:r>
              <a:rPr lang="en-US" b="0" i="0" dirty="0">
                <a:solidFill>
                  <a:srgbClr val="000000"/>
                </a:solidFill>
                <a:effectLst/>
                <a:latin typeface="Times New Roman" panose="02020603050405020304" pitchFamily="18" charset="0"/>
                <a:hlinkClick r:id="rId12"/>
              </a:rPr>
              <a:t>CSD</a:t>
            </a:r>
            <a:endParaRPr lang="en-US" b="0" i="0" dirty="0">
              <a:solidFill>
                <a:srgbClr val="000000"/>
              </a:solidFill>
              <a:effectLst/>
              <a:latin typeface="Times New Roman" panose="02020603050405020304" pitchFamily="18" charset="0"/>
            </a:endParaRPr>
          </a:p>
          <a:p>
            <a:endParaRPr lang="en-US" dirty="0"/>
          </a:p>
        </p:txBody>
      </p:sp>
    </p:spTree>
    <p:extLst>
      <p:ext uri="{BB962C8B-B14F-4D97-AF65-F5344CB8AC3E}">
        <p14:creationId xmlns:p14="http://schemas.microsoft.com/office/powerpoint/2010/main" val="20993053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sz="2800" dirty="0"/>
              <a:t>Agenda for PAR Review SC – July 10 and 13, 2023</a:t>
            </a:r>
            <a:br>
              <a:rPr lang="en-US" altLang="en-US" sz="2800" dirty="0"/>
            </a:br>
            <a:r>
              <a:rPr lang="en-US" altLang="en-US" sz="2800" dirty="0"/>
              <a:t>Chair: Jon Rosdahl</a:t>
            </a:r>
            <a:endParaRPr lang="en-US" sz="2800" dirty="0"/>
          </a:p>
        </p:txBody>
      </p:sp>
      <p:sp>
        <p:nvSpPr>
          <p:cNvPr id="3" name="Content Placeholder 2"/>
          <p:cNvSpPr>
            <a:spLocks noGrp="1"/>
          </p:cNvSpPr>
          <p:nvPr>
            <p:ph idx="1"/>
          </p:nvPr>
        </p:nvSpPr>
        <p:spPr>
          <a:xfrm>
            <a:off x="914402" y="1744827"/>
            <a:ext cx="10361084" cy="4492485"/>
          </a:xfrm>
        </p:spPr>
        <p:txBody>
          <a:bodyPr>
            <a:normAutofit fontScale="92500" lnSpcReduction="10000"/>
          </a:bodyPr>
          <a:lstStyle/>
          <a:p>
            <a:pPr marL="0" indent="0"/>
            <a:r>
              <a:rPr lang="en-US" dirty="0"/>
              <a:t>Agenda:</a:t>
            </a:r>
          </a:p>
          <a:p>
            <a:pPr marL="0" indent="0"/>
            <a:r>
              <a:rPr lang="en-US" dirty="0"/>
              <a:t>Monday 10 July 2023 13:30-15:30 ET</a:t>
            </a:r>
          </a:p>
          <a:p>
            <a:pPr marL="1257300" lvl="2" indent="-457200">
              <a:buFont typeface="+mj-lt"/>
              <a:buAutoNum type="arabicPeriod"/>
            </a:pPr>
            <a:r>
              <a:rPr lang="en-US" sz="2000" dirty="0"/>
              <a:t>Welcome – Review Policies and Procedures slides.</a:t>
            </a:r>
          </a:p>
          <a:p>
            <a:pPr marL="1257300" lvl="2" indent="-457200">
              <a:buFont typeface="+mj-lt"/>
              <a:buAutoNum type="arabicPeriod"/>
            </a:pPr>
            <a:r>
              <a:rPr lang="en-US" sz="2000" dirty="0"/>
              <a:t>Approve Previous Minutes </a:t>
            </a:r>
          </a:p>
          <a:p>
            <a:pPr marL="1257300" lvl="2" indent="-457200">
              <a:buFont typeface="+mj-lt"/>
              <a:buAutoNum type="arabicPeriod"/>
            </a:pPr>
            <a:r>
              <a:rPr lang="en-US" sz="2000" dirty="0"/>
              <a:t>Determine order of review</a:t>
            </a:r>
          </a:p>
          <a:p>
            <a:pPr marL="1257300" lvl="2" indent="-457200">
              <a:buFont typeface="+mj-lt"/>
              <a:buAutoNum type="arabicPeriod"/>
            </a:pPr>
            <a:r>
              <a:rPr lang="en-US" sz="2000" dirty="0"/>
              <a:t>Review PARs/CSD posted for review this Plenary.</a:t>
            </a:r>
          </a:p>
          <a:p>
            <a:pPr marL="1257300" lvl="2" indent="-457200">
              <a:buFont typeface="+mj-lt"/>
              <a:buAutoNum type="arabicPeriod"/>
            </a:pPr>
            <a:r>
              <a:rPr lang="en-US" sz="2000" dirty="0"/>
              <a:t>Post Feedback to 802 EC Reflector by 11 July 2023, 6:30 pm ET</a:t>
            </a:r>
          </a:p>
          <a:p>
            <a:pPr marL="1257300" lvl="2" indent="-457200">
              <a:buFont typeface="+mj-lt"/>
              <a:buAutoNum type="arabicPeriod"/>
            </a:pPr>
            <a:r>
              <a:rPr lang="en-US" sz="2000" dirty="0"/>
              <a:t>Recess</a:t>
            </a:r>
            <a:endParaRPr lang="en-US" sz="2000" u="sng" dirty="0"/>
          </a:p>
          <a:p>
            <a:pPr marL="857250" lvl="1" indent="-457200">
              <a:buFont typeface="+mj-lt"/>
              <a:buAutoNum type="arabicPeriod"/>
            </a:pPr>
            <a:endParaRPr lang="en-US" u="sng" dirty="0"/>
          </a:p>
          <a:p>
            <a:pPr marL="0" indent="0"/>
            <a:r>
              <a:rPr lang="en-US" dirty="0"/>
              <a:t>Thursday 13 July 2023 - 10:30-12:30 ET</a:t>
            </a:r>
            <a:endParaRPr lang="en-US" b="0" dirty="0"/>
          </a:p>
          <a:p>
            <a:pPr marL="800100" lvl="2" indent="0"/>
            <a:r>
              <a:rPr lang="en-US" b="0" dirty="0"/>
              <a:t>	</a:t>
            </a:r>
            <a:r>
              <a:rPr lang="en-US" sz="1600" b="0" dirty="0"/>
              <a:t>1. Review Responses</a:t>
            </a:r>
          </a:p>
          <a:p>
            <a:pPr marL="800100" lvl="2" indent="0"/>
            <a:r>
              <a:rPr lang="en-US" sz="1600" b="0" dirty="0"/>
              <a:t>	2. Provide any required feedback to WG (email)</a:t>
            </a:r>
          </a:p>
          <a:p>
            <a:pPr marL="800100" lvl="2" indent="0"/>
            <a:r>
              <a:rPr lang="en-US" sz="1600" b="0" dirty="0"/>
              <a:t>	3. Adjourn</a:t>
            </a:r>
          </a:p>
        </p:txBody>
      </p:sp>
      <p:sp>
        <p:nvSpPr>
          <p:cNvPr id="6" name="Date Placeholder 5"/>
          <p:cNvSpPr>
            <a:spLocks noGrp="1"/>
          </p:cNvSpPr>
          <p:nvPr>
            <p:ph type="dt" idx="10"/>
          </p:nvPr>
        </p:nvSpPr>
        <p:spPr/>
        <p:txBody>
          <a:bodyPr/>
          <a:lstStyle/>
          <a:p>
            <a:r>
              <a:rPr lang="en-US"/>
              <a:t>July 2023</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7" name="TextBox 6"/>
          <p:cNvSpPr txBox="1"/>
          <p:nvPr/>
        </p:nvSpPr>
        <p:spPr>
          <a:xfrm>
            <a:off x="2279576" y="1283162"/>
            <a:ext cx="2808312" cy="461665"/>
          </a:xfrm>
          <a:prstGeom prst="rect">
            <a:avLst/>
          </a:prstGeom>
          <a:noFill/>
        </p:spPr>
        <p:txBody>
          <a:bodyPr wrap="square" rtlCol="0">
            <a:spAutoFit/>
          </a:bodyPr>
          <a:lstStyle/>
          <a:p>
            <a:r>
              <a:rPr lang="en-US" dirty="0"/>
              <a:t>Draft Agenda:</a:t>
            </a:r>
          </a:p>
        </p:txBody>
      </p:sp>
    </p:spTree>
    <p:extLst>
      <p:ext uri="{BB962C8B-B14F-4D97-AF65-F5344CB8AC3E}">
        <p14:creationId xmlns:p14="http://schemas.microsoft.com/office/powerpoint/2010/main" val="34396353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D9B48-724F-44AC-933A-C1D772F30F06}"/>
              </a:ext>
            </a:extLst>
          </p:cNvPr>
          <p:cNvSpPr>
            <a:spLocks noGrp="1"/>
          </p:cNvSpPr>
          <p:nvPr>
            <p:ph type="title"/>
          </p:nvPr>
        </p:nvSpPr>
        <p:spPr>
          <a:xfrm>
            <a:off x="914402" y="685803"/>
            <a:ext cx="10361084" cy="654965"/>
          </a:xfrm>
        </p:spPr>
        <p:txBody>
          <a:bodyPr/>
          <a:lstStyle/>
          <a:p>
            <a:r>
              <a:rPr lang="en-US" sz="2800" dirty="0"/>
              <a:t>Motion to approve Previous Minutes</a:t>
            </a:r>
          </a:p>
        </p:txBody>
      </p:sp>
      <p:sp>
        <p:nvSpPr>
          <p:cNvPr id="3" name="Content Placeholder 2">
            <a:extLst>
              <a:ext uri="{FF2B5EF4-FFF2-40B4-BE49-F238E27FC236}">
                <a16:creationId xmlns:a16="http://schemas.microsoft.com/office/drawing/2014/main" id="{58F48A77-6149-4095-9848-28A693C82088}"/>
              </a:ext>
            </a:extLst>
          </p:cNvPr>
          <p:cNvSpPr>
            <a:spLocks noGrp="1"/>
          </p:cNvSpPr>
          <p:nvPr>
            <p:ph idx="1"/>
          </p:nvPr>
        </p:nvSpPr>
        <p:spPr/>
        <p:txBody>
          <a:bodyPr/>
          <a:lstStyle/>
          <a:p>
            <a:r>
              <a:rPr lang="en-US" sz="2000" b="1" dirty="0"/>
              <a:t>Move to approve the minutes from </a:t>
            </a:r>
            <a:r>
              <a:rPr lang="en-US" sz="2000" dirty="0"/>
              <a:t>March</a:t>
            </a:r>
            <a:r>
              <a:rPr lang="en-US" sz="2000" b="1" dirty="0"/>
              <a:t> 2023 in document  11-23/0380r0 :</a:t>
            </a:r>
          </a:p>
          <a:p>
            <a:r>
              <a:rPr lang="en-US" sz="2000" dirty="0"/>
              <a:t>	</a:t>
            </a:r>
            <a:r>
              <a:rPr lang="en-US" sz="2000" dirty="0">
                <a:hlinkClick r:id="rId2"/>
              </a:rPr>
              <a:t>https://mentor.ieee.org/802.11/dcn/23/11-23-0380-00-0PAR-Minutes-march-2023-session.docx</a:t>
            </a:r>
            <a:endParaRPr lang="en-US" sz="2000" dirty="0"/>
          </a:p>
          <a:p>
            <a:endParaRPr lang="en-US" sz="2000" dirty="0"/>
          </a:p>
          <a:p>
            <a:r>
              <a:rPr lang="en-US" sz="2000" dirty="0"/>
              <a:t>Moved: Michael Montemurro</a:t>
            </a:r>
          </a:p>
          <a:p>
            <a:r>
              <a:rPr lang="en-US" sz="2000" dirty="0"/>
              <a:t>2</a:t>
            </a:r>
            <a:r>
              <a:rPr lang="en-US" sz="2000" baseline="30000" dirty="0"/>
              <a:t>nd</a:t>
            </a:r>
            <a:r>
              <a:rPr lang="en-US" sz="2000" dirty="0"/>
              <a:t>:       Dorothy Stanley</a:t>
            </a:r>
          </a:p>
          <a:p>
            <a:r>
              <a:rPr lang="en-US" sz="2000" dirty="0"/>
              <a:t>Results: 10-0-0</a:t>
            </a:r>
            <a:endParaRPr lang="en-US" dirty="0"/>
          </a:p>
        </p:txBody>
      </p:sp>
      <p:sp>
        <p:nvSpPr>
          <p:cNvPr id="4" name="Date Placeholder 3">
            <a:extLst>
              <a:ext uri="{FF2B5EF4-FFF2-40B4-BE49-F238E27FC236}">
                <a16:creationId xmlns:a16="http://schemas.microsoft.com/office/drawing/2014/main" id="{2F4099CA-8337-48FF-9415-776BA80408E3}"/>
              </a:ext>
            </a:extLst>
          </p:cNvPr>
          <p:cNvSpPr>
            <a:spLocks noGrp="1"/>
          </p:cNvSpPr>
          <p:nvPr>
            <p:ph type="dt" idx="10"/>
          </p:nvPr>
        </p:nvSpPr>
        <p:spPr/>
        <p:txBody>
          <a:bodyPr/>
          <a:lstStyle/>
          <a:p>
            <a:pPr marL="0" marR="0" lvl="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US" sz="1800" b="1" i="0" u="none" strike="noStrike" kern="1200" cap="none" spc="0" normalizeH="0" baseline="0" noProof="0">
                <a:ln>
                  <a:noFill/>
                </a:ln>
                <a:solidFill>
                  <a:srgbClr val="000000"/>
                </a:solidFill>
                <a:effectLst/>
                <a:uLnTx/>
                <a:uFillTx/>
                <a:latin typeface="Times New Roman" pitchFamily="16" charset="0"/>
                <a:ea typeface="MS Gothic" charset="-128"/>
              </a:rPr>
              <a:t>July 2023</a:t>
            </a:r>
            <a:endPar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
        <p:nvSpPr>
          <p:cNvPr id="5" name="Footer Placeholder 4">
            <a:extLst>
              <a:ext uri="{FF2B5EF4-FFF2-40B4-BE49-F238E27FC236}">
                <a16:creationId xmlns:a16="http://schemas.microsoft.com/office/drawing/2014/main" id="{45521205-D607-4B1A-8F09-17C0A4C05585}"/>
              </a:ext>
            </a:extLst>
          </p:cNvPr>
          <p:cNvSpPr>
            <a:spLocks noGrp="1"/>
          </p:cNvSpPr>
          <p:nvPr>
            <p:ph type="ftr" idx="11"/>
          </p:nvPr>
        </p:nvSpPr>
        <p:spPr/>
        <p:txBody>
          <a:body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defRPr/>
            </a:pPr>
            <a:r>
              <a:rPr kumimoji="0" lang="en-GB" sz="1800" b="0" i="0" u="none" strike="noStrike" kern="1200" cap="none" spc="0" normalizeH="0" baseline="0" noProof="0">
                <a:ln>
                  <a:noFill/>
                </a:ln>
                <a:solidFill>
                  <a:srgbClr val="000000"/>
                </a:solidFill>
                <a:effectLst/>
                <a:uLnTx/>
                <a:uFillTx/>
                <a:latin typeface="Times New Roman" pitchFamily="16" charset="0"/>
                <a:ea typeface="Arial Unicode MS" pitchFamily="34" charset="-128"/>
              </a:rPr>
              <a:t>Jon Rosdahl (Qualcomm)</a:t>
            </a:r>
            <a:endParaRPr kumimoji="0" lang="en-GB" sz="1800" b="0" i="0" u="none" strike="noStrike" kern="1200" cap="none" spc="0" normalizeH="0" baseline="0" noProof="0" dirty="0">
              <a:ln>
                <a:noFill/>
              </a:ln>
              <a:solidFill>
                <a:srgbClr val="000000"/>
              </a:solidFill>
              <a:effectLst/>
              <a:uLnTx/>
              <a:uFillTx/>
              <a:latin typeface="Times New Roman" pitchFamily="16" charset="0"/>
              <a:ea typeface="Arial Unicode MS" pitchFamily="34" charset="-128"/>
            </a:endParaRPr>
          </a:p>
        </p:txBody>
      </p:sp>
      <p:sp>
        <p:nvSpPr>
          <p:cNvPr id="6" name="Slide Number Placeholder 5">
            <a:extLst>
              <a:ext uri="{FF2B5EF4-FFF2-40B4-BE49-F238E27FC236}">
                <a16:creationId xmlns:a16="http://schemas.microsoft.com/office/drawing/2014/main" id="{7977B1C8-1CEA-4903-9610-B1E925DF4894}"/>
              </a:ext>
            </a:extLst>
          </p:cNvPr>
          <p:cNvSpPr>
            <a:spLocks noGrp="1"/>
          </p:cNvSpPr>
          <p:nvPr>
            <p:ph type="sldNum" idx="12"/>
          </p:nvPr>
        </p:nvSpPr>
        <p:spPr/>
        <p:txBody>
          <a:bodyPr/>
          <a:lstStyle/>
          <a:p>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0" i="0" u="none" strike="noStrike" kern="1200" cap="none" spc="0" normalizeH="0" baseline="0" noProof="0">
                <a:ln>
                  <a:noFill/>
                </a:ln>
                <a:solidFill>
                  <a:srgbClr val="000000"/>
                </a:solidFill>
                <a:effectLst/>
                <a:uLnTx/>
                <a:uFillTx/>
                <a:latin typeface="Times New Roman" pitchFamily="16" charset="0"/>
                <a:ea typeface="MS Gothic" charset="-128"/>
              </a:rPr>
              <a:t>Slide </a:t>
            </a:r>
            <a:fld id="{440F5867-744E-4AA6-B0ED-4C44D2DFBB7B}" type="slidenum">
              <a:rPr kumimoji="0" lang="en-GB" sz="1800" b="0" i="0" u="none" strike="noStrike" kern="1200" cap="none" spc="0" normalizeH="0" baseline="0" noProof="0" smtClean="0">
                <a:ln>
                  <a:noFill/>
                </a:ln>
                <a:solidFill>
                  <a:srgbClr val="000000"/>
                </a:solidFill>
                <a:effectLst/>
                <a:uLnTx/>
                <a:uFillTx/>
                <a:latin typeface="Times New Roman" pitchFamily="16" charset="0"/>
                <a:ea typeface="MS Gothic" charset="-128"/>
              </a:rPr>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15</a:t>
            </a:fld>
            <a:endParaRPr kumimoji="0" lang="en-GB" sz="1800" b="0"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Tree>
    <p:extLst>
      <p:ext uri="{BB962C8B-B14F-4D97-AF65-F5344CB8AC3E}">
        <p14:creationId xmlns:p14="http://schemas.microsoft.com/office/powerpoint/2010/main" val="38662847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121F3-9014-44AB-B201-8F2267DE1296}"/>
              </a:ext>
            </a:extLst>
          </p:cNvPr>
          <p:cNvSpPr>
            <a:spLocks noGrp="1"/>
          </p:cNvSpPr>
          <p:nvPr>
            <p:ph type="title"/>
          </p:nvPr>
        </p:nvSpPr>
        <p:spPr>
          <a:xfrm>
            <a:off x="914402" y="685803"/>
            <a:ext cx="10361084" cy="438941"/>
          </a:xfrm>
        </p:spPr>
        <p:txBody>
          <a:bodyPr/>
          <a:lstStyle/>
          <a:p>
            <a:r>
              <a:rPr lang="en-US" dirty="0"/>
              <a:t>Order to consider:</a:t>
            </a:r>
          </a:p>
        </p:txBody>
      </p:sp>
      <p:sp>
        <p:nvSpPr>
          <p:cNvPr id="4" name="Date Placeholder 3">
            <a:extLst>
              <a:ext uri="{FF2B5EF4-FFF2-40B4-BE49-F238E27FC236}">
                <a16:creationId xmlns:a16="http://schemas.microsoft.com/office/drawing/2014/main" id="{A6580590-2951-4A3A-AF5A-A77F31A22704}"/>
              </a:ext>
            </a:extLst>
          </p:cNvPr>
          <p:cNvSpPr>
            <a:spLocks noGrp="1"/>
          </p:cNvSpPr>
          <p:nvPr>
            <p:ph type="dt" idx="10"/>
          </p:nvPr>
        </p:nvSpPr>
        <p:spPr/>
        <p:txBody>
          <a:bodyPr/>
          <a:lstStyle/>
          <a:p>
            <a:r>
              <a:rPr lang="en-US"/>
              <a:t>July 2023</a:t>
            </a:r>
            <a:endParaRPr lang="en-GB" dirty="0"/>
          </a:p>
        </p:txBody>
      </p:sp>
      <p:sp>
        <p:nvSpPr>
          <p:cNvPr id="5" name="Footer Placeholder 4">
            <a:extLst>
              <a:ext uri="{FF2B5EF4-FFF2-40B4-BE49-F238E27FC236}">
                <a16:creationId xmlns:a16="http://schemas.microsoft.com/office/drawing/2014/main" id="{1C7D61F8-E820-4CDD-94CA-5A40630002A2}"/>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31D3143B-4761-4BA3-92BC-111716E04C08}"/>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8" name="Rectangle 2">
            <a:extLst>
              <a:ext uri="{FF2B5EF4-FFF2-40B4-BE49-F238E27FC236}">
                <a16:creationId xmlns:a16="http://schemas.microsoft.com/office/drawing/2014/main" id="{B2EE2183-289E-0BB1-688B-4D6393839DD6}"/>
              </a:ext>
            </a:extLst>
          </p:cNvPr>
          <p:cNvSpPr>
            <a:spLocks noGrp="1" noChangeArrowheads="1"/>
          </p:cNvSpPr>
          <p:nvPr>
            <p:ph idx="1"/>
          </p:nvPr>
        </p:nvSpPr>
        <p:spPr bwMode="auto">
          <a:xfrm>
            <a:off x="914402" y="1528192"/>
            <a:ext cx="10361083" cy="3247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457200" indent="-457200" algn="l">
              <a:buFont typeface="+mj-lt"/>
              <a:buAutoNum type="arabicPeriod"/>
            </a:pPr>
            <a:r>
              <a:rPr lang="en-US" sz="2000" b="0" i="0" dirty="0">
                <a:solidFill>
                  <a:srgbClr val="000000"/>
                </a:solidFill>
                <a:effectLst/>
                <a:latin typeface="Times New Roman" panose="02020603050405020304" pitchFamily="18" charset="0"/>
              </a:rPr>
              <a:t>60802 - Standard - Time-Sensitive Networking Profile for Industrial Automation, </a:t>
            </a:r>
            <a:r>
              <a:rPr lang="en-US" sz="2000" b="0" i="0" dirty="0">
                <a:solidFill>
                  <a:srgbClr val="000000"/>
                </a:solidFill>
                <a:effectLst/>
                <a:latin typeface="Times New Roman" panose="02020603050405020304" pitchFamily="18" charset="0"/>
                <a:hlinkClick r:id="rId2"/>
              </a:rPr>
              <a:t>PAR modification</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3"/>
              </a:rPr>
              <a:t>CSD</a:t>
            </a:r>
            <a:endParaRPr lang="en-US" sz="2000" b="0" i="0" dirty="0">
              <a:solidFill>
                <a:srgbClr val="000000"/>
              </a:solidFill>
              <a:effectLst/>
              <a:latin typeface="Times New Roman" panose="02020603050405020304" pitchFamily="18" charset="0"/>
            </a:endParaRPr>
          </a:p>
          <a:p>
            <a:pPr marL="457200" indent="-457200" algn="l">
              <a:buFont typeface="+mj-lt"/>
              <a:buAutoNum type="arabicPeriod"/>
            </a:pPr>
            <a:r>
              <a:rPr lang="en-US" sz="2000" b="0" i="0" dirty="0">
                <a:solidFill>
                  <a:srgbClr val="000000"/>
                </a:solidFill>
                <a:effectLst/>
                <a:latin typeface="Times New Roman" panose="02020603050405020304" pitchFamily="18" charset="0"/>
              </a:rPr>
              <a:t>802.1Qdy - Amendment: YANG for the Multiple Spanning Tree Protocol, </a:t>
            </a:r>
            <a:r>
              <a:rPr lang="en-US" sz="2000" b="0" i="0" dirty="0">
                <a:solidFill>
                  <a:srgbClr val="000000"/>
                </a:solidFill>
                <a:effectLst/>
                <a:latin typeface="Times New Roman" panose="02020603050405020304" pitchFamily="18" charset="0"/>
                <a:hlinkClick r:id="rId4"/>
              </a:rPr>
              <a:t>PAR</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5"/>
              </a:rPr>
              <a:t>CSD</a:t>
            </a:r>
            <a:endParaRPr lang="en-US" sz="2000" b="0" i="0" dirty="0">
              <a:solidFill>
                <a:srgbClr val="000000"/>
              </a:solidFill>
              <a:effectLst/>
              <a:latin typeface="Times New Roman" panose="02020603050405020304" pitchFamily="18" charset="0"/>
            </a:endParaRPr>
          </a:p>
          <a:p>
            <a:pPr marL="457200" indent="-457200" algn="l">
              <a:buFont typeface="+mj-lt"/>
              <a:buAutoNum type="arabicPeriod"/>
            </a:pPr>
            <a:r>
              <a:rPr lang="en-US" sz="2000" b="0" i="0" dirty="0">
                <a:solidFill>
                  <a:srgbClr val="000000"/>
                </a:solidFill>
                <a:effectLst/>
                <a:latin typeface="Times New Roman" panose="02020603050405020304" pitchFamily="18" charset="0"/>
              </a:rPr>
              <a:t>802.1DG - Standard: Time-Sensitive Networking Profile for Automotive In-Vehicle Ethernet Communications, </a:t>
            </a:r>
            <a:r>
              <a:rPr lang="en-US" sz="2000" b="0" i="0" dirty="0">
                <a:solidFill>
                  <a:srgbClr val="000000"/>
                </a:solidFill>
                <a:effectLst/>
                <a:latin typeface="Times New Roman" panose="02020603050405020304" pitchFamily="18" charset="0"/>
                <a:hlinkClick r:id="rId6"/>
              </a:rPr>
              <a:t>PAR Extension</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7"/>
              </a:rPr>
              <a:t>CSD</a:t>
            </a:r>
            <a:endParaRPr lang="en-US" sz="2000" b="0" i="0" dirty="0">
              <a:solidFill>
                <a:srgbClr val="000000"/>
              </a:solidFill>
              <a:effectLst/>
              <a:latin typeface="Times New Roman" panose="02020603050405020304" pitchFamily="18" charset="0"/>
            </a:endParaRPr>
          </a:p>
          <a:p>
            <a:pPr marL="457200" indent="-457200" algn="l">
              <a:buFont typeface="+mj-lt"/>
              <a:buAutoNum type="arabicPeriod"/>
            </a:pPr>
            <a:r>
              <a:rPr lang="en-US" sz="2000" b="0" i="0" dirty="0">
                <a:solidFill>
                  <a:srgbClr val="000000"/>
                </a:solidFill>
                <a:effectLst/>
                <a:latin typeface="Times New Roman" panose="02020603050405020304" pitchFamily="18" charset="0"/>
              </a:rPr>
              <a:t>802.1Qdj - Amendment: Configuration Enhancements for Time-Sensitive Networking  </a:t>
            </a:r>
            <a:r>
              <a:rPr lang="en-US" sz="2000" b="0" i="0" dirty="0">
                <a:solidFill>
                  <a:srgbClr val="000000"/>
                </a:solidFill>
                <a:effectLst/>
                <a:latin typeface="Times New Roman" panose="02020603050405020304" pitchFamily="18" charset="0"/>
                <a:hlinkClick r:id="rId8"/>
              </a:rPr>
              <a:t>PAR extension</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9"/>
              </a:rPr>
              <a:t>CSD</a:t>
            </a:r>
            <a:endParaRPr lang="en-US" sz="2000" b="0" i="0" dirty="0">
              <a:solidFill>
                <a:srgbClr val="000000"/>
              </a:solidFill>
              <a:effectLst/>
              <a:latin typeface="Times New Roman" panose="02020603050405020304" pitchFamily="18" charset="0"/>
            </a:endParaRPr>
          </a:p>
          <a:p>
            <a:pPr marL="457200" indent="-457200" algn="l">
              <a:buFont typeface="+mj-lt"/>
              <a:buAutoNum type="arabicPeriod"/>
            </a:pPr>
            <a:r>
              <a:rPr lang="en-US" sz="2000" b="0" i="0" dirty="0">
                <a:solidFill>
                  <a:srgbClr val="000000"/>
                </a:solidFill>
                <a:effectLst/>
                <a:latin typeface="Times New Roman" panose="02020603050405020304" pitchFamily="18" charset="0"/>
              </a:rPr>
              <a:t>802.1 - Industry Connections: </a:t>
            </a:r>
            <a:r>
              <a:rPr lang="en-US" sz="2000" b="0" i="0" dirty="0" err="1">
                <a:solidFill>
                  <a:srgbClr val="000000"/>
                </a:solidFill>
                <a:effectLst/>
                <a:latin typeface="Times New Roman" panose="02020603050405020304" pitchFamily="18" charset="0"/>
              </a:rPr>
              <a:t>Nendica</a:t>
            </a:r>
            <a:r>
              <a:rPr lang="en-US" sz="2000" b="0" i="0" dirty="0">
                <a:solidFill>
                  <a:srgbClr val="000000"/>
                </a:solidFill>
                <a:effectLst/>
                <a:latin typeface="Times New Roman" panose="02020603050405020304" pitchFamily="18" charset="0"/>
              </a:rPr>
              <a:t>  - </a:t>
            </a:r>
            <a:r>
              <a:rPr lang="en-US" sz="2000" b="0" i="0" dirty="0">
                <a:solidFill>
                  <a:srgbClr val="000000"/>
                </a:solidFill>
                <a:effectLst/>
                <a:latin typeface="Times New Roman" panose="02020603050405020304" pitchFamily="18" charset="0"/>
                <a:hlinkClick r:id="rId10"/>
              </a:rPr>
              <a:t>ICAID</a:t>
            </a:r>
            <a:endParaRPr lang="en-US" sz="2000" b="0" i="0" dirty="0">
              <a:solidFill>
                <a:srgbClr val="000000"/>
              </a:solidFill>
              <a:effectLst/>
              <a:latin typeface="Times New Roman" panose="02020603050405020304" pitchFamily="18" charset="0"/>
            </a:endParaRPr>
          </a:p>
          <a:p>
            <a:pPr marL="457200" indent="-457200" algn="l">
              <a:buFont typeface="+mj-lt"/>
              <a:buAutoNum type="arabicPeriod"/>
            </a:pPr>
            <a:endParaRPr lang="en-US" sz="2000" b="0" i="0" dirty="0">
              <a:solidFill>
                <a:srgbClr val="000000"/>
              </a:solidFill>
              <a:effectLst/>
              <a:latin typeface="Times New Roman" panose="02020603050405020304" pitchFamily="18" charset="0"/>
            </a:endParaRPr>
          </a:p>
        </p:txBody>
      </p:sp>
    </p:spTree>
    <p:extLst>
      <p:ext uri="{BB962C8B-B14F-4D97-AF65-F5344CB8AC3E}">
        <p14:creationId xmlns:p14="http://schemas.microsoft.com/office/powerpoint/2010/main" val="35596927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ECB00-3586-9E1D-C85F-069DAE195828}"/>
              </a:ext>
            </a:extLst>
          </p:cNvPr>
          <p:cNvSpPr>
            <a:spLocks noGrp="1"/>
          </p:cNvSpPr>
          <p:nvPr>
            <p:ph type="title"/>
          </p:nvPr>
        </p:nvSpPr>
        <p:spPr/>
        <p:txBody>
          <a:bodyPr/>
          <a:lstStyle/>
          <a:p>
            <a:pPr marL="0" indent="0">
              <a:buNone/>
            </a:pPr>
            <a:r>
              <a:rPr lang="en-US" b="0" dirty="0">
                <a:latin typeface="Times New Roman" panose="02020603050405020304" pitchFamily="18" charset="0"/>
              </a:rPr>
              <a:t>1. 60802 - Standard - Time-Sensitive Networking Profile for Industrial Automation, </a:t>
            </a:r>
            <a:r>
              <a:rPr lang="en-US" b="0" dirty="0">
                <a:latin typeface="Times New Roman" panose="02020603050405020304" pitchFamily="18" charset="0"/>
                <a:hlinkClick r:id="rId2"/>
              </a:rPr>
              <a:t>PAR modification</a:t>
            </a:r>
            <a:r>
              <a:rPr lang="en-US" b="0" dirty="0">
                <a:latin typeface="Times New Roman" panose="02020603050405020304" pitchFamily="18" charset="0"/>
              </a:rPr>
              <a:t> and </a:t>
            </a:r>
            <a:r>
              <a:rPr lang="en-US" b="0" dirty="0">
                <a:latin typeface="Times New Roman" panose="02020603050405020304" pitchFamily="18" charset="0"/>
                <a:hlinkClick r:id="rId3"/>
              </a:rPr>
              <a:t>CSD</a:t>
            </a:r>
            <a:endParaRPr lang="en-US" dirty="0"/>
          </a:p>
        </p:txBody>
      </p:sp>
      <p:sp>
        <p:nvSpPr>
          <p:cNvPr id="3" name="Content Placeholder 2">
            <a:extLst>
              <a:ext uri="{FF2B5EF4-FFF2-40B4-BE49-F238E27FC236}">
                <a16:creationId xmlns:a16="http://schemas.microsoft.com/office/drawing/2014/main" id="{BF804F58-0E40-B908-8E1B-B88EB24FB9A4}"/>
              </a:ext>
            </a:extLst>
          </p:cNvPr>
          <p:cNvSpPr>
            <a:spLocks noGrp="1"/>
          </p:cNvSpPr>
          <p:nvPr>
            <p:ph idx="1"/>
          </p:nvPr>
        </p:nvSpPr>
        <p:spPr/>
        <p:txBody>
          <a:bodyPr/>
          <a:lstStyle/>
          <a:p>
            <a:r>
              <a:rPr lang="en-US" dirty="0"/>
              <a:t>8.1 Does not explain the change in the PAR.  Please add.</a:t>
            </a:r>
          </a:p>
          <a:p>
            <a:r>
              <a:rPr lang="en-US" dirty="0"/>
              <a:t>5.2  suggest changing to remove passive voice of new sentence: </a:t>
            </a:r>
            <a:br>
              <a:rPr lang="en-US" dirty="0"/>
            </a:br>
            <a:r>
              <a:rPr lang="en-US" dirty="0"/>
              <a:t>Change ” This document also specifies YANG modules defining read-only information available online and offline as a digital data sheet. Existing YANG modules </a:t>
            </a:r>
            <a:r>
              <a:rPr lang="en-US" dirty="0">
                <a:highlight>
                  <a:srgbClr val="FFFF00"/>
                </a:highlight>
              </a:rPr>
              <a:t>are</a:t>
            </a:r>
            <a:r>
              <a:rPr lang="en-US" dirty="0"/>
              <a:t> extended to define remote procedure calls and actions addressing requirements arising from industrial automation networks.”</a:t>
            </a:r>
          </a:p>
          <a:p>
            <a:r>
              <a:rPr lang="en-US" dirty="0"/>
              <a:t>To “This document specifies YANG modules defining read-only information available online and offline as a digital data sheet.  The document also specifies YANG modules for remote procedure calls and actions to address requirements arising from industrial automation networks.”</a:t>
            </a:r>
          </a:p>
        </p:txBody>
      </p:sp>
      <p:sp>
        <p:nvSpPr>
          <p:cNvPr id="4" name="Date Placeholder 3">
            <a:extLst>
              <a:ext uri="{FF2B5EF4-FFF2-40B4-BE49-F238E27FC236}">
                <a16:creationId xmlns:a16="http://schemas.microsoft.com/office/drawing/2014/main" id="{F84F12B9-455F-A8D6-F9B8-B0EF07FC62B8}"/>
              </a:ext>
            </a:extLst>
          </p:cNvPr>
          <p:cNvSpPr>
            <a:spLocks noGrp="1"/>
          </p:cNvSpPr>
          <p:nvPr>
            <p:ph type="dt" idx="10"/>
          </p:nvPr>
        </p:nvSpPr>
        <p:spPr/>
        <p:txBody>
          <a:bodyPr/>
          <a:lstStyle/>
          <a:p>
            <a:r>
              <a:rPr lang="en-US"/>
              <a:t>July 2023</a:t>
            </a:r>
            <a:endParaRPr lang="en-GB" dirty="0"/>
          </a:p>
        </p:txBody>
      </p:sp>
      <p:sp>
        <p:nvSpPr>
          <p:cNvPr id="5" name="Footer Placeholder 4">
            <a:extLst>
              <a:ext uri="{FF2B5EF4-FFF2-40B4-BE49-F238E27FC236}">
                <a16:creationId xmlns:a16="http://schemas.microsoft.com/office/drawing/2014/main" id="{8F5CF54B-0810-176D-F151-8BC1572222C5}"/>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BE019AD-69FD-C49C-FC92-A298E4D38BEE}"/>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Tree>
    <p:extLst>
      <p:ext uri="{BB962C8B-B14F-4D97-AF65-F5344CB8AC3E}">
        <p14:creationId xmlns:p14="http://schemas.microsoft.com/office/powerpoint/2010/main" val="40502266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E5B8F-B908-326F-AC31-E38D46BABACA}"/>
              </a:ext>
            </a:extLst>
          </p:cNvPr>
          <p:cNvSpPr>
            <a:spLocks noGrp="1"/>
          </p:cNvSpPr>
          <p:nvPr>
            <p:ph type="title"/>
          </p:nvPr>
        </p:nvSpPr>
        <p:spPr/>
        <p:txBody>
          <a:bodyPr/>
          <a:lstStyle/>
          <a:p>
            <a:r>
              <a:rPr lang="en-US" dirty="0"/>
              <a:t> 2. </a:t>
            </a:r>
            <a:r>
              <a:rPr lang="en-US" b="0" dirty="0">
                <a:latin typeface="Times New Roman" panose="02020603050405020304" pitchFamily="18" charset="0"/>
              </a:rPr>
              <a:t>802.1Qdy - Amendment: YANG for the Multiple Spanning Tree Protocol, </a:t>
            </a:r>
            <a:r>
              <a:rPr lang="en-US" b="0" dirty="0">
                <a:latin typeface="Times New Roman" panose="02020603050405020304" pitchFamily="18" charset="0"/>
                <a:hlinkClick r:id="rId2"/>
              </a:rPr>
              <a:t>PAR</a:t>
            </a:r>
            <a:r>
              <a:rPr lang="en-US" b="0" dirty="0">
                <a:latin typeface="Times New Roman" panose="02020603050405020304" pitchFamily="18" charset="0"/>
              </a:rPr>
              <a:t> and </a:t>
            </a:r>
            <a:r>
              <a:rPr lang="en-US" b="0" dirty="0">
                <a:latin typeface="Times New Roman" panose="02020603050405020304" pitchFamily="18" charset="0"/>
                <a:hlinkClick r:id="rId3"/>
              </a:rPr>
              <a:t>CSD</a:t>
            </a:r>
            <a:endParaRPr lang="en-US" dirty="0"/>
          </a:p>
        </p:txBody>
      </p:sp>
      <p:sp>
        <p:nvSpPr>
          <p:cNvPr id="3" name="Content Placeholder 2">
            <a:extLst>
              <a:ext uri="{FF2B5EF4-FFF2-40B4-BE49-F238E27FC236}">
                <a16:creationId xmlns:a16="http://schemas.microsoft.com/office/drawing/2014/main" id="{B205BB37-9506-AEAF-406A-42F90C5F47C8}"/>
              </a:ext>
            </a:extLst>
          </p:cNvPr>
          <p:cNvSpPr>
            <a:spLocks noGrp="1"/>
          </p:cNvSpPr>
          <p:nvPr>
            <p:ph idx="1"/>
          </p:nvPr>
        </p:nvSpPr>
        <p:spPr>
          <a:xfrm>
            <a:off x="914402" y="1829597"/>
            <a:ext cx="10361084" cy="4264817"/>
          </a:xfrm>
        </p:spPr>
        <p:txBody>
          <a:bodyPr/>
          <a:lstStyle/>
          <a:p>
            <a:r>
              <a:rPr lang="en-US" sz="2000" dirty="0"/>
              <a:t>5.2b suggest remove “Additionally, this amendment addresses errors or omissions in existing functionality” as this technically opens the entire project to anything.</a:t>
            </a:r>
          </a:p>
          <a:p>
            <a:r>
              <a:rPr lang="en-US" sz="2000" dirty="0"/>
              <a:t>5.2b “This amendment specifies YANG that allows configuration a…</a:t>
            </a:r>
            <a:r>
              <a:rPr lang="en-US" sz="2000" kern="1200" dirty="0">
                <a:solidFill>
                  <a:schemeClr val="tx1"/>
                </a:solidFill>
                <a:cs typeface="+mn-cs"/>
              </a:rPr>
              <a:t>” is this a YANG module or YANG model or both.  This sentence should reflect the proper representation. We think you mean a YANG module. “ A YANG module defines a data model through its data, and the hierarchical organization of and constraints on that data.”</a:t>
            </a:r>
          </a:p>
          <a:p>
            <a:r>
              <a:rPr lang="en-US" sz="2000" kern="1200" dirty="0">
                <a:solidFill>
                  <a:schemeClr val="tx1"/>
                </a:solidFill>
                <a:cs typeface="+mn-cs"/>
              </a:rPr>
              <a:t>5.2b suggested edit “YANG capabilities” – “YANG module capabilities” ?</a:t>
            </a:r>
          </a:p>
          <a:p>
            <a:r>
              <a:rPr lang="en-US" sz="2000" kern="1200" dirty="0">
                <a:solidFill>
                  <a:schemeClr val="tx1"/>
                </a:solidFill>
                <a:cs typeface="+mn-cs"/>
              </a:rPr>
              <a:t>5.2b suggested edit: change “allows” to “enable”</a:t>
            </a:r>
          </a:p>
          <a:p>
            <a:r>
              <a:rPr lang="en-US" sz="2000" dirty="0"/>
              <a:t>5.5 Suggest using MSTP for “Multiple Spanning Tree Protocol ‘ which is already defined in the PAR.</a:t>
            </a:r>
          </a:p>
        </p:txBody>
      </p:sp>
      <p:sp>
        <p:nvSpPr>
          <p:cNvPr id="4" name="Date Placeholder 3">
            <a:extLst>
              <a:ext uri="{FF2B5EF4-FFF2-40B4-BE49-F238E27FC236}">
                <a16:creationId xmlns:a16="http://schemas.microsoft.com/office/drawing/2014/main" id="{A36E5D14-5DD1-ABD8-2A52-3C7D761CB050}"/>
              </a:ext>
            </a:extLst>
          </p:cNvPr>
          <p:cNvSpPr>
            <a:spLocks noGrp="1"/>
          </p:cNvSpPr>
          <p:nvPr>
            <p:ph type="dt" idx="10"/>
          </p:nvPr>
        </p:nvSpPr>
        <p:spPr/>
        <p:txBody>
          <a:bodyPr/>
          <a:lstStyle/>
          <a:p>
            <a:r>
              <a:rPr lang="en-US"/>
              <a:t>July 2023</a:t>
            </a:r>
            <a:endParaRPr lang="en-GB" dirty="0"/>
          </a:p>
        </p:txBody>
      </p:sp>
      <p:sp>
        <p:nvSpPr>
          <p:cNvPr id="5" name="Footer Placeholder 4">
            <a:extLst>
              <a:ext uri="{FF2B5EF4-FFF2-40B4-BE49-F238E27FC236}">
                <a16:creationId xmlns:a16="http://schemas.microsoft.com/office/drawing/2014/main" id="{45FBDC6C-A513-D855-B768-F075BC54C761}"/>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1054E5BD-4641-9179-463E-A1E54B40CF40}"/>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Tree>
    <p:extLst>
      <p:ext uri="{BB962C8B-B14F-4D97-AF65-F5344CB8AC3E}">
        <p14:creationId xmlns:p14="http://schemas.microsoft.com/office/powerpoint/2010/main" val="26757696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A0709-3AE7-8BBC-D53E-377B319EA917}"/>
              </a:ext>
            </a:extLst>
          </p:cNvPr>
          <p:cNvSpPr>
            <a:spLocks noGrp="1"/>
          </p:cNvSpPr>
          <p:nvPr>
            <p:ph type="title"/>
          </p:nvPr>
        </p:nvSpPr>
        <p:spPr/>
        <p:txBody>
          <a:bodyPr/>
          <a:lstStyle/>
          <a:p>
            <a:r>
              <a:rPr lang="en-US" b="0" dirty="0">
                <a:latin typeface="Times New Roman" panose="02020603050405020304" pitchFamily="18" charset="0"/>
              </a:rPr>
              <a:t>802.1Qdy - Amendment: YANG for the Multiple Spanning Tree Protocol, </a:t>
            </a:r>
            <a:r>
              <a:rPr lang="en-US" b="0" dirty="0">
                <a:latin typeface="Times New Roman" panose="02020603050405020304" pitchFamily="18" charset="0"/>
                <a:hlinkClick r:id="rId2"/>
              </a:rPr>
              <a:t>CSD</a:t>
            </a:r>
            <a:endParaRPr lang="en-US" dirty="0"/>
          </a:p>
        </p:txBody>
      </p:sp>
      <p:sp>
        <p:nvSpPr>
          <p:cNvPr id="3" name="Content Placeholder 2">
            <a:extLst>
              <a:ext uri="{FF2B5EF4-FFF2-40B4-BE49-F238E27FC236}">
                <a16:creationId xmlns:a16="http://schemas.microsoft.com/office/drawing/2014/main" id="{8CAD9040-0DFA-150F-2779-2209C4EDF374}"/>
              </a:ext>
            </a:extLst>
          </p:cNvPr>
          <p:cNvSpPr>
            <a:spLocks noGrp="1"/>
          </p:cNvSpPr>
          <p:nvPr>
            <p:ph idx="1"/>
          </p:nvPr>
        </p:nvSpPr>
        <p:spPr/>
        <p:txBody>
          <a:bodyPr/>
          <a:lstStyle/>
          <a:p>
            <a:r>
              <a:rPr lang="en-US" dirty="0"/>
              <a:t>In the title: “YANG for the Multiple Spanning Tree Protocol” add “(MSTP)”</a:t>
            </a:r>
          </a:p>
          <a:p>
            <a:r>
              <a:rPr lang="en-US" dirty="0"/>
              <a:t>1.2.4 Suggest change “YANG data models” to “YANG data modules”</a:t>
            </a:r>
          </a:p>
        </p:txBody>
      </p:sp>
      <p:sp>
        <p:nvSpPr>
          <p:cNvPr id="4" name="Date Placeholder 3">
            <a:extLst>
              <a:ext uri="{FF2B5EF4-FFF2-40B4-BE49-F238E27FC236}">
                <a16:creationId xmlns:a16="http://schemas.microsoft.com/office/drawing/2014/main" id="{CE808C28-0A9B-7A87-428C-5941490559B5}"/>
              </a:ext>
            </a:extLst>
          </p:cNvPr>
          <p:cNvSpPr>
            <a:spLocks noGrp="1"/>
          </p:cNvSpPr>
          <p:nvPr>
            <p:ph type="dt" idx="10"/>
          </p:nvPr>
        </p:nvSpPr>
        <p:spPr/>
        <p:txBody>
          <a:bodyPr/>
          <a:lstStyle/>
          <a:p>
            <a:r>
              <a:rPr lang="en-US"/>
              <a:t>July 2023</a:t>
            </a:r>
            <a:endParaRPr lang="en-GB" dirty="0"/>
          </a:p>
        </p:txBody>
      </p:sp>
      <p:sp>
        <p:nvSpPr>
          <p:cNvPr id="5" name="Footer Placeholder 4">
            <a:extLst>
              <a:ext uri="{FF2B5EF4-FFF2-40B4-BE49-F238E27FC236}">
                <a16:creationId xmlns:a16="http://schemas.microsoft.com/office/drawing/2014/main" id="{C32654CC-3C07-1533-B602-491DFE660EED}"/>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0DFB1EEA-6C90-3E9A-5963-D02A0D4A71D8}"/>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Tree>
    <p:extLst>
      <p:ext uri="{BB962C8B-B14F-4D97-AF65-F5344CB8AC3E}">
        <p14:creationId xmlns:p14="http://schemas.microsoft.com/office/powerpoint/2010/main" val="2930909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0DE7C-91F5-45A8-9A96-57DA2CC38B3B}"/>
              </a:ext>
            </a:extLst>
          </p:cNvPr>
          <p:cNvSpPr>
            <a:spLocks noGrp="1"/>
          </p:cNvSpPr>
          <p:nvPr>
            <p:ph type="title"/>
          </p:nvPr>
        </p:nvSpPr>
        <p:spPr>
          <a:xfrm>
            <a:off x="915458" y="641909"/>
            <a:ext cx="10361084" cy="883597"/>
          </a:xfrm>
        </p:spPr>
        <p:txBody>
          <a:bodyPr/>
          <a:lstStyle/>
          <a:p>
            <a:r>
              <a:rPr lang="en-US" altLang="en-US" sz="2800" dirty="0"/>
              <a:t>PAR Review SC – Snapshot slide</a:t>
            </a:r>
            <a:br>
              <a:rPr lang="en-US" altLang="en-US" sz="2800" dirty="0"/>
            </a:br>
            <a:r>
              <a:rPr lang="en-US" altLang="en-US" sz="2800" dirty="0"/>
              <a:t>Chair: Jon Rosdahl</a:t>
            </a:r>
            <a:endParaRPr lang="en-US" sz="2800" dirty="0"/>
          </a:p>
        </p:txBody>
      </p:sp>
      <p:sp>
        <p:nvSpPr>
          <p:cNvPr id="3" name="Content Placeholder 2">
            <a:extLst>
              <a:ext uri="{FF2B5EF4-FFF2-40B4-BE49-F238E27FC236}">
                <a16:creationId xmlns:a16="http://schemas.microsoft.com/office/drawing/2014/main" id="{8A337E3F-2C54-47D6-B9F4-C7408CA692FF}"/>
              </a:ext>
            </a:extLst>
          </p:cNvPr>
          <p:cNvSpPr>
            <a:spLocks noGrp="1"/>
          </p:cNvSpPr>
          <p:nvPr>
            <p:ph idx="1"/>
          </p:nvPr>
        </p:nvSpPr>
        <p:spPr>
          <a:xfrm>
            <a:off x="695400" y="1525506"/>
            <a:ext cx="10873208" cy="4949909"/>
          </a:xfrm>
        </p:spPr>
        <p:txBody>
          <a:bodyPr/>
          <a:lstStyle/>
          <a:p>
            <a:pPr algn="l"/>
            <a:r>
              <a:rPr lang="en-US" sz="2000" b="1" i="0" dirty="0">
                <a:solidFill>
                  <a:srgbClr val="000000"/>
                </a:solidFill>
                <a:effectLst/>
                <a:latin typeface="Times New Roman" panose="02020603050405020304" pitchFamily="18" charset="0"/>
              </a:rPr>
              <a:t>Jul 9 - 14, 2023 Berlin Germany</a:t>
            </a:r>
          </a:p>
          <a:p>
            <a:pPr algn="l">
              <a:buFont typeface="Arial" panose="020B0604020202020204" pitchFamily="34" charset="0"/>
              <a:buChar char="•"/>
            </a:pPr>
            <a:r>
              <a:rPr lang="en-US" sz="2000" b="0" i="0" dirty="0">
                <a:solidFill>
                  <a:srgbClr val="000000"/>
                </a:solidFill>
                <a:effectLst/>
                <a:latin typeface="Times New Roman" panose="02020603050405020304" pitchFamily="18" charset="0"/>
              </a:rPr>
              <a:t>60802 - Standard - Time-Sensitive Networking Profile for Industrial Automation, </a:t>
            </a:r>
            <a:r>
              <a:rPr lang="en-US" sz="2000" b="0" i="0" dirty="0">
                <a:solidFill>
                  <a:srgbClr val="000000"/>
                </a:solidFill>
                <a:effectLst/>
                <a:latin typeface="Times New Roman" panose="02020603050405020304" pitchFamily="18" charset="0"/>
                <a:hlinkClick r:id="rId2"/>
              </a:rPr>
              <a:t>PAR modification</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3"/>
              </a:rPr>
              <a:t>CSD</a:t>
            </a:r>
            <a:endParaRPr lang="en-US" sz="2000" b="0" i="0" dirty="0">
              <a:solidFill>
                <a:srgbClr val="000000"/>
              </a:solidFill>
              <a:effectLst/>
              <a:latin typeface="Times New Roman" panose="02020603050405020304" pitchFamily="18" charset="0"/>
            </a:endParaRPr>
          </a:p>
          <a:p>
            <a:pPr algn="l">
              <a:buFont typeface="Arial" panose="020B0604020202020204" pitchFamily="34" charset="0"/>
              <a:buChar char="•"/>
            </a:pPr>
            <a:r>
              <a:rPr lang="en-US" sz="2000" b="0" i="0" dirty="0">
                <a:solidFill>
                  <a:srgbClr val="000000"/>
                </a:solidFill>
                <a:effectLst/>
                <a:latin typeface="Times New Roman" panose="02020603050405020304" pitchFamily="18" charset="0"/>
              </a:rPr>
              <a:t>802.1Qdy - Amendment: YANG for the Multiple Spanning Tree Protocol, </a:t>
            </a:r>
            <a:r>
              <a:rPr lang="en-US" sz="2000" b="0" i="0" dirty="0">
                <a:solidFill>
                  <a:srgbClr val="000000"/>
                </a:solidFill>
                <a:effectLst/>
                <a:latin typeface="Times New Roman" panose="02020603050405020304" pitchFamily="18" charset="0"/>
                <a:hlinkClick r:id="rId4"/>
              </a:rPr>
              <a:t>PAR</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5"/>
              </a:rPr>
              <a:t>CSD</a:t>
            </a:r>
            <a:endParaRPr lang="en-US" sz="2000" b="0" i="0" dirty="0">
              <a:solidFill>
                <a:srgbClr val="000000"/>
              </a:solidFill>
              <a:effectLst/>
              <a:latin typeface="Times New Roman" panose="02020603050405020304" pitchFamily="18" charset="0"/>
            </a:endParaRPr>
          </a:p>
          <a:p>
            <a:pPr algn="l">
              <a:buFont typeface="Arial" panose="020B0604020202020204" pitchFamily="34" charset="0"/>
              <a:buChar char="•"/>
            </a:pPr>
            <a:r>
              <a:rPr lang="en-US" sz="2000" b="0" i="0" dirty="0">
                <a:solidFill>
                  <a:srgbClr val="000000"/>
                </a:solidFill>
                <a:effectLst/>
                <a:latin typeface="Times New Roman" panose="02020603050405020304" pitchFamily="18" charset="0"/>
              </a:rPr>
              <a:t>802.1DG - Standard: Time-Sensitive Networking Profile for Automotive In-Vehicle Ethernet Communications, </a:t>
            </a:r>
            <a:r>
              <a:rPr lang="en-US" sz="2000" b="0" i="0" dirty="0">
                <a:solidFill>
                  <a:srgbClr val="000000"/>
                </a:solidFill>
                <a:effectLst/>
                <a:latin typeface="Times New Roman" panose="02020603050405020304" pitchFamily="18" charset="0"/>
                <a:hlinkClick r:id="rId6"/>
              </a:rPr>
              <a:t>PAR Extension</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7"/>
              </a:rPr>
              <a:t>CSD</a:t>
            </a:r>
            <a:endParaRPr lang="en-US" sz="2000" b="0" i="0" dirty="0">
              <a:solidFill>
                <a:srgbClr val="000000"/>
              </a:solidFill>
              <a:effectLst/>
              <a:latin typeface="Times New Roman" panose="02020603050405020304" pitchFamily="18" charset="0"/>
            </a:endParaRPr>
          </a:p>
          <a:p>
            <a:pPr algn="l">
              <a:buFont typeface="Arial" panose="020B0604020202020204" pitchFamily="34" charset="0"/>
              <a:buChar char="•"/>
            </a:pPr>
            <a:r>
              <a:rPr lang="en-US" sz="2000" b="0" i="0" dirty="0">
                <a:solidFill>
                  <a:srgbClr val="000000"/>
                </a:solidFill>
                <a:effectLst/>
                <a:latin typeface="Times New Roman" panose="02020603050405020304" pitchFamily="18" charset="0"/>
              </a:rPr>
              <a:t>802.1Qdj - Amendment: Configuration Enhancements for Time-Sensitive Networking  </a:t>
            </a:r>
            <a:r>
              <a:rPr lang="en-US" sz="2000" b="0" i="0" dirty="0">
                <a:solidFill>
                  <a:srgbClr val="000000"/>
                </a:solidFill>
                <a:effectLst/>
                <a:latin typeface="Times New Roman" panose="02020603050405020304" pitchFamily="18" charset="0"/>
                <a:hlinkClick r:id="rId8"/>
              </a:rPr>
              <a:t>PAR extension</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9"/>
              </a:rPr>
              <a:t>CSD</a:t>
            </a:r>
            <a:endParaRPr lang="en-US" sz="2000" b="0" i="0" dirty="0">
              <a:solidFill>
                <a:srgbClr val="000000"/>
              </a:solidFill>
              <a:effectLst/>
              <a:latin typeface="Times New Roman" panose="02020603050405020304" pitchFamily="18" charset="0"/>
            </a:endParaRPr>
          </a:p>
          <a:p>
            <a:pPr algn="l">
              <a:buFont typeface="Arial" panose="020B0604020202020204" pitchFamily="34" charset="0"/>
              <a:buChar char="•"/>
            </a:pPr>
            <a:r>
              <a:rPr lang="en-US" sz="2000" b="0" i="0" dirty="0">
                <a:solidFill>
                  <a:srgbClr val="000000"/>
                </a:solidFill>
                <a:effectLst/>
                <a:latin typeface="Times New Roman" panose="02020603050405020304" pitchFamily="18" charset="0"/>
              </a:rPr>
              <a:t>802.1 - Industry Connections: </a:t>
            </a:r>
            <a:r>
              <a:rPr lang="en-US" sz="2000" b="0" i="0" dirty="0" err="1">
                <a:solidFill>
                  <a:srgbClr val="000000"/>
                </a:solidFill>
                <a:effectLst/>
                <a:latin typeface="Times New Roman" panose="02020603050405020304" pitchFamily="18" charset="0"/>
              </a:rPr>
              <a:t>Nendica</a:t>
            </a:r>
            <a:r>
              <a:rPr lang="en-US" sz="2000" b="0" i="0" dirty="0">
                <a:solidFill>
                  <a:srgbClr val="000000"/>
                </a:solidFill>
                <a:effectLst/>
                <a:latin typeface="Times New Roman" panose="02020603050405020304" pitchFamily="18" charset="0"/>
              </a:rPr>
              <a:t>  - </a:t>
            </a:r>
            <a:r>
              <a:rPr lang="en-US" sz="2000" b="0" i="0" dirty="0">
                <a:solidFill>
                  <a:srgbClr val="000000"/>
                </a:solidFill>
                <a:effectLst/>
                <a:latin typeface="Times New Roman" panose="02020603050405020304" pitchFamily="18" charset="0"/>
                <a:hlinkClick r:id="rId10"/>
              </a:rPr>
              <a:t>ICAID</a:t>
            </a:r>
            <a:endParaRPr lang="en-US" sz="2000" b="0" i="0" dirty="0">
              <a:solidFill>
                <a:srgbClr val="000000"/>
              </a:solidFill>
              <a:effectLst/>
              <a:latin typeface="Times New Roman" panose="02020603050405020304" pitchFamily="18" charset="0"/>
            </a:endParaRPr>
          </a:p>
          <a:p>
            <a:pPr algn="l">
              <a:buFont typeface="Arial" panose="020B0604020202020204" pitchFamily="34" charset="0"/>
              <a:buChar char="•"/>
            </a:pPr>
            <a:r>
              <a:rPr lang="en-US" sz="2000" b="0" i="0" dirty="0">
                <a:solidFill>
                  <a:srgbClr val="000000"/>
                </a:solidFill>
                <a:effectLst/>
                <a:latin typeface="Times New Roman" panose="02020603050405020304" pitchFamily="18" charset="0"/>
              </a:rPr>
              <a:t>802.11bn - Amendment: Enhancements for Ultra High Reliability, </a:t>
            </a:r>
            <a:r>
              <a:rPr lang="en-US" sz="2000" b="0" i="0" dirty="0">
                <a:solidFill>
                  <a:srgbClr val="000000"/>
                </a:solidFill>
                <a:effectLst/>
                <a:latin typeface="Times New Roman" panose="02020603050405020304" pitchFamily="18" charset="0"/>
                <a:hlinkClick r:id="rId11"/>
              </a:rPr>
              <a:t>PAR</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12"/>
              </a:rPr>
              <a:t>CSD</a:t>
            </a:r>
            <a:endParaRPr lang="en-US" sz="2000" b="0" i="0" dirty="0">
              <a:solidFill>
                <a:srgbClr val="000000"/>
              </a:solidFill>
              <a:effectLst/>
              <a:latin typeface="Times New Roman" panose="02020603050405020304" pitchFamily="18" charset="0"/>
            </a:endParaRPr>
          </a:p>
          <a:p>
            <a:endParaRPr lang="en-US" sz="2000" b="1" dirty="0"/>
          </a:p>
          <a:p>
            <a:r>
              <a:rPr lang="en-US" altLang="en-US" sz="2000" dirty="0"/>
              <a:t>Will Review the PARs on Monday 13:30-15:30 and post feedback to 802EC Reflector.</a:t>
            </a:r>
          </a:p>
          <a:p>
            <a:r>
              <a:rPr lang="en-US" altLang="en-US" sz="2000" dirty="0"/>
              <a:t>Feedback to be reviewed on Thursda</a:t>
            </a:r>
            <a:r>
              <a:rPr lang="en-US" sz="2000" dirty="0"/>
              <a:t>y 13 July 2023, </a:t>
            </a:r>
            <a:r>
              <a:rPr lang="en-US" altLang="en-US" sz="2000"/>
              <a:t>10:30-12:30 ET</a:t>
            </a:r>
            <a:endParaRPr lang="en-US" altLang="en-US" sz="2000" dirty="0"/>
          </a:p>
        </p:txBody>
      </p:sp>
      <p:sp>
        <p:nvSpPr>
          <p:cNvPr id="4" name="Date Placeholder 3">
            <a:extLst>
              <a:ext uri="{FF2B5EF4-FFF2-40B4-BE49-F238E27FC236}">
                <a16:creationId xmlns:a16="http://schemas.microsoft.com/office/drawing/2014/main" id="{F50E3A87-C269-48A3-8E92-ECFE8A46A6EB}"/>
              </a:ext>
            </a:extLst>
          </p:cNvPr>
          <p:cNvSpPr>
            <a:spLocks noGrp="1"/>
          </p:cNvSpPr>
          <p:nvPr>
            <p:ph type="dt" idx="10"/>
          </p:nvPr>
        </p:nvSpPr>
        <p:spPr/>
        <p:txBody>
          <a:bodyPr/>
          <a:lstStyle/>
          <a:p>
            <a:r>
              <a:rPr lang="en-US"/>
              <a:t>July 2023</a:t>
            </a:r>
            <a:endParaRPr lang="en-GB" dirty="0"/>
          </a:p>
        </p:txBody>
      </p:sp>
      <p:sp>
        <p:nvSpPr>
          <p:cNvPr id="5" name="Footer Placeholder 4">
            <a:extLst>
              <a:ext uri="{FF2B5EF4-FFF2-40B4-BE49-F238E27FC236}">
                <a16:creationId xmlns:a16="http://schemas.microsoft.com/office/drawing/2014/main" id="{94711B1D-FCDD-4755-9D99-2CA74ED21E19}"/>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F4ACB67-5076-4258-BBF2-1EA3692B05F1}"/>
              </a:ext>
            </a:extLst>
          </p:cNvPr>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Tree>
    <p:extLst>
      <p:ext uri="{BB962C8B-B14F-4D97-AF65-F5344CB8AC3E}">
        <p14:creationId xmlns:p14="http://schemas.microsoft.com/office/powerpoint/2010/main" val="8227752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76ED25-DA0A-4AF3-824E-DE1954B1B1AE}"/>
              </a:ext>
            </a:extLst>
          </p:cNvPr>
          <p:cNvSpPr>
            <a:spLocks noGrp="1"/>
          </p:cNvSpPr>
          <p:nvPr>
            <p:ph type="title"/>
          </p:nvPr>
        </p:nvSpPr>
        <p:spPr>
          <a:xfrm>
            <a:off x="901082" y="680673"/>
            <a:ext cx="10361084" cy="1300527"/>
          </a:xfrm>
        </p:spPr>
        <p:txBody>
          <a:bodyPr/>
          <a:lstStyle/>
          <a:p>
            <a:r>
              <a:rPr lang="en-US" sz="2800" dirty="0"/>
              <a:t> 3. </a:t>
            </a:r>
            <a:r>
              <a:rPr lang="en-US" sz="2800" b="0" dirty="0"/>
              <a:t>802.1DG - Standard: Time-Sensitive Networking Profile for Automotive In-Vehicle Ethernet Communications, </a:t>
            </a:r>
            <a:r>
              <a:rPr lang="en-US" sz="2800" b="0" dirty="0">
                <a:hlinkClick r:id="rId2"/>
              </a:rPr>
              <a:t>PAR Extension</a:t>
            </a:r>
            <a:r>
              <a:rPr lang="en-US" sz="2800" b="0" dirty="0"/>
              <a:t> and </a:t>
            </a:r>
            <a:r>
              <a:rPr lang="en-US" sz="2800" b="0" dirty="0">
                <a:hlinkClick r:id="rId3"/>
              </a:rPr>
              <a:t>CSD</a:t>
            </a:r>
            <a:endParaRPr lang="en-US" sz="2800" dirty="0"/>
          </a:p>
        </p:txBody>
      </p:sp>
      <p:sp>
        <p:nvSpPr>
          <p:cNvPr id="3" name="Content Placeholder 2">
            <a:extLst>
              <a:ext uri="{FF2B5EF4-FFF2-40B4-BE49-F238E27FC236}">
                <a16:creationId xmlns:a16="http://schemas.microsoft.com/office/drawing/2014/main" id="{79AD71EF-4C53-210A-B1CB-DB4227B809E9}"/>
              </a:ext>
            </a:extLst>
          </p:cNvPr>
          <p:cNvSpPr>
            <a:spLocks noGrp="1"/>
          </p:cNvSpPr>
          <p:nvPr>
            <p:ph idx="1"/>
          </p:nvPr>
        </p:nvSpPr>
        <p:spPr/>
        <p:txBody>
          <a:bodyPr/>
          <a:lstStyle/>
          <a:p>
            <a:pPr marL="0" indent="0">
              <a:buFont typeface="+mj-lt"/>
              <a:buNone/>
            </a:pPr>
            <a:r>
              <a:rPr lang="en-US" b="0" dirty="0">
                <a:latin typeface="Times New Roman" panose="02020603050405020304" pitchFamily="18" charset="0"/>
              </a:rPr>
              <a:t>2. Suggest deleting “</a:t>
            </a:r>
            <a:r>
              <a:rPr lang="en-US" dirty="0"/>
              <a:t>Furthermore, reaching consensus in the automotive industry on the content of the document takes time.” this does not add to the rationale.  A sentence to describe the difficulty in coordination may be ok, but reaching consensus takes time in all industries.</a:t>
            </a:r>
            <a:endParaRPr lang="en-US" b="0" dirty="0">
              <a:latin typeface="Times New Roman" panose="02020603050405020304" pitchFamily="18" charset="0"/>
            </a:endParaRPr>
          </a:p>
        </p:txBody>
      </p:sp>
      <p:sp>
        <p:nvSpPr>
          <p:cNvPr id="4" name="Date Placeholder 3">
            <a:extLst>
              <a:ext uri="{FF2B5EF4-FFF2-40B4-BE49-F238E27FC236}">
                <a16:creationId xmlns:a16="http://schemas.microsoft.com/office/drawing/2014/main" id="{14AA851D-6B1C-D419-C644-771785EB0330}"/>
              </a:ext>
            </a:extLst>
          </p:cNvPr>
          <p:cNvSpPr>
            <a:spLocks noGrp="1"/>
          </p:cNvSpPr>
          <p:nvPr>
            <p:ph type="dt" idx="10"/>
          </p:nvPr>
        </p:nvSpPr>
        <p:spPr/>
        <p:txBody>
          <a:bodyPr/>
          <a:lstStyle/>
          <a:p>
            <a:r>
              <a:rPr lang="en-US"/>
              <a:t>July 2023</a:t>
            </a:r>
            <a:endParaRPr lang="en-GB" dirty="0"/>
          </a:p>
        </p:txBody>
      </p:sp>
      <p:sp>
        <p:nvSpPr>
          <p:cNvPr id="5" name="Footer Placeholder 4">
            <a:extLst>
              <a:ext uri="{FF2B5EF4-FFF2-40B4-BE49-F238E27FC236}">
                <a16:creationId xmlns:a16="http://schemas.microsoft.com/office/drawing/2014/main" id="{C3BD3ED0-2372-8244-F44B-0DE060DFD1C1}"/>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304DCCBF-19E2-F090-5133-DA3EDA711810}"/>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Tree>
    <p:extLst>
      <p:ext uri="{BB962C8B-B14F-4D97-AF65-F5344CB8AC3E}">
        <p14:creationId xmlns:p14="http://schemas.microsoft.com/office/powerpoint/2010/main" val="874530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B4C13-73A5-D451-FE29-88B18E63CC3D}"/>
              </a:ext>
            </a:extLst>
          </p:cNvPr>
          <p:cNvSpPr>
            <a:spLocks noGrp="1"/>
          </p:cNvSpPr>
          <p:nvPr>
            <p:ph type="title"/>
          </p:nvPr>
        </p:nvSpPr>
        <p:spPr/>
        <p:txBody>
          <a:bodyPr/>
          <a:lstStyle/>
          <a:p>
            <a:pPr marL="0" lvl="0" indent="0">
              <a:buFont typeface="+mj-lt"/>
              <a:buNone/>
            </a:pPr>
            <a:r>
              <a:rPr lang="en-US" b="0" dirty="0">
                <a:latin typeface="Times New Roman" panose="02020603050405020304" pitchFamily="18" charset="0"/>
              </a:rPr>
              <a:t>4. 802.1Qdj - Amendment: Configuration Enhancements for Time-Sensitive Networking  </a:t>
            </a:r>
            <a:r>
              <a:rPr lang="en-US" b="0" dirty="0">
                <a:latin typeface="Times New Roman" panose="02020603050405020304" pitchFamily="18" charset="0"/>
                <a:hlinkClick r:id="rId2"/>
              </a:rPr>
              <a:t>PAR Extension</a:t>
            </a:r>
            <a:r>
              <a:rPr lang="en-US" b="0" dirty="0">
                <a:latin typeface="Times New Roman" panose="02020603050405020304" pitchFamily="18" charset="0"/>
              </a:rPr>
              <a:t> and </a:t>
            </a:r>
            <a:r>
              <a:rPr lang="en-US" b="0" dirty="0">
                <a:latin typeface="Times New Roman" panose="02020603050405020304" pitchFamily="18" charset="0"/>
                <a:hlinkClick r:id="rId3"/>
              </a:rPr>
              <a:t>CSD</a:t>
            </a:r>
            <a:endParaRPr lang="en-US" dirty="0"/>
          </a:p>
        </p:txBody>
      </p:sp>
      <p:sp>
        <p:nvSpPr>
          <p:cNvPr id="3" name="Content Placeholder 2">
            <a:extLst>
              <a:ext uri="{FF2B5EF4-FFF2-40B4-BE49-F238E27FC236}">
                <a16:creationId xmlns:a16="http://schemas.microsoft.com/office/drawing/2014/main" id="{574564F7-A9A8-F966-1180-5FD799722CEF}"/>
              </a:ext>
            </a:extLst>
          </p:cNvPr>
          <p:cNvSpPr>
            <a:spLocks noGrp="1"/>
          </p:cNvSpPr>
          <p:nvPr>
            <p:ph idx="1"/>
          </p:nvPr>
        </p:nvSpPr>
        <p:spPr/>
        <p:txBody>
          <a:bodyPr/>
          <a:lstStyle/>
          <a:p>
            <a:pPr marL="457200" indent="-457200">
              <a:buFont typeface="+mj-lt"/>
              <a:buAutoNum type="arabicPeriod"/>
            </a:pPr>
            <a:r>
              <a:rPr lang="en-US" dirty="0"/>
              <a:t>No Comment</a:t>
            </a:r>
          </a:p>
        </p:txBody>
      </p:sp>
      <p:sp>
        <p:nvSpPr>
          <p:cNvPr id="4" name="Date Placeholder 3">
            <a:extLst>
              <a:ext uri="{FF2B5EF4-FFF2-40B4-BE49-F238E27FC236}">
                <a16:creationId xmlns:a16="http://schemas.microsoft.com/office/drawing/2014/main" id="{C2E804C1-441F-25C3-29B7-8402376583A3}"/>
              </a:ext>
            </a:extLst>
          </p:cNvPr>
          <p:cNvSpPr>
            <a:spLocks noGrp="1"/>
          </p:cNvSpPr>
          <p:nvPr>
            <p:ph type="dt" idx="10"/>
          </p:nvPr>
        </p:nvSpPr>
        <p:spPr/>
        <p:txBody>
          <a:bodyPr/>
          <a:lstStyle/>
          <a:p>
            <a:r>
              <a:rPr lang="en-US"/>
              <a:t>July 2023</a:t>
            </a:r>
            <a:endParaRPr lang="en-GB" dirty="0"/>
          </a:p>
        </p:txBody>
      </p:sp>
      <p:sp>
        <p:nvSpPr>
          <p:cNvPr id="5" name="Footer Placeholder 4">
            <a:extLst>
              <a:ext uri="{FF2B5EF4-FFF2-40B4-BE49-F238E27FC236}">
                <a16:creationId xmlns:a16="http://schemas.microsoft.com/office/drawing/2014/main" id="{FAB6DA14-AA4C-4B7E-1F3C-F50A457CF2EA}"/>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645A858F-8FE4-6FD0-FD31-FA07A5F9225C}"/>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Tree>
    <p:extLst>
      <p:ext uri="{BB962C8B-B14F-4D97-AF65-F5344CB8AC3E}">
        <p14:creationId xmlns:p14="http://schemas.microsoft.com/office/powerpoint/2010/main" val="8159625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CDA5AA-3F75-820F-DFBC-3F83C9AC5367}"/>
              </a:ext>
            </a:extLst>
          </p:cNvPr>
          <p:cNvSpPr>
            <a:spLocks noGrp="1"/>
          </p:cNvSpPr>
          <p:nvPr>
            <p:ph type="title"/>
          </p:nvPr>
        </p:nvSpPr>
        <p:spPr/>
        <p:txBody>
          <a:bodyPr/>
          <a:lstStyle/>
          <a:p>
            <a:r>
              <a:rPr lang="en-US" b="0" dirty="0">
                <a:latin typeface="Times New Roman" panose="02020603050405020304" pitchFamily="18" charset="0"/>
              </a:rPr>
              <a:t>5. 802.1 - Industry Connections: </a:t>
            </a:r>
            <a:r>
              <a:rPr lang="en-US" b="0" dirty="0" err="1">
                <a:latin typeface="Times New Roman" panose="02020603050405020304" pitchFamily="18" charset="0"/>
              </a:rPr>
              <a:t>Nendica</a:t>
            </a:r>
            <a:r>
              <a:rPr lang="en-US" b="0" dirty="0">
                <a:latin typeface="Times New Roman" panose="02020603050405020304" pitchFamily="18" charset="0"/>
              </a:rPr>
              <a:t>  - </a:t>
            </a:r>
            <a:r>
              <a:rPr lang="en-US" b="0" dirty="0">
                <a:latin typeface="Times New Roman" panose="02020603050405020304" pitchFamily="18" charset="0"/>
                <a:hlinkClick r:id="rId2"/>
              </a:rPr>
              <a:t>ICAID</a:t>
            </a:r>
            <a:endParaRPr lang="en-US" dirty="0"/>
          </a:p>
        </p:txBody>
      </p:sp>
      <p:sp>
        <p:nvSpPr>
          <p:cNvPr id="3" name="Content Placeholder 2">
            <a:extLst>
              <a:ext uri="{FF2B5EF4-FFF2-40B4-BE49-F238E27FC236}">
                <a16:creationId xmlns:a16="http://schemas.microsoft.com/office/drawing/2014/main" id="{92B2973C-E1DA-C42E-0251-6D0792DD8270}"/>
              </a:ext>
            </a:extLst>
          </p:cNvPr>
          <p:cNvSpPr>
            <a:spLocks noGrp="1"/>
          </p:cNvSpPr>
          <p:nvPr>
            <p:ph idx="1"/>
          </p:nvPr>
        </p:nvSpPr>
        <p:spPr/>
        <p:txBody>
          <a:bodyPr/>
          <a:lstStyle/>
          <a:p>
            <a:r>
              <a:rPr lang="en-US" dirty="0"/>
              <a:t>No Comment</a:t>
            </a:r>
          </a:p>
        </p:txBody>
      </p:sp>
      <p:sp>
        <p:nvSpPr>
          <p:cNvPr id="4" name="Date Placeholder 3">
            <a:extLst>
              <a:ext uri="{FF2B5EF4-FFF2-40B4-BE49-F238E27FC236}">
                <a16:creationId xmlns:a16="http://schemas.microsoft.com/office/drawing/2014/main" id="{A61F9C58-A197-B99B-2C3D-4ED9D1DAC395}"/>
              </a:ext>
            </a:extLst>
          </p:cNvPr>
          <p:cNvSpPr>
            <a:spLocks noGrp="1"/>
          </p:cNvSpPr>
          <p:nvPr>
            <p:ph type="dt" idx="10"/>
          </p:nvPr>
        </p:nvSpPr>
        <p:spPr/>
        <p:txBody>
          <a:bodyPr/>
          <a:lstStyle/>
          <a:p>
            <a:r>
              <a:rPr lang="en-US"/>
              <a:t>July 2023</a:t>
            </a:r>
            <a:endParaRPr lang="en-GB" dirty="0"/>
          </a:p>
        </p:txBody>
      </p:sp>
      <p:sp>
        <p:nvSpPr>
          <p:cNvPr id="5" name="Footer Placeholder 4">
            <a:extLst>
              <a:ext uri="{FF2B5EF4-FFF2-40B4-BE49-F238E27FC236}">
                <a16:creationId xmlns:a16="http://schemas.microsoft.com/office/drawing/2014/main" id="{332D9B73-85E4-A821-B788-52CD23D8639C}"/>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ABD39ADE-0C9E-8AAF-0C5E-7B409E1AF3D5}"/>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Tree>
    <p:extLst>
      <p:ext uri="{BB962C8B-B14F-4D97-AF65-F5344CB8AC3E}">
        <p14:creationId xmlns:p14="http://schemas.microsoft.com/office/powerpoint/2010/main" val="15818159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51FA4-9A5B-4F64-F543-E84B356B7D3A}"/>
              </a:ext>
            </a:extLst>
          </p:cNvPr>
          <p:cNvSpPr>
            <a:spLocks noGrp="1"/>
          </p:cNvSpPr>
          <p:nvPr>
            <p:ph type="title"/>
          </p:nvPr>
        </p:nvSpPr>
        <p:spPr/>
        <p:txBody>
          <a:bodyPr/>
          <a:lstStyle/>
          <a:p>
            <a:r>
              <a:rPr lang="en-US" b="1" dirty="0">
                <a:latin typeface="+mj-lt"/>
              </a:rPr>
              <a:t>6.</a:t>
            </a:r>
            <a:r>
              <a:rPr lang="en-US" b="1" baseline="0" dirty="0">
                <a:latin typeface="+mj-lt"/>
              </a:rPr>
              <a:t> </a:t>
            </a:r>
            <a:r>
              <a:rPr lang="en-US" b="0" dirty="0">
                <a:latin typeface="Times New Roman" panose="02020603050405020304" pitchFamily="18" charset="0"/>
              </a:rPr>
              <a:t>802.11bn - Amendment: Enhancements for Ultra High Reliability, </a:t>
            </a:r>
            <a:r>
              <a:rPr lang="en-US" b="0" dirty="0">
                <a:latin typeface="Times New Roman" panose="02020603050405020304" pitchFamily="18" charset="0"/>
                <a:hlinkClick r:id="rId2"/>
              </a:rPr>
              <a:t>PAR</a:t>
            </a:r>
            <a:r>
              <a:rPr lang="en-US" b="0" dirty="0">
                <a:latin typeface="Times New Roman" panose="02020603050405020304" pitchFamily="18" charset="0"/>
              </a:rPr>
              <a:t> and </a:t>
            </a:r>
            <a:r>
              <a:rPr lang="en-US" b="0" dirty="0">
                <a:latin typeface="Times New Roman" panose="02020603050405020304" pitchFamily="18" charset="0"/>
                <a:hlinkClick r:id="rId3"/>
              </a:rPr>
              <a:t>CSD</a:t>
            </a:r>
            <a:endParaRPr lang="en-US" dirty="0"/>
          </a:p>
        </p:txBody>
      </p:sp>
      <p:sp>
        <p:nvSpPr>
          <p:cNvPr id="3" name="Content Placeholder 2">
            <a:extLst>
              <a:ext uri="{FF2B5EF4-FFF2-40B4-BE49-F238E27FC236}">
                <a16:creationId xmlns:a16="http://schemas.microsoft.com/office/drawing/2014/main" id="{CB619E4B-5964-9587-3C3E-7DCC467C8FAF}"/>
              </a:ext>
            </a:extLst>
          </p:cNvPr>
          <p:cNvSpPr>
            <a:spLocks noGrp="1"/>
          </p:cNvSpPr>
          <p:nvPr>
            <p:ph idx="1"/>
          </p:nvPr>
        </p:nvSpPr>
        <p:spPr/>
        <p:txBody>
          <a:bodyPr/>
          <a:lstStyle/>
          <a:p>
            <a:r>
              <a:rPr lang="en-US" dirty="0"/>
              <a:t>802.11 WG will address </a:t>
            </a:r>
            <a:r>
              <a:rPr lang="en-US"/>
              <a:t>feedback from other 802 WGs in </a:t>
            </a:r>
            <a:r>
              <a:rPr lang="en-US" dirty="0"/>
              <a:t>the </a:t>
            </a:r>
            <a:r>
              <a:rPr lang="en-US"/>
              <a:t>UHR SG.</a:t>
            </a:r>
            <a:endParaRPr lang="en-US" dirty="0"/>
          </a:p>
        </p:txBody>
      </p:sp>
      <p:sp>
        <p:nvSpPr>
          <p:cNvPr id="4" name="Date Placeholder 3">
            <a:extLst>
              <a:ext uri="{FF2B5EF4-FFF2-40B4-BE49-F238E27FC236}">
                <a16:creationId xmlns:a16="http://schemas.microsoft.com/office/drawing/2014/main" id="{04841D15-F4A0-1786-E09C-1BEA08CA993F}"/>
              </a:ext>
            </a:extLst>
          </p:cNvPr>
          <p:cNvSpPr>
            <a:spLocks noGrp="1"/>
          </p:cNvSpPr>
          <p:nvPr>
            <p:ph type="dt" idx="10"/>
          </p:nvPr>
        </p:nvSpPr>
        <p:spPr/>
        <p:txBody>
          <a:bodyPr/>
          <a:lstStyle/>
          <a:p>
            <a:r>
              <a:rPr lang="en-US"/>
              <a:t>July 2023</a:t>
            </a:r>
            <a:endParaRPr lang="en-GB" dirty="0"/>
          </a:p>
        </p:txBody>
      </p:sp>
      <p:sp>
        <p:nvSpPr>
          <p:cNvPr id="5" name="Footer Placeholder 4">
            <a:extLst>
              <a:ext uri="{FF2B5EF4-FFF2-40B4-BE49-F238E27FC236}">
                <a16:creationId xmlns:a16="http://schemas.microsoft.com/office/drawing/2014/main" id="{9C678E8E-0A61-6E76-975C-B97D29525F8F}"/>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C99181F3-9614-012A-55D7-F272788EA2A3}"/>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Tree>
    <p:extLst>
      <p:ext uri="{BB962C8B-B14F-4D97-AF65-F5344CB8AC3E}">
        <p14:creationId xmlns:p14="http://schemas.microsoft.com/office/powerpoint/2010/main" val="31465852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Par </a:t>
            </a:r>
            <a:r>
              <a:rPr lang="en-US" cap="none" dirty="0"/>
              <a:t>Review SC Comments</a:t>
            </a:r>
            <a:endParaRPr lang="en-US" dirty="0"/>
          </a:p>
        </p:txBody>
      </p:sp>
      <p:sp>
        <p:nvSpPr>
          <p:cNvPr id="4" name="Date Placeholder 3"/>
          <p:cNvSpPr>
            <a:spLocks noGrp="1"/>
          </p:cNvSpPr>
          <p:nvPr>
            <p:ph type="dt" idx="10"/>
          </p:nvPr>
        </p:nvSpPr>
        <p:spPr/>
        <p:txBody>
          <a:bodyPr/>
          <a:lstStyle/>
          <a:p>
            <a:r>
              <a:rPr lang="en-US"/>
              <a:t>July 2023</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Tree>
    <p:extLst>
      <p:ext uri="{BB962C8B-B14F-4D97-AF65-F5344CB8AC3E}">
        <p14:creationId xmlns:p14="http://schemas.microsoft.com/office/powerpoint/2010/main" val="21702977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Snapshot Report to 802.11 closing plenary</a:t>
            </a:r>
          </a:p>
        </p:txBody>
      </p:sp>
      <p:sp>
        <p:nvSpPr>
          <p:cNvPr id="2" name="Text Placeholder 1"/>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a:t>July 2023</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25</a:t>
            </a:fld>
            <a:endParaRPr lang="en-GB"/>
          </a:p>
        </p:txBody>
      </p:sp>
    </p:spTree>
    <p:extLst>
      <p:ext uri="{BB962C8B-B14F-4D97-AF65-F5344CB8AC3E}">
        <p14:creationId xmlns:p14="http://schemas.microsoft.com/office/powerpoint/2010/main" val="16047104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3723C62-F503-4B28-A6CE-0E72B92714AF}"/>
              </a:ext>
            </a:extLst>
          </p:cNvPr>
          <p:cNvSpPr>
            <a:spLocks noGrp="1"/>
          </p:cNvSpPr>
          <p:nvPr>
            <p:ph type="title"/>
          </p:nvPr>
        </p:nvSpPr>
        <p:spPr>
          <a:xfrm>
            <a:off x="914402" y="685803"/>
            <a:ext cx="10361084" cy="726973"/>
          </a:xfrm>
        </p:spPr>
        <p:txBody>
          <a:bodyPr/>
          <a:lstStyle/>
          <a:p>
            <a:r>
              <a:rPr lang="en-US" sz="2400" dirty="0"/>
              <a:t>PAR Review SC </a:t>
            </a:r>
            <a:br>
              <a:rPr lang="en-US" sz="2400" dirty="0"/>
            </a:br>
            <a:r>
              <a:rPr lang="en-US" sz="2400" dirty="0"/>
              <a:t>Jon Rosdahl, Chair</a:t>
            </a:r>
          </a:p>
        </p:txBody>
      </p:sp>
      <p:sp>
        <p:nvSpPr>
          <p:cNvPr id="8" name="Content Placeholder 7">
            <a:extLst>
              <a:ext uri="{FF2B5EF4-FFF2-40B4-BE49-F238E27FC236}">
                <a16:creationId xmlns:a16="http://schemas.microsoft.com/office/drawing/2014/main" id="{CB46589D-B045-4F67-96F9-108FD0B249A7}"/>
              </a:ext>
            </a:extLst>
          </p:cNvPr>
          <p:cNvSpPr>
            <a:spLocks noGrp="1"/>
          </p:cNvSpPr>
          <p:nvPr>
            <p:ph idx="1"/>
          </p:nvPr>
        </p:nvSpPr>
        <p:spPr>
          <a:xfrm>
            <a:off x="914402" y="1628801"/>
            <a:ext cx="10361084" cy="4465614"/>
          </a:xfrm>
        </p:spPr>
        <p:txBody>
          <a:bodyPr/>
          <a:lstStyle/>
          <a:p>
            <a:pPr marL="285750" indent="-285750"/>
            <a:r>
              <a:rPr lang="en-US" sz="2000" dirty="0"/>
              <a:t>5 PARs were considered on 10 July </a:t>
            </a:r>
            <a:r>
              <a:rPr lang="en-US" altLang="en-US" sz="2000" dirty="0"/>
              <a:t>13:30-15:30 and </a:t>
            </a:r>
            <a:r>
              <a:rPr lang="en-US" sz="2000" dirty="0"/>
              <a:t>11 July </a:t>
            </a:r>
            <a:r>
              <a:rPr lang="en-US" altLang="en-US" sz="2000" dirty="0"/>
              <a:t>10:30-12:30 ET</a:t>
            </a:r>
          </a:p>
          <a:p>
            <a:pPr marL="685800" lvl="1"/>
            <a:r>
              <a:rPr lang="en-US" altLang="en-US" dirty="0"/>
              <a:t>See the list here: </a:t>
            </a:r>
            <a:r>
              <a:rPr lang="en-US" altLang="en-US" dirty="0">
                <a:hlinkClick r:id="rId3"/>
              </a:rPr>
              <a:t>https://ieee802.org/PARs.shtml</a:t>
            </a:r>
            <a:r>
              <a:rPr lang="en-US" altLang="en-US" dirty="0"/>
              <a:t> </a:t>
            </a:r>
          </a:p>
          <a:p>
            <a:pPr marL="685800" lvl="1"/>
            <a:r>
              <a:rPr lang="en-US" altLang="en-US" dirty="0"/>
              <a:t>Comments were posted to the EC reflector – 11 July 2023</a:t>
            </a:r>
          </a:p>
          <a:p>
            <a:pPr marL="685800" lvl="1"/>
            <a:endParaRPr lang="en-US" altLang="en-US" dirty="0"/>
          </a:p>
          <a:p>
            <a:pPr marL="285750" indent="-285750"/>
            <a:r>
              <a:rPr lang="en-US" altLang="en-US" dirty="0"/>
              <a:t>Feedback from WG was due Wednesday 12 July March 2023</a:t>
            </a:r>
          </a:p>
          <a:p>
            <a:pPr marL="285750" indent="-285750"/>
            <a:endParaRPr lang="en-US" altLang="en-US" dirty="0"/>
          </a:p>
          <a:p>
            <a:pPr marL="285750" indent="-285750"/>
            <a:r>
              <a:rPr lang="en-US" altLang="en-US" dirty="0"/>
              <a:t>Feedback was reviewed on Thursda</a:t>
            </a:r>
            <a:r>
              <a:rPr lang="en-US" dirty="0"/>
              <a:t>y 14 July 2023 </a:t>
            </a:r>
            <a:r>
              <a:rPr lang="en-US" altLang="en-US" dirty="0"/>
              <a:t>10:30-12:30 ET</a:t>
            </a:r>
          </a:p>
          <a:p>
            <a:pPr marL="285750" indent="-285750"/>
            <a:endParaRPr lang="en-US" dirty="0"/>
          </a:p>
          <a:p>
            <a:pPr marL="285750" indent="-285750"/>
            <a:r>
              <a:rPr lang="en-US" dirty="0"/>
              <a:t>A Final report was sent out prior to the Closing 802 EC Plenary Meeting.</a:t>
            </a:r>
          </a:p>
          <a:p>
            <a:pPr marL="285750" indent="-285750"/>
            <a:endParaRPr lang="en-US" dirty="0"/>
          </a:p>
        </p:txBody>
      </p:sp>
      <p:sp>
        <p:nvSpPr>
          <p:cNvPr id="4" name="Date Placeholder 3">
            <a:extLst>
              <a:ext uri="{FF2B5EF4-FFF2-40B4-BE49-F238E27FC236}">
                <a16:creationId xmlns:a16="http://schemas.microsoft.com/office/drawing/2014/main" id="{CFA74791-02E4-4161-A74F-E2C580C09359}"/>
              </a:ext>
            </a:extLst>
          </p:cNvPr>
          <p:cNvSpPr>
            <a:spLocks noGrp="1"/>
          </p:cNvSpPr>
          <p:nvPr>
            <p:ph type="dt" idx="10"/>
          </p:nvPr>
        </p:nvSpPr>
        <p:spPr/>
        <p:txBody>
          <a:bodyPr/>
          <a:lstStyle/>
          <a:p>
            <a:pPr>
              <a:defRPr/>
            </a:pPr>
            <a:r>
              <a:rPr lang="en-US">
                <a:solidFill>
                  <a:srgbClr val="000000"/>
                </a:solidFill>
              </a:rPr>
              <a:t>July 2023</a:t>
            </a:r>
            <a:endParaRPr lang="en-US" dirty="0">
              <a:solidFill>
                <a:srgbClr val="000000"/>
              </a:solidFill>
            </a:endParaRPr>
          </a:p>
        </p:txBody>
      </p:sp>
      <p:sp>
        <p:nvSpPr>
          <p:cNvPr id="5" name="Footer Placeholder 4">
            <a:extLst>
              <a:ext uri="{FF2B5EF4-FFF2-40B4-BE49-F238E27FC236}">
                <a16:creationId xmlns:a16="http://schemas.microsoft.com/office/drawing/2014/main" id="{9E179B68-B8DD-4D01-A19B-C60183D73755}"/>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91BACB44-535E-4B7C-96CE-D105B3096CD7}"/>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26</a:t>
            </a:fld>
            <a:endParaRPr lang="en-US" altLang="en-US">
              <a:solidFill>
                <a:srgbClr val="000000"/>
              </a:solidFill>
            </a:endParaRPr>
          </a:p>
        </p:txBody>
      </p:sp>
    </p:spTree>
    <p:extLst>
      <p:ext uri="{BB962C8B-B14F-4D97-AF65-F5344CB8AC3E}">
        <p14:creationId xmlns:p14="http://schemas.microsoft.com/office/powerpoint/2010/main" val="24931263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13105-1CA0-443F-B1A3-AC29BCE1437B}"/>
              </a:ext>
            </a:extLst>
          </p:cNvPr>
          <p:cNvSpPr>
            <a:spLocks noGrp="1"/>
          </p:cNvSpPr>
          <p:nvPr>
            <p:ph type="title"/>
          </p:nvPr>
        </p:nvSpPr>
        <p:spPr/>
        <p:txBody>
          <a:bodyPr/>
          <a:lstStyle/>
          <a:p>
            <a:r>
              <a:rPr lang="en-US" dirty="0"/>
              <a:t>Responses from 802 Working Groups</a:t>
            </a:r>
          </a:p>
        </p:txBody>
      </p:sp>
      <p:sp>
        <p:nvSpPr>
          <p:cNvPr id="3" name="Text Placeholder 2">
            <a:extLst>
              <a:ext uri="{FF2B5EF4-FFF2-40B4-BE49-F238E27FC236}">
                <a16:creationId xmlns:a16="http://schemas.microsoft.com/office/drawing/2014/main" id="{30B97474-5C9C-4EFA-B1B2-2D473D51CC1D}"/>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5180B14E-459D-4D1C-B097-7786B6E3248A}"/>
              </a:ext>
            </a:extLst>
          </p:cNvPr>
          <p:cNvSpPr>
            <a:spLocks noGrp="1"/>
          </p:cNvSpPr>
          <p:nvPr>
            <p:ph type="dt" idx="10"/>
          </p:nvPr>
        </p:nvSpPr>
        <p:spPr/>
        <p:txBody>
          <a:bodyPr/>
          <a:lstStyle/>
          <a:p>
            <a:pPr>
              <a:defRPr/>
            </a:pPr>
            <a:r>
              <a:rPr lang="en-US">
                <a:solidFill>
                  <a:srgbClr val="000000"/>
                </a:solidFill>
              </a:rPr>
              <a:t>July 2023</a:t>
            </a:r>
            <a:endParaRPr lang="en-US" dirty="0">
              <a:solidFill>
                <a:srgbClr val="000000"/>
              </a:solidFill>
            </a:endParaRPr>
          </a:p>
        </p:txBody>
      </p:sp>
      <p:sp>
        <p:nvSpPr>
          <p:cNvPr id="5" name="Footer Placeholder 4">
            <a:extLst>
              <a:ext uri="{FF2B5EF4-FFF2-40B4-BE49-F238E27FC236}">
                <a16:creationId xmlns:a16="http://schemas.microsoft.com/office/drawing/2014/main" id="{B8758877-86A7-43C7-9D10-6E5F40B028B1}"/>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A5C49826-E039-44C4-A6DB-616DB23E417B}"/>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27</a:t>
            </a:fld>
            <a:endParaRPr lang="en-US" altLang="en-US">
              <a:solidFill>
                <a:srgbClr val="000000"/>
              </a:solidFill>
            </a:endParaRPr>
          </a:p>
        </p:txBody>
      </p:sp>
    </p:spTree>
    <p:extLst>
      <p:ext uri="{BB962C8B-B14F-4D97-AF65-F5344CB8AC3E}">
        <p14:creationId xmlns:p14="http://schemas.microsoft.com/office/powerpoint/2010/main" val="23676271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Final Report to 802.11</a:t>
            </a:r>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July 2023</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28</a:t>
            </a:fld>
            <a:endParaRPr lang="en-GB"/>
          </a:p>
        </p:txBody>
      </p:sp>
    </p:spTree>
    <p:extLst>
      <p:ext uri="{BB962C8B-B14F-4D97-AF65-F5344CB8AC3E}">
        <p14:creationId xmlns:p14="http://schemas.microsoft.com/office/powerpoint/2010/main" val="38833705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7F91B3A-9B93-4C96-ACC3-008910402BEF}"/>
              </a:ext>
            </a:extLst>
          </p:cNvPr>
          <p:cNvSpPr>
            <a:spLocks noGrp="1"/>
          </p:cNvSpPr>
          <p:nvPr>
            <p:ph type="title"/>
          </p:nvPr>
        </p:nvSpPr>
        <p:spPr>
          <a:xfrm>
            <a:off x="914402" y="685803"/>
            <a:ext cx="10361084" cy="654965"/>
          </a:xfrm>
        </p:spPr>
        <p:txBody>
          <a:bodyPr/>
          <a:lstStyle/>
          <a:p>
            <a:r>
              <a:rPr lang="en-US" dirty="0"/>
              <a:t>Final Report to 802.11</a:t>
            </a:r>
          </a:p>
        </p:txBody>
      </p:sp>
      <p:sp>
        <p:nvSpPr>
          <p:cNvPr id="8" name="Content Placeholder 7">
            <a:extLst>
              <a:ext uri="{FF2B5EF4-FFF2-40B4-BE49-F238E27FC236}">
                <a16:creationId xmlns:a16="http://schemas.microsoft.com/office/drawing/2014/main" id="{9E0431BB-C713-450C-90C3-EF5AFA8F2E34}"/>
              </a:ext>
            </a:extLst>
          </p:cNvPr>
          <p:cNvSpPr>
            <a:spLocks noGrp="1"/>
          </p:cNvSpPr>
          <p:nvPr>
            <p:ph idx="1"/>
          </p:nvPr>
        </p:nvSpPr>
        <p:spPr>
          <a:xfrm>
            <a:off x="914402" y="1340768"/>
            <a:ext cx="10361084" cy="4753647"/>
          </a:xfrm>
        </p:spPr>
        <p:txBody>
          <a:bodyPr/>
          <a:lstStyle/>
          <a:p>
            <a:r>
              <a:rPr lang="en-US" sz="2000" dirty="0"/>
              <a:t>After Reviewing 5 PARs/CSD that were available for the 2023 July 802 Mixed-mode Plenary, 802.11 made comments on x of the PARs/CSDs.</a:t>
            </a:r>
          </a:p>
          <a:p>
            <a:endParaRPr lang="en-US" sz="2000" dirty="0"/>
          </a:p>
          <a:p>
            <a:r>
              <a:rPr lang="en-US" sz="2000" dirty="0"/>
              <a:t>The feedback on our Comments was generally positive and our changes were acceptable and implemented by the respective WG.</a:t>
            </a:r>
          </a:p>
          <a:p>
            <a:endParaRPr lang="en-US" sz="2000" dirty="0"/>
          </a:p>
          <a:p>
            <a:r>
              <a:rPr lang="en-US" sz="2000" dirty="0"/>
              <a:t>The exception is on the </a:t>
            </a:r>
          </a:p>
          <a:p>
            <a:endParaRPr lang="en-US" sz="2000" dirty="0"/>
          </a:p>
          <a:p>
            <a:endParaRPr lang="en-US" sz="2000" dirty="0"/>
          </a:p>
          <a:p>
            <a:r>
              <a:rPr lang="en-US" sz="2000" dirty="0"/>
              <a:t>Respectfully submitted </a:t>
            </a:r>
            <a:br>
              <a:rPr lang="en-US" sz="2000" dirty="0"/>
            </a:br>
            <a:r>
              <a:rPr lang="en-US" sz="2000" dirty="0"/>
              <a:t>Jon Rosdahl</a:t>
            </a:r>
            <a:br>
              <a:rPr lang="en-US" sz="2000" dirty="0"/>
            </a:br>
            <a:r>
              <a:rPr lang="en-US" sz="2000" dirty="0"/>
              <a:t>802.11 PAR Review SC Chair</a:t>
            </a:r>
          </a:p>
        </p:txBody>
      </p:sp>
      <p:sp>
        <p:nvSpPr>
          <p:cNvPr id="4" name="Date Placeholder 3">
            <a:extLst>
              <a:ext uri="{FF2B5EF4-FFF2-40B4-BE49-F238E27FC236}">
                <a16:creationId xmlns:a16="http://schemas.microsoft.com/office/drawing/2014/main" id="{9A6C56FC-AB46-46EA-A9DA-5D096D6D2EA6}"/>
              </a:ext>
            </a:extLst>
          </p:cNvPr>
          <p:cNvSpPr>
            <a:spLocks noGrp="1"/>
          </p:cNvSpPr>
          <p:nvPr>
            <p:ph type="dt" idx="10"/>
          </p:nvPr>
        </p:nvSpPr>
        <p:spPr/>
        <p:txBody>
          <a:bodyPr/>
          <a:lstStyle/>
          <a:p>
            <a:pPr>
              <a:defRPr/>
            </a:pPr>
            <a:r>
              <a:rPr lang="en-US">
                <a:solidFill>
                  <a:srgbClr val="000000"/>
                </a:solidFill>
              </a:rPr>
              <a:t>July 2023</a:t>
            </a:r>
            <a:endParaRPr lang="en-US" dirty="0">
              <a:solidFill>
                <a:srgbClr val="000000"/>
              </a:solidFill>
            </a:endParaRPr>
          </a:p>
        </p:txBody>
      </p:sp>
      <p:sp>
        <p:nvSpPr>
          <p:cNvPr id="5" name="Footer Placeholder 4">
            <a:extLst>
              <a:ext uri="{FF2B5EF4-FFF2-40B4-BE49-F238E27FC236}">
                <a16:creationId xmlns:a16="http://schemas.microsoft.com/office/drawing/2014/main" id="{62F5476E-E58B-459B-BDC7-9ACAD2818916}"/>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D8064680-6662-479C-8AA0-F319FEF3F785}"/>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29</a:t>
            </a:fld>
            <a:endParaRPr lang="en-US" altLang="en-US">
              <a:solidFill>
                <a:srgbClr val="000000"/>
              </a:solidFill>
            </a:endParaRPr>
          </a:p>
        </p:txBody>
      </p:sp>
    </p:spTree>
    <p:extLst>
      <p:ext uri="{BB962C8B-B14F-4D97-AF65-F5344CB8AC3E}">
        <p14:creationId xmlns:p14="http://schemas.microsoft.com/office/powerpoint/2010/main" val="17842198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23392" y="626497"/>
            <a:ext cx="10838402" cy="786279"/>
          </a:xfrm>
          <a:ln/>
        </p:spPr>
        <p:txBody>
          <a:bodyPr>
            <a:no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dirty="0"/>
              <a:t>Abstract-PAR Review SC PARs under consideration for </a:t>
            </a:r>
            <a:br>
              <a:rPr lang="en-GB" sz="2400" dirty="0"/>
            </a:br>
            <a:r>
              <a:rPr lang="en-GB" sz="2400" dirty="0"/>
              <a:t>20223 July Mixed-mode Plenary</a:t>
            </a:r>
          </a:p>
        </p:txBody>
      </p:sp>
      <p:sp>
        <p:nvSpPr>
          <p:cNvPr id="4098" name="Rectangle 2"/>
          <p:cNvSpPr>
            <a:spLocks noGrp="1" noChangeArrowheads="1"/>
          </p:cNvSpPr>
          <p:nvPr>
            <p:ph idx="1"/>
          </p:nvPr>
        </p:nvSpPr>
        <p:spPr>
          <a:xfrm>
            <a:off x="730206" y="1412776"/>
            <a:ext cx="10731588" cy="5043364"/>
          </a:xfrm>
          <a:ln/>
        </p:spPr>
        <p:txBody>
          <a:bodyPr>
            <a:noAutofit/>
          </a:bodyPr>
          <a:lstStyle/>
          <a:p>
            <a:r>
              <a:rPr lang="en-US" sz="1800" dirty="0"/>
              <a:t>PARs to be considered for approval by the IEEE 802 LMSC during the July 15, 2023 IEEE 802 LMSC Closing Meeting shall pass through the following process: </a:t>
            </a:r>
          </a:p>
          <a:p>
            <a:r>
              <a:rPr lang="en-US" sz="1800" dirty="0"/>
              <a:t>	1. The proposed PAR shall be available at a publicly accessible URL and an email sent to the IEEE 802 LMSC reflector that contains the URL required for viewing the PAR and associated documentation no later than 30-days prior to the plenary.</a:t>
            </a:r>
          </a:p>
          <a:p>
            <a:r>
              <a:rPr lang="en-US" sz="1800" dirty="0"/>
              <a:t>	2. Working Groups, other than the proposing Working Group, shall express concerns to the proposing Working Group as soon as possible and shall submit comments to the proposing Working Group and the IEEE 802 LMSC by e-mail not later than Tuesday 18:30 during the plenary week.</a:t>
            </a:r>
          </a:p>
          <a:p>
            <a:r>
              <a:rPr lang="en-US" sz="1800" dirty="0"/>
              <a:t>	3. The proposing Working Group shall post a response to commenting Working Group and to the IEEE 802 LMSC together with a Final PAR on a public website and circulate the relevant URL on the IEEE 802 LMSC reflector not later than Wednesday, 18:30 during the plenary week.</a:t>
            </a:r>
          </a:p>
          <a:p>
            <a:r>
              <a:rPr lang="en-US" sz="1800" dirty="0"/>
              <a:t>The Proposed PARs are posted to the “IEEE 802 PARs Under consideration Webpage:</a:t>
            </a:r>
          </a:p>
          <a:p>
            <a:pPr lvl="1"/>
            <a:r>
              <a:rPr lang="en-US" sz="1800" dirty="0"/>
              <a:t>	</a:t>
            </a:r>
            <a:r>
              <a:rPr lang="en-US" sz="1800" dirty="0">
                <a:solidFill>
                  <a:schemeClr val="accent6"/>
                </a:solidFill>
                <a:hlinkClick r:id="rId3"/>
              </a:rPr>
              <a:t>http://grouper.ieee.org/groups/802/PARs.shtml</a:t>
            </a:r>
            <a:endParaRPr lang="en-US" sz="1800" dirty="0">
              <a:solidFill>
                <a:schemeClr val="accent6"/>
              </a:solidFill>
            </a:endParaRPr>
          </a:p>
          <a:p>
            <a:pPr marL="285750" indent="-285750"/>
            <a:r>
              <a:rPr lang="en-US" altLang="en-US" sz="1800" dirty="0"/>
              <a:t>802.11 PAR Review SC Meeting times: </a:t>
            </a:r>
          </a:p>
          <a:p>
            <a:pPr lvl="1">
              <a:buAutoNum type="arabicPeriod"/>
            </a:pPr>
            <a:r>
              <a:rPr lang="en-US" sz="1800" dirty="0"/>
              <a:t>Monday: 10 July 2023- 13:30-15:30 ET and Tuesday 11 July 2023, 10:30-12:30 ET</a:t>
            </a:r>
          </a:p>
          <a:p>
            <a:pPr lvl="1">
              <a:buAutoNum type="arabicPeriod"/>
            </a:pPr>
            <a:r>
              <a:rPr lang="en-US" sz="1800" dirty="0"/>
              <a:t>Feedback reviewed Thursday: 13 July 2023 - 10:30-12:30 ET</a:t>
            </a:r>
            <a:endParaRPr lang="en-US" altLang="en-US" sz="1800" strike="sngStrike" dirty="0"/>
          </a:p>
        </p:txBody>
      </p:sp>
      <p:sp>
        <p:nvSpPr>
          <p:cNvPr id="4" name="Date Placeholder 3"/>
          <p:cNvSpPr>
            <a:spLocks noGrp="1"/>
          </p:cNvSpPr>
          <p:nvPr>
            <p:ph type="dt" idx="10"/>
          </p:nvPr>
        </p:nvSpPr>
        <p:spPr/>
        <p:txBody>
          <a:bodyPr/>
          <a:lstStyle/>
          <a:p>
            <a:r>
              <a:rPr lang="en-US"/>
              <a:t>July 2023</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7" name="Rectangle 3">
            <a:extLst>
              <a:ext uri="{FF2B5EF4-FFF2-40B4-BE49-F238E27FC236}">
                <a16:creationId xmlns:a16="http://schemas.microsoft.com/office/drawing/2014/main" id="{D8A2A340-4BEF-42B1-AE26-6A55D6A269CF}"/>
              </a:ext>
            </a:extLst>
          </p:cNvPr>
          <p:cNvSpPr>
            <a:spLocks noChangeArrowheads="1"/>
          </p:cNvSpPr>
          <p:nvPr/>
        </p:nvSpPr>
        <p:spPr bwMode="auto">
          <a:xfrm>
            <a:off x="0" y="43934"/>
            <a:ext cx="248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C58C4-9258-49B3-9800-28D4D64B7380}"/>
              </a:ext>
            </a:extLst>
          </p:cNvPr>
          <p:cNvSpPr>
            <a:spLocks noGrp="1"/>
          </p:cNvSpPr>
          <p:nvPr>
            <p:ph type="title"/>
          </p:nvPr>
        </p:nvSpPr>
        <p:spPr/>
        <p:txBody>
          <a:bodyPr/>
          <a:lstStyle/>
          <a:p>
            <a:r>
              <a:rPr lang="en-US" dirty="0"/>
              <a:t>Motion to approve Report</a:t>
            </a:r>
          </a:p>
        </p:txBody>
      </p:sp>
      <p:sp>
        <p:nvSpPr>
          <p:cNvPr id="3" name="Content Placeholder 2">
            <a:extLst>
              <a:ext uri="{FF2B5EF4-FFF2-40B4-BE49-F238E27FC236}">
                <a16:creationId xmlns:a16="http://schemas.microsoft.com/office/drawing/2014/main" id="{FF45EDF8-F8B4-4C62-A574-17EE4A97B753}"/>
              </a:ext>
            </a:extLst>
          </p:cNvPr>
          <p:cNvSpPr>
            <a:spLocks noGrp="1"/>
          </p:cNvSpPr>
          <p:nvPr>
            <p:ph idx="1"/>
          </p:nvPr>
        </p:nvSpPr>
        <p:spPr/>
        <p:txBody>
          <a:bodyPr/>
          <a:lstStyle/>
          <a:p>
            <a:r>
              <a:rPr lang="en-US" dirty="0"/>
              <a:t>Move to accept the report contained in doc 11-23/977rx:</a:t>
            </a:r>
          </a:p>
          <a:p>
            <a:pPr lvl="1"/>
            <a:endParaRPr lang="en-US" dirty="0"/>
          </a:p>
          <a:p>
            <a:pPr lvl="1"/>
            <a:r>
              <a:rPr lang="en-US" dirty="0"/>
              <a:t>as the report from PAR Review SC for the July 2023 802 Mixed-mode Plenary in Berlin.</a:t>
            </a:r>
          </a:p>
          <a:p>
            <a:endParaRPr lang="en-US" dirty="0"/>
          </a:p>
          <a:p>
            <a:r>
              <a:rPr lang="en-US" dirty="0"/>
              <a:t>    Moved:</a:t>
            </a:r>
          </a:p>
          <a:p>
            <a:r>
              <a:rPr lang="en-US" dirty="0"/>
              <a:t>	2</a:t>
            </a:r>
            <a:r>
              <a:rPr lang="en-US" baseline="30000" dirty="0"/>
              <a:t>nd</a:t>
            </a:r>
            <a:r>
              <a:rPr lang="en-US" dirty="0"/>
              <a:t>:      </a:t>
            </a:r>
          </a:p>
          <a:p>
            <a:r>
              <a:rPr lang="en-US" dirty="0"/>
              <a:t>	Results:</a:t>
            </a:r>
            <a:br>
              <a:rPr lang="en-US" dirty="0"/>
            </a:br>
            <a:endParaRPr lang="en-US" dirty="0"/>
          </a:p>
        </p:txBody>
      </p:sp>
      <p:sp>
        <p:nvSpPr>
          <p:cNvPr id="4" name="Date Placeholder 3">
            <a:extLst>
              <a:ext uri="{FF2B5EF4-FFF2-40B4-BE49-F238E27FC236}">
                <a16:creationId xmlns:a16="http://schemas.microsoft.com/office/drawing/2014/main" id="{2471E1EE-344C-47B3-9380-3DAB4BFA473D}"/>
              </a:ext>
            </a:extLst>
          </p:cNvPr>
          <p:cNvSpPr>
            <a:spLocks noGrp="1"/>
          </p:cNvSpPr>
          <p:nvPr>
            <p:ph type="dt" idx="10"/>
          </p:nvPr>
        </p:nvSpPr>
        <p:spPr/>
        <p:txBody>
          <a:bodyPr/>
          <a:lstStyle/>
          <a:p>
            <a:r>
              <a:rPr lang="en-US"/>
              <a:t>July 2023</a:t>
            </a:r>
            <a:endParaRPr lang="en-GB" dirty="0"/>
          </a:p>
        </p:txBody>
      </p:sp>
      <p:sp>
        <p:nvSpPr>
          <p:cNvPr id="5" name="Footer Placeholder 4">
            <a:extLst>
              <a:ext uri="{FF2B5EF4-FFF2-40B4-BE49-F238E27FC236}">
                <a16:creationId xmlns:a16="http://schemas.microsoft.com/office/drawing/2014/main" id="{28941623-2AE7-4561-97CC-266C84FE46CB}"/>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FD3053F-90D2-4FCE-8C1A-E71EF24BF633}"/>
              </a:ext>
            </a:extLst>
          </p:cNvPr>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Tree>
    <p:extLst>
      <p:ext uri="{BB962C8B-B14F-4D97-AF65-F5344CB8AC3E}">
        <p14:creationId xmlns:p14="http://schemas.microsoft.com/office/powerpoint/2010/main" val="28910405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914402" y="685803"/>
            <a:ext cx="10361084" cy="510949"/>
          </a:xfrm>
          <a:ln/>
        </p:spPr>
        <p:txBody>
          <a:bodyPr/>
          <a:lstStyle/>
          <a:p>
            <a:pPr algn="l">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914402" y="1556793"/>
            <a:ext cx="10547392" cy="4537622"/>
          </a:xfrm>
          <a:ln/>
        </p:spPr>
        <p:txBody>
          <a:bodyPr/>
          <a:lstStyle/>
          <a:p>
            <a:r>
              <a:rPr lang="en-US" dirty="0"/>
              <a:t>IEEE 802 PARs Under consideration Webpage:</a:t>
            </a:r>
          </a:p>
          <a:p>
            <a:pPr lvl="1"/>
            <a:r>
              <a:rPr lang="en-US" dirty="0"/>
              <a:t>	</a:t>
            </a:r>
            <a:r>
              <a:rPr lang="en-US" dirty="0">
                <a:solidFill>
                  <a:schemeClr val="accent6"/>
                </a:solidFill>
                <a:hlinkClick r:id="rId3"/>
              </a:rPr>
              <a:t>http://grouper.ieee.org/groups/802/PARs.shtml</a:t>
            </a:r>
            <a:endParaRPr lang="en-US" dirty="0">
              <a:solidFill>
                <a:schemeClr val="accent6"/>
              </a:solidFill>
            </a:endParaRPr>
          </a:p>
          <a:p>
            <a:endParaRPr lang="en-US" dirty="0"/>
          </a:p>
          <a:p>
            <a:r>
              <a:rPr lang="en-US" dirty="0"/>
              <a:t>Minutes: </a:t>
            </a:r>
          </a:p>
          <a:p>
            <a:r>
              <a:rPr lang="en-US" b="1" dirty="0"/>
              <a:t>Previous Plenary minutes - </a:t>
            </a:r>
            <a:r>
              <a:rPr lang="en-US" sz="2000" b="1" dirty="0"/>
              <a:t>from </a:t>
            </a:r>
            <a:r>
              <a:rPr lang="en-US" sz="2000" dirty="0"/>
              <a:t>March</a:t>
            </a:r>
            <a:r>
              <a:rPr lang="en-US" sz="2000" b="1" dirty="0"/>
              <a:t> 2023 11-23/0380r0 :</a:t>
            </a:r>
          </a:p>
          <a:p>
            <a:r>
              <a:rPr lang="en-US" sz="2000" dirty="0">
                <a:hlinkClick r:id="rId4"/>
              </a:rPr>
              <a:t>https://mentor.ieee.org/802.11/dcn/23/11-23-0380-00-0PAR-minutes-march-2023-session.docx</a:t>
            </a:r>
            <a:r>
              <a:rPr lang="en-US" sz="2000" dirty="0"/>
              <a:t> </a:t>
            </a:r>
            <a:endParaRPr lang="en-US" sz="2000" b="1" dirty="0"/>
          </a:p>
          <a:p>
            <a:endParaRPr lang="en-US" b="1" dirty="0"/>
          </a:p>
          <a:p>
            <a:pPr lvl="1"/>
            <a:r>
              <a:rPr lang="en-US" b="1" dirty="0"/>
              <a:t>Current Teleconference minutes:  </a:t>
            </a:r>
            <a:r>
              <a:rPr lang="en-US" dirty="0"/>
              <a:t>11-23/1213</a:t>
            </a:r>
            <a:endParaRPr lang="en-US" b="1" dirty="0"/>
          </a:p>
        </p:txBody>
      </p:sp>
      <p:sp>
        <p:nvSpPr>
          <p:cNvPr id="4" name="Date Placeholder 3"/>
          <p:cNvSpPr>
            <a:spLocks noGrp="1"/>
          </p:cNvSpPr>
          <p:nvPr>
            <p:ph type="dt" idx="10"/>
          </p:nvPr>
        </p:nvSpPr>
        <p:spPr/>
        <p:txBody>
          <a:bodyPr/>
          <a:lstStyle/>
          <a:p>
            <a:r>
              <a:rPr lang="en-US"/>
              <a:t>July 2023</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31</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2" y="685803"/>
            <a:ext cx="10361084" cy="582957"/>
          </a:xfrm>
        </p:spPr>
        <p:txBody>
          <a:bodyPr/>
          <a:lstStyle/>
          <a:p>
            <a:r>
              <a:rPr lang="en-US" dirty="0"/>
              <a:t>Registration Required For The July 802 Plenary Session</a:t>
            </a:r>
          </a:p>
        </p:txBody>
      </p:sp>
      <p:sp>
        <p:nvSpPr>
          <p:cNvPr id="3" name="Content Placeholder 2"/>
          <p:cNvSpPr>
            <a:spLocks noGrp="1"/>
          </p:cNvSpPr>
          <p:nvPr>
            <p:ph idx="1"/>
          </p:nvPr>
        </p:nvSpPr>
        <p:spPr>
          <a:xfrm>
            <a:off x="858308" y="1484784"/>
            <a:ext cx="10475383" cy="4710879"/>
          </a:xfrm>
        </p:spPr>
        <p:txBody>
          <a:bodyPr/>
          <a:lstStyle/>
          <a:p>
            <a:pPr>
              <a:buFont typeface="Arial" panose="020B0604020202020204" pitchFamily="34" charset="0"/>
              <a:buChar char="•"/>
            </a:pPr>
            <a:r>
              <a:rPr lang="en-US" dirty="0"/>
              <a:t>This meeting is part of the July 802 plenary session</a:t>
            </a:r>
          </a:p>
          <a:p>
            <a:pPr>
              <a:buFont typeface="Arial" panose="020B0604020202020204" pitchFamily="34" charset="0"/>
              <a:buChar char="•"/>
            </a:pPr>
            <a:endParaRPr lang="en-US" dirty="0"/>
          </a:p>
          <a:p>
            <a:pPr>
              <a:buFont typeface="Arial" panose="020B0604020202020204" pitchFamily="34" charset="0"/>
              <a:buChar char="•"/>
            </a:pPr>
            <a:r>
              <a:rPr lang="en-US" dirty="0"/>
              <a:t>You must pay the registration fee whether attending in-person or remotely</a:t>
            </a:r>
          </a:p>
          <a:p>
            <a:pPr>
              <a:buFont typeface="Arial" panose="020B0604020202020204" pitchFamily="34" charset="0"/>
              <a:buChar char="•"/>
            </a:pPr>
            <a:endParaRPr lang="en-US" dirty="0"/>
          </a:p>
          <a:p>
            <a:pPr>
              <a:buFont typeface="Arial" panose="020B0604020202020204" pitchFamily="34" charset="0"/>
              <a:buChar char="•"/>
            </a:pPr>
            <a:r>
              <a:rPr lang="en-US" dirty="0"/>
              <a:t>If you have not already done so, you can register here:</a:t>
            </a:r>
          </a:p>
          <a:p>
            <a:pPr marL="400050" lvl="1" indent="0"/>
            <a:r>
              <a:rPr lang="en-US" dirty="0">
                <a:hlinkClick r:id="rId2"/>
              </a:rPr>
              <a:t>https://web.cvent.com/event/c50eaa77-9484-4a50-9d20-378149a0ecb6/summary</a:t>
            </a:r>
            <a:r>
              <a:rPr lang="en-US" dirty="0"/>
              <a:t>  </a:t>
            </a:r>
          </a:p>
          <a:p>
            <a:pPr>
              <a:buFont typeface="Arial" panose="020B0604020202020204" pitchFamily="34" charset="0"/>
              <a:buChar char="•"/>
            </a:pPr>
            <a:endParaRPr lang="en-US" dirty="0"/>
          </a:p>
          <a:p>
            <a:pPr>
              <a:buFont typeface="Arial" panose="020B0604020202020204" pitchFamily="34" charset="0"/>
              <a:buChar char="•"/>
            </a:pPr>
            <a:r>
              <a:rPr lang="en-US" dirty="0"/>
              <a:t>If you do not intend to register for this session you must leave this meeting</a:t>
            </a:r>
          </a:p>
          <a:p>
            <a:pPr>
              <a:buFont typeface="Arial" panose="020B0604020202020204" pitchFamily="34" charset="0"/>
              <a:buChar char="•"/>
            </a:pPr>
            <a:r>
              <a:rPr lang="en-US" dirty="0"/>
              <a:t>and, if you have logged attendance on IMAT, email the 802.11 chair or vice</a:t>
            </a:r>
          </a:p>
          <a:p>
            <a:pPr>
              <a:buFont typeface="Arial" panose="020B0604020202020204" pitchFamily="34" charset="0"/>
              <a:buChar char="•"/>
            </a:pPr>
            <a:r>
              <a:rPr lang="en-US" dirty="0"/>
              <a:t>chairs to have your attendance cancelled</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4</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July 2023</a:t>
            </a:r>
            <a:endParaRPr lang="en-GB" dirty="0"/>
          </a:p>
        </p:txBody>
      </p:sp>
    </p:spTree>
    <p:extLst>
      <p:ext uri="{BB962C8B-B14F-4D97-AF65-F5344CB8AC3E}">
        <p14:creationId xmlns:p14="http://schemas.microsoft.com/office/powerpoint/2010/main" val="19687203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July 2023</a:t>
            </a:r>
            <a:endParaRPr lang="en-GB" dirty="0"/>
          </a:p>
        </p:txBody>
      </p:sp>
    </p:spTree>
    <p:extLst>
      <p:ext uri="{BB962C8B-B14F-4D97-AF65-F5344CB8AC3E}">
        <p14:creationId xmlns:p14="http://schemas.microsoft.com/office/powerpoint/2010/main" val="193308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July 2023</a:t>
            </a:r>
            <a:endParaRPr lang="en-GB" dirty="0"/>
          </a:p>
        </p:txBody>
      </p:sp>
    </p:spTree>
    <p:extLst>
      <p:ext uri="{BB962C8B-B14F-4D97-AF65-F5344CB8AC3E}">
        <p14:creationId xmlns:p14="http://schemas.microsoft.com/office/powerpoint/2010/main" val="13437058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July 2023</a:t>
            </a:r>
            <a:endParaRPr lang="en-GB" dirty="0"/>
          </a:p>
        </p:txBody>
      </p:sp>
    </p:spTree>
    <p:extLst>
      <p:ext uri="{BB962C8B-B14F-4D97-AF65-F5344CB8AC3E}">
        <p14:creationId xmlns:p14="http://schemas.microsoft.com/office/powerpoint/2010/main" val="969542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Policy Documents</a:t>
            </a:r>
          </a:p>
        </p:txBody>
      </p:sp>
      <p:sp>
        <p:nvSpPr>
          <p:cNvPr id="3" name="Content Placeholder 2"/>
          <p:cNvSpPr>
            <a:spLocks noGrp="1"/>
          </p:cNvSpPr>
          <p:nvPr>
            <p:ph idx="1"/>
          </p:nvPr>
        </p:nvSpPr>
        <p:spPr>
          <a:xfrm>
            <a:off x="914401" y="1634490"/>
            <a:ext cx="10361084" cy="4840924"/>
          </a:xfrm>
        </p:spPr>
        <p:txBody>
          <a:bodyPr/>
          <a:lstStyle/>
          <a:p>
            <a:r>
              <a:rPr lang="en-US" dirty="0"/>
              <a:t>IEEE Code of Ethics</a:t>
            </a:r>
          </a:p>
          <a:p>
            <a:pPr lvl="1"/>
            <a:r>
              <a:rPr lang="en-US" dirty="0">
                <a:hlinkClick r:id="rId3"/>
              </a:rPr>
              <a:t>http://www.ieee.org/about/corporate/governance/p7-8.html</a:t>
            </a:r>
            <a:r>
              <a:rPr lang="en-US" dirty="0"/>
              <a:t> </a:t>
            </a:r>
          </a:p>
          <a:p>
            <a:r>
              <a:rPr lang="en-US" dirty="0"/>
              <a:t>IEEE Standards Association (IEEE-SA) Affiliation FAQ</a:t>
            </a:r>
          </a:p>
          <a:p>
            <a:pPr lvl="1"/>
            <a:r>
              <a:rPr lang="en-US" dirty="0">
                <a:hlinkClick r:id="rId4"/>
              </a:rPr>
              <a:t>http://standards.ieee.org/faqs/affiliation.html</a:t>
            </a:r>
            <a:r>
              <a:rPr lang="en-US" dirty="0"/>
              <a:t> </a:t>
            </a:r>
          </a:p>
          <a:p>
            <a:r>
              <a:rPr lang="en-US" dirty="0"/>
              <a:t>Antitrust and Competition Policy</a:t>
            </a:r>
          </a:p>
          <a:p>
            <a:pPr lvl="1"/>
            <a:r>
              <a:rPr lang="en-US" dirty="0">
                <a:hlinkClick r:id="rId5"/>
              </a:rPr>
              <a:t>http://standards.ieee.org/resources/antitrust-guidelines.pdf</a:t>
            </a:r>
            <a:r>
              <a:rPr lang="en-US" dirty="0"/>
              <a:t>  </a:t>
            </a:r>
            <a:endParaRPr lang="en-US" dirty="0">
              <a:hlinkClick r:id="rId6"/>
            </a:endParaRPr>
          </a:p>
          <a:p>
            <a:r>
              <a:rPr lang="en-US" dirty="0"/>
              <a:t>Letter of Assurance Form</a:t>
            </a:r>
          </a:p>
          <a:p>
            <a:pPr lvl="1"/>
            <a:r>
              <a:rPr lang="en-US" dirty="0">
                <a:hlinkClick r:id="rId7"/>
              </a:rPr>
              <a:t>http://standards.ieee.org/develop/policies/bylaws/sect6-7.html#loa</a:t>
            </a:r>
            <a:r>
              <a:rPr lang="en-US" dirty="0"/>
              <a:t> </a:t>
            </a:r>
          </a:p>
          <a:p>
            <a:pPr lvl="1"/>
            <a:r>
              <a:rPr lang="en-US" dirty="0">
                <a:hlinkClick r:id="rId6"/>
              </a:rPr>
              <a:t>https://development.standards.ieee.org/myproject/Public//mytools/mob/loa.pdf</a:t>
            </a:r>
          </a:p>
          <a:p>
            <a:r>
              <a:rPr lang="en-US" dirty="0"/>
              <a:t>IEEE-SA Patent Committee FAQ &amp; Patent slides</a:t>
            </a:r>
          </a:p>
          <a:p>
            <a:pPr lvl="1"/>
            <a:r>
              <a:rPr lang="en-US" dirty="0">
                <a:hlinkClick r:id="rId8"/>
              </a:rPr>
              <a:t>http://standards.ieee.org/board/pat/faq.pdf</a:t>
            </a:r>
            <a:r>
              <a:rPr lang="en-US" dirty="0"/>
              <a:t> and </a:t>
            </a:r>
            <a:r>
              <a:rPr lang="en-US" dirty="0">
                <a:hlinkClick r:id="rId6"/>
              </a:rPr>
              <a:t>http://standards.ieee.org/board/pat/pat-slideset.ppt</a:t>
            </a:r>
            <a:r>
              <a:rPr lang="en-US" dirty="0"/>
              <a:t> </a:t>
            </a:r>
          </a:p>
          <a:p>
            <a:pPr>
              <a:buNone/>
            </a:pPr>
            <a:endParaRPr lang="en-GB" sz="1200"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GB"/>
              <a:t>Jon Rosdahl (Qualcomm)</a:t>
            </a:r>
            <a:endParaRPr lang="en-US"/>
          </a:p>
        </p:txBody>
      </p:sp>
      <p:sp>
        <p:nvSpPr>
          <p:cNvPr id="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US"/>
              <a:t>July 2023</a:t>
            </a:r>
            <a:endParaRPr lang="en-US" dirty="0"/>
          </a:p>
        </p:txBody>
      </p:sp>
    </p:spTree>
    <p:extLst>
      <p:ext uri="{BB962C8B-B14F-4D97-AF65-F5344CB8AC3E}">
        <p14:creationId xmlns:p14="http://schemas.microsoft.com/office/powerpoint/2010/main" val="8981368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Rules Documents</a:t>
            </a:r>
          </a:p>
        </p:txBody>
      </p:sp>
      <p:sp>
        <p:nvSpPr>
          <p:cNvPr id="3" name="Content Placeholder 2"/>
          <p:cNvSpPr>
            <a:spLocks noGrp="1"/>
          </p:cNvSpPr>
          <p:nvPr>
            <p:ph idx="1"/>
          </p:nvPr>
        </p:nvSpPr>
        <p:spPr/>
        <p:txBody>
          <a:bodyPr/>
          <a:lstStyle/>
          <a:p>
            <a:endParaRPr lang="en-US" dirty="0"/>
          </a:p>
          <a:p>
            <a:r>
              <a:rPr lang="en-US" dirty="0"/>
              <a:t>The current version of the IEEE-SA Standards Board Bylaws is available at: </a:t>
            </a:r>
          </a:p>
          <a:p>
            <a:pPr lvl="1">
              <a:buNone/>
            </a:pPr>
            <a:r>
              <a:rPr lang="en-US" sz="1800" dirty="0">
                <a:hlinkClick r:id="rId3"/>
              </a:rPr>
              <a:t>http://standards.ieee.org/develop/policies/bylaws/index.html</a:t>
            </a:r>
            <a:r>
              <a:rPr lang="en-US" sz="1800" dirty="0"/>
              <a:t> (HTML version) </a:t>
            </a:r>
          </a:p>
          <a:p>
            <a:pPr lvl="1">
              <a:buNone/>
            </a:pPr>
            <a:r>
              <a:rPr lang="en-US" sz="1800" dirty="0">
                <a:hlinkClick r:id="rId4"/>
              </a:rPr>
              <a:t>http://standards.ieee.org/develop/policies/bylaws/sb_bylaws.pdf</a:t>
            </a:r>
            <a:r>
              <a:rPr lang="en-US" sz="1800" dirty="0"/>
              <a:t> (PDF version)</a:t>
            </a:r>
            <a:r>
              <a:rPr lang="en-US" sz="1400" dirty="0"/>
              <a:t> </a:t>
            </a:r>
          </a:p>
          <a:p>
            <a:pPr>
              <a:buNone/>
            </a:pPr>
            <a:br>
              <a:rPr lang="en-US" sz="1600" dirty="0"/>
            </a:br>
            <a:endParaRPr lang="en-US" sz="1600" dirty="0"/>
          </a:p>
          <a:p>
            <a:r>
              <a:rPr lang="en-US" dirty="0"/>
              <a:t>The current version of the IEEE-SA Standards Board Operations Manual is available at: </a:t>
            </a:r>
          </a:p>
          <a:p>
            <a:pPr lvl="1">
              <a:buNone/>
            </a:pPr>
            <a:r>
              <a:rPr lang="en-US" sz="1800" dirty="0">
                <a:hlinkClick r:id="rId5"/>
              </a:rPr>
              <a:t>http://standards.ieee.org/develop/policies/opman/index.html</a:t>
            </a:r>
            <a:r>
              <a:rPr lang="en-US" sz="1800" dirty="0"/>
              <a:t> (HTML version) </a:t>
            </a:r>
          </a:p>
          <a:p>
            <a:pPr lvl="1">
              <a:buNone/>
            </a:pPr>
            <a:r>
              <a:rPr lang="en-US" sz="1800" dirty="0">
                <a:hlinkClick r:id="rId6"/>
              </a:rPr>
              <a:t>http://standards.ieee.org/develop/policies/opman/sb_om.pdf</a:t>
            </a:r>
            <a:r>
              <a:rPr lang="en-US" sz="1800" dirty="0"/>
              <a:t> (PDF version) </a:t>
            </a:r>
            <a:endParaRPr lang="en-US" sz="1600" dirty="0"/>
          </a:p>
          <a:p>
            <a:pPr>
              <a:buNone/>
            </a:pPr>
            <a:endParaRPr lang="en-GB" sz="1200"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GB"/>
              <a:t>Jon Rosdahl (Qualcomm)</a:t>
            </a:r>
            <a:endParaRPr lang="en-US"/>
          </a:p>
        </p:txBody>
      </p:sp>
      <p:sp>
        <p:nvSpPr>
          <p:cNvPr id="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US"/>
              <a:t>July 2023</a:t>
            </a:r>
            <a:endParaRPr lang="en-US" dirty="0"/>
          </a:p>
        </p:txBody>
      </p:sp>
    </p:spTree>
    <p:extLst>
      <p:ext uri="{BB962C8B-B14F-4D97-AF65-F5344CB8AC3E}">
        <p14:creationId xmlns:p14="http://schemas.microsoft.com/office/powerpoint/2010/main" val="2221805549"/>
      </p:ext>
    </p:extLst>
  </p:cSld>
  <p:clrMapOvr>
    <a:masterClrMapping/>
  </p:clrMapOvr>
</p:sld>
</file>

<file path=ppt/theme/theme1.xml><?xml version="1.0" encoding="utf-8"?>
<a:theme xmlns:a="http://schemas.openxmlformats.org/drawingml/2006/main" name="802-11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16165C"/>
      </a:accent6>
      <a:hlink>
        <a:srgbClr val="2D2DB9"/>
      </a:hlink>
      <a:folHlink>
        <a:srgbClr val="7777D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B28163D68FE8E4D9361964FDD814FC4" ma:contentTypeVersion="13" ma:contentTypeDescription="Create a new document." ma:contentTypeScope="" ma:versionID="016e7857fdb711c59c6a098e7e3cf67d">
  <xsd:schema xmlns:xsd="http://www.w3.org/2001/XMLSchema" xmlns:xs="http://www.w3.org/2001/XMLSchema" xmlns:p="http://schemas.microsoft.com/office/2006/metadata/properties" xmlns:ns3="cc9c437c-ae0c-4066-8d90-a0f7de786127" xmlns:ns4="ba37140e-f4c5-4a6c-a9b4-20a691ce6c8a" targetNamespace="http://schemas.microsoft.com/office/2006/metadata/properties" ma:root="true" ma:fieldsID="df51a22fee038379de0f5206ee405254" ns3:_="" ns4:_="">
    <xsd:import namespace="cc9c437c-ae0c-4066-8d90-a0f7de786127"/>
    <xsd:import namespace="ba37140e-f4c5-4a6c-a9b4-20a691ce6c8a"/>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9c437c-ae0c-4066-8d90-a0f7de78612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a37140e-f4c5-4a6c-a9b4-20a691ce6c8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0E5996B-D317-4E13-AB38-820D845C4C73}">
  <ds:schemaRefs>
    <ds:schemaRef ds:uri="http://purl.org/dc/elements/1.1/"/>
    <ds:schemaRef ds:uri="http://schemas.microsoft.com/office/2006/metadata/properties"/>
    <ds:schemaRef ds:uri="http://purl.org/dc/dcmitype/"/>
    <ds:schemaRef ds:uri="http://schemas.microsoft.com/office/2006/documentManagement/types"/>
    <ds:schemaRef ds:uri="http://schemas.openxmlformats.org/package/2006/metadata/core-properties"/>
    <ds:schemaRef ds:uri="cc9c437c-ae0c-4066-8d90-a0f7de786127"/>
    <ds:schemaRef ds:uri="http://purl.org/dc/terms/"/>
    <ds:schemaRef ds:uri="http://www.w3.org/XML/1998/namespace"/>
    <ds:schemaRef ds:uri="http://schemas.microsoft.com/office/infopath/2007/PartnerControls"/>
    <ds:schemaRef ds:uri="ba37140e-f4c5-4a6c-a9b4-20a691ce6c8a"/>
  </ds:schemaRefs>
</ds:datastoreItem>
</file>

<file path=customXml/itemProps2.xml><?xml version="1.0" encoding="utf-8"?>
<ds:datastoreItem xmlns:ds="http://schemas.openxmlformats.org/officeDocument/2006/customXml" ds:itemID="{FA784816-D151-4BC5-B8B2-FA8D35AC5A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9c437c-ae0c-4066-8d90-a0f7de786127"/>
    <ds:schemaRef ds:uri="ba37140e-f4c5-4a6c-a9b4-20a691ce6c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37FE6FC-CC99-4B5D-B8EF-C52B94830FC2}">
  <ds:schemaRefs>
    <ds:schemaRef ds:uri="http://schemas.microsoft.com/sharepoint/v3/contenttype/forms"/>
  </ds:schemaRefs>
</ds:datastoreItem>
</file>

<file path=docMetadata/LabelInfo.xml><?xml version="1.0" encoding="utf-8"?>
<clbl:labelList xmlns:clbl="http://schemas.microsoft.com/office/2020/mipLabelMetadata">
  <clbl:label id="{98e9ba89-e1a1-4e38-9007-8bdabc25de1d}" enabled="0" method="" siteId="{98e9ba89-e1a1-4e38-9007-8bdabc25de1d}" removed="1"/>
</clbl:labelList>
</file>

<file path=docProps/app.xml><?xml version="1.0" encoding="utf-8"?>
<Properties xmlns="http://schemas.openxmlformats.org/officeDocument/2006/extended-properties" xmlns:vt="http://schemas.openxmlformats.org/officeDocument/2006/docPropsVTypes">
  <Template/>
  <TotalTime>73196</TotalTime>
  <Words>2898</Words>
  <Application>Microsoft Office PowerPoint</Application>
  <PresentationFormat>Widescreen</PresentationFormat>
  <Paragraphs>332</Paragraphs>
  <Slides>31</Slides>
  <Notes>9</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31</vt:i4>
      </vt:variant>
    </vt:vector>
  </HeadingPairs>
  <TitlesOfParts>
    <vt:vector size="35" baseType="lpstr">
      <vt:lpstr>Arial</vt:lpstr>
      <vt:lpstr>Times New Roman</vt:lpstr>
      <vt:lpstr>802-11 Theme</vt:lpstr>
      <vt:lpstr>Document</vt:lpstr>
      <vt:lpstr>PAR Review SC - Meeting Agenda and Comment slides - July 2023 - Berlin Plenary</vt:lpstr>
      <vt:lpstr>PAR Review SC – Snapshot slide Chair: Jon Rosdahl</vt:lpstr>
      <vt:lpstr>Abstract-PAR Review SC PARs under consideration for  20223 July Mixed-mode Plenary</vt:lpstr>
      <vt:lpstr>Registration Required For The July 802 Plenary Session</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IEEE SA Policy Documents</vt:lpstr>
      <vt:lpstr>IEEE SA Rules Documents</vt:lpstr>
      <vt:lpstr>IEEE 802 Ground Rules</vt:lpstr>
      <vt:lpstr>IEEE 802 Rules Documents </vt:lpstr>
      <vt:lpstr>IEEE 802.11 Rules Document </vt:lpstr>
      <vt:lpstr>IEEE 802 PARs &amp; ICAIDs under consideration for 2023 July IEEE 802 Mixed-mode Plenary</vt:lpstr>
      <vt:lpstr>Agenda for PAR Review SC – July 10 and 13, 2023 Chair: Jon Rosdahl</vt:lpstr>
      <vt:lpstr>Motion to approve Previous Minutes</vt:lpstr>
      <vt:lpstr>Order to consider:</vt:lpstr>
      <vt:lpstr>1. 60802 - Standard - Time-Sensitive Networking Profile for Industrial Automation, PAR modification and CSD</vt:lpstr>
      <vt:lpstr> 2. 802.1Qdy - Amendment: YANG for the Multiple Spanning Tree Protocol, PAR and CSD</vt:lpstr>
      <vt:lpstr>802.1Qdy - Amendment: YANG for the Multiple Spanning Tree Protocol, CSD</vt:lpstr>
      <vt:lpstr> 3. 802.1DG - Standard: Time-Sensitive Networking Profile for Automotive In-Vehicle Ethernet Communications, PAR Extension and CSD</vt:lpstr>
      <vt:lpstr>4. 802.1Qdj - Amendment: Configuration Enhancements for Time-Sensitive Networking  PAR Extension and CSD</vt:lpstr>
      <vt:lpstr>5. 802.1 - Industry Connections: Nendica  - ICAID</vt:lpstr>
      <vt:lpstr>6. 802.11bn - Amendment: Enhancements for Ultra High Reliability, PAR and CSD</vt:lpstr>
      <vt:lpstr>Par Review SC Comments</vt:lpstr>
      <vt:lpstr>Snapshot Report to 802.11 closing plenary</vt:lpstr>
      <vt:lpstr>PAR Review SC  Jon Rosdahl, Chair</vt:lpstr>
      <vt:lpstr>Responses from 802 Working Groups</vt:lpstr>
      <vt:lpstr>Final Report to 802.11</vt:lpstr>
      <vt:lpstr>Final Report to 802.11</vt:lpstr>
      <vt:lpstr>Motion to approve Report</vt:lpstr>
      <vt:lpstr>References:</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 Review SC - Meeting Agenda and Comment slides - July 2023 - Berlin Plenary</dc:title>
  <dc:subject>July 2023</dc:subject>
  <dc:creator>Jon Rosdahl</dc:creator>
  <cp:keywords>Agenda and Meeting Slides</cp:keywords>
  <dc:description>Jon Rosdahl (Qualcomm)</dc:description>
  <cp:lastModifiedBy>Jon Rosdahl</cp:lastModifiedBy>
  <cp:revision>284</cp:revision>
  <cp:lastPrinted>1601-01-01T00:00:00Z</cp:lastPrinted>
  <dcterms:created xsi:type="dcterms:W3CDTF">2014-04-14T10:59:07Z</dcterms:created>
  <dcterms:modified xsi:type="dcterms:W3CDTF">2023-07-10T12:51:32Z</dcterms:modified>
  <cp:category>Agenda, Report</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0x010100EB28163D68FE8E4D9361964FDD814FC4</vt:lpwstr>
  </property>
</Properties>
</file>