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omments/comment1.xml" ContentType="application/vnd.openxmlformats-officedocument.presentationml.comment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7"/>
  </p:notesMasterIdLst>
  <p:handoutMasterIdLst>
    <p:handoutMasterId r:id="rId108"/>
  </p:handoutMasterIdLst>
  <p:sldIdLst>
    <p:sldId id="269" r:id="rId2"/>
    <p:sldId id="813" r:id="rId3"/>
    <p:sldId id="424" r:id="rId4"/>
    <p:sldId id="423" r:id="rId5"/>
    <p:sldId id="1011" r:id="rId6"/>
    <p:sldId id="757" r:id="rId7"/>
    <p:sldId id="754" r:id="rId8"/>
    <p:sldId id="755" r:id="rId9"/>
    <p:sldId id="458" r:id="rId10"/>
    <p:sldId id="489" r:id="rId11"/>
    <p:sldId id="814" r:id="rId12"/>
    <p:sldId id="815" r:id="rId13"/>
    <p:sldId id="749" r:id="rId14"/>
    <p:sldId id="767" r:id="rId15"/>
    <p:sldId id="768" r:id="rId16"/>
    <p:sldId id="746" r:id="rId17"/>
    <p:sldId id="874" r:id="rId18"/>
    <p:sldId id="1160" r:id="rId19"/>
    <p:sldId id="1204" r:id="rId20"/>
    <p:sldId id="1235" r:id="rId21"/>
    <p:sldId id="1236" r:id="rId22"/>
    <p:sldId id="1249" r:id="rId23"/>
    <p:sldId id="1260" r:id="rId24"/>
    <p:sldId id="1261" r:id="rId25"/>
    <p:sldId id="1066" r:id="rId26"/>
    <p:sldId id="933" r:id="rId27"/>
    <p:sldId id="877" r:id="rId28"/>
    <p:sldId id="1081" r:id="rId29"/>
    <p:sldId id="897" r:id="rId30"/>
    <p:sldId id="1201" r:id="rId31"/>
    <p:sldId id="1202" r:id="rId32"/>
    <p:sldId id="905" r:id="rId33"/>
    <p:sldId id="1163" r:id="rId34"/>
    <p:sldId id="1164" r:id="rId35"/>
    <p:sldId id="1165" r:id="rId36"/>
    <p:sldId id="1166" r:id="rId37"/>
    <p:sldId id="1205" r:id="rId38"/>
    <p:sldId id="1206" r:id="rId39"/>
    <p:sldId id="1207" r:id="rId40"/>
    <p:sldId id="1208" r:id="rId41"/>
    <p:sldId id="1209" r:id="rId42"/>
    <p:sldId id="1210" r:id="rId43"/>
    <p:sldId id="1211" r:id="rId44"/>
    <p:sldId id="1212" r:id="rId45"/>
    <p:sldId id="1213" r:id="rId46"/>
    <p:sldId id="1214" r:id="rId47"/>
    <p:sldId id="1215" r:id="rId48"/>
    <p:sldId id="1216" r:id="rId49"/>
    <p:sldId id="1217" r:id="rId50"/>
    <p:sldId id="1218" r:id="rId51"/>
    <p:sldId id="1219" r:id="rId52"/>
    <p:sldId id="1220" r:id="rId53"/>
    <p:sldId id="1221" r:id="rId54"/>
    <p:sldId id="1222" r:id="rId55"/>
    <p:sldId id="1223" r:id="rId56"/>
    <p:sldId id="1224" r:id="rId57"/>
    <p:sldId id="1225" r:id="rId58"/>
    <p:sldId id="1226" r:id="rId59"/>
    <p:sldId id="1227" r:id="rId60"/>
    <p:sldId id="1228" r:id="rId61"/>
    <p:sldId id="1229" r:id="rId62"/>
    <p:sldId id="1230" r:id="rId63"/>
    <p:sldId id="1232" r:id="rId64"/>
    <p:sldId id="1233" r:id="rId65"/>
    <p:sldId id="1234" r:id="rId66"/>
    <p:sldId id="1237" r:id="rId67"/>
    <p:sldId id="1238" r:id="rId68"/>
    <p:sldId id="1239" r:id="rId69"/>
    <p:sldId id="1240" r:id="rId70"/>
    <p:sldId id="1241" r:id="rId71"/>
    <p:sldId id="1242" r:id="rId72"/>
    <p:sldId id="1243" r:id="rId73"/>
    <p:sldId id="1244" r:id="rId74"/>
    <p:sldId id="1245" r:id="rId75"/>
    <p:sldId id="1246" r:id="rId76"/>
    <p:sldId id="1247" r:id="rId77"/>
    <p:sldId id="1248" r:id="rId78"/>
    <p:sldId id="1259" r:id="rId79"/>
    <p:sldId id="1251" r:id="rId80"/>
    <p:sldId id="1252" r:id="rId81"/>
    <p:sldId id="1253" r:id="rId82"/>
    <p:sldId id="1255" r:id="rId83"/>
    <p:sldId id="1256" r:id="rId84"/>
    <p:sldId id="1257" r:id="rId85"/>
    <p:sldId id="1258" r:id="rId86"/>
    <p:sldId id="1270" r:id="rId87"/>
    <p:sldId id="1271" r:id="rId88"/>
    <p:sldId id="1272" r:id="rId89"/>
    <p:sldId id="1273" r:id="rId90"/>
    <p:sldId id="1274" r:id="rId91"/>
    <p:sldId id="1275" r:id="rId92"/>
    <p:sldId id="1276" r:id="rId93"/>
    <p:sldId id="1277" r:id="rId94"/>
    <p:sldId id="1278" r:id="rId95"/>
    <p:sldId id="1279" r:id="rId96"/>
    <p:sldId id="1280" r:id="rId97"/>
    <p:sldId id="1281" r:id="rId98"/>
    <p:sldId id="1282" r:id="rId99"/>
    <p:sldId id="1283" r:id="rId100"/>
    <p:sldId id="1284" r:id="rId101"/>
    <p:sldId id="1287" r:id="rId102"/>
    <p:sldId id="1285" r:id="rId103"/>
    <p:sldId id="1286" r:id="rId104"/>
    <p:sldId id="842" r:id="rId105"/>
    <p:sldId id="1024" r:id="rId10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37" autoAdjust="0"/>
    <p:restoredTop sz="93213" autoAdjust="0"/>
  </p:normalViewPr>
  <p:slideViewPr>
    <p:cSldViewPr>
      <p:cViewPr varScale="1">
        <p:scale>
          <a:sx n="91" d="100"/>
          <a:sy n="91" d="100"/>
        </p:scale>
        <p:origin x="197" y="7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notesMaster" Target="notesMasters/notesMaster1.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tableStyles" Target="tableStyle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handoutMaster" Target="handoutMasters/handoutMaster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commentAuthors" Target="commentAuthor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682</c:v>
                </c:pt>
                <c:pt idx="1">
                  <c:v>27</c:v>
                </c:pt>
                <c:pt idx="2">
                  <c:v>436</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300086864"/>
        <c:axId val="-300081424"/>
      </c:barChart>
      <c:catAx>
        <c:axId val="-30008686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300081424"/>
        <c:crosses val="autoZero"/>
        <c:auto val="1"/>
        <c:lblAlgn val="ctr"/>
        <c:lblOffset val="100"/>
        <c:noMultiLvlLbl val="0"/>
      </c:catAx>
      <c:valAx>
        <c:axId val="-30008142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30008686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82337206"/>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12899502"/>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29174696"/>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33236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734084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3286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63497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111352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52324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7297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0382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8242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31028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871487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72269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431519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824256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645434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3872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414037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831009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41444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902537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5698790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80472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689274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524564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905426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4266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997462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9871751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4431212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93846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780351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9648168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964205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14550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404610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161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239193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191977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454692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871370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5211030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433490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777695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7232095"/>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9341039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54978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7245647"/>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915903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36725538"/>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5568830"/>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9413478"/>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8508218"/>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566473"/>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8002481"/>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12499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710832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9501993"/>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53044574"/>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527214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15832212"/>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66997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978826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3256827"/>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74587906"/>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8783724"/>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038836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054324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6907254"/>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29559956"/>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41494596"/>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7063799"/>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5909698"/>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70231756"/>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9629398"/>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808120"/>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8162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33713" y="304027"/>
            <a:ext cx="35010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802.11-23/0957r13</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3" Type="http://schemas.openxmlformats.org/officeDocument/2006/relationships/hyperlink" Target="https://mentor.ieee.org/802.11/dcn/23/11-23-0314-16-00bf-lb272-comments-and-approved-resolutions.xlsx" TargetMode="External"/><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3/11-23-0900-00-00bf-ieee-802-11bf-may-2023-interim-meeting-minutes.docx"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comments" Target="../comments/comment1.xml"/><Relationship Id="rId5" Type="http://schemas.openxmlformats.org/officeDocument/2006/relationships/hyperlink" Target="https://mentor.ieee.org/802.11/dcn/23/11-23-1210-01-00bf-ieee-802-11bf-july-2023-ad-hoc-meeting-minutes.docx" TargetMode="External"/><Relationship Id="rId4" Type="http://schemas.openxmlformats.org/officeDocument/2006/relationships/hyperlink" Target="https://mentor.ieee.org/802.11/dcn/23/11-23-0922-10-00bf-ieee-802-11bf-teleconference-minutes-may-july-2023.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July Plenary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2023-07-01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1226, 1394, 1488, 2079, and 2090</a:t>
            </a:r>
          </a:p>
          <a:p>
            <a:pPr lvl="1" algn="just">
              <a:buFont typeface="Arial" panose="020B0604020202020204" pitchFamily="34" charset="0"/>
              <a:buChar char="–"/>
              <a:defRPr/>
            </a:pPr>
            <a:r>
              <a:rPr lang="en-US" altLang="zh-CN" sz="1600" dirty="0" smtClean="0"/>
              <a:t>as </a:t>
            </a:r>
            <a:r>
              <a:rPr lang="en-US" altLang="zh-CN" sz="1600" dirty="0"/>
              <a:t>specified in 11-23/1289r2 “LB272-DMG-Sensing-Instance-CIDs: Part 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a:t>
            </a:r>
            <a:r>
              <a:rPr lang="en-US" altLang="zh-CN" sz="1800" b="1" kern="0" dirty="0"/>
              <a:t>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11-23/1289r2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97843154"/>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a:t>1665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11-23/1128r0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Dongguk Lim</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11-23/1128r0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67643149"/>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762000" y="762000"/>
            <a:ext cx="11049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a:t>
            </a:r>
            <a:r>
              <a:rPr lang="en-US" altLang="zh-CN" sz="3200" dirty="0" smtClean="0"/>
              <a:t>Motion 407: </a:t>
            </a:r>
            <a:r>
              <a:rPr lang="en-US" altLang="en-US" sz="3200" dirty="0"/>
              <a:t>closing the remaining CIDs </a:t>
            </a:r>
            <a:r>
              <a:rPr lang="en-US" altLang="en-US" sz="3200" dirty="0" smtClean="0"/>
              <a:t>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1455, 2146, 2176, 2149, 1930, 1986, 1929, 2015, 2052, 1056, 2155, 2156, </a:t>
            </a:r>
            <a:r>
              <a:rPr lang="en-US" altLang="zh-CN" dirty="0" smtClean="0"/>
              <a:t>1675, 2038, 1660</a:t>
            </a:r>
            <a:endParaRPr lang="en-US" altLang="zh-CN" dirty="0"/>
          </a:p>
          <a:p>
            <a:pPr lvl="0"/>
            <a:r>
              <a:rPr lang="en-US" altLang="zh-CN" dirty="0"/>
              <a:t>With the following rejection reason: “Lack of </a:t>
            </a:r>
            <a:r>
              <a:rPr lang="en-US" altLang="zh-CN" dirty="0" smtClean="0"/>
              <a:t>technical contribution/consensus</a:t>
            </a:r>
            <a:r>
              <a:rPr lang="en-US" altLang="zh-CN" dirty="0"/>
              <a:t>”.</a:t>
            </a:r>
          </a:p>
          <a:p>
            <a:endParaRPr lang="zh-CN" altLang="zh-CN" dirty="0"/>
          </a:p>
          <a:p>
            <a:pPr lvl="0"/>
            <a:r>
              <a:rPr lang="en-GB" altLang="zh-CN" dirty="0"/>
              <a:t>Moved: &lt;name&gt;,  Seconded: &lt;name&gt;, </a:t>
            </a:r>
          </a:p>
          <a:p>
            <a:pPr lvl="0"/>
            <a:r>
              <a:rPr lang="en-GB" altLang="zh-CN" dirty="0"/>
              <a:t>Result: y-n-a</a:t>
            </a:r>
            <a:endParaRPr lang="zh-CN" altLang="zh-CN"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2108254"/>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err="1" smtClean="0"/>
              <a:t>TGbf</a:t>
            </a:r>
            <a:r>
              <a:rPr lang="en-US" altLang="en-US" sz="3200" dirty="0" smtClean="0"/>
              <a:t> re-circulation </a:t>
            </a:r>
            <a:r>
              <a:rPr lang="en-US" altLang="en-US" sz="3200" dirty="0"/>
              <a:t>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11-22/0314r</a:t>
            </a:r>
            <a:r>
              <a:rPr lang="en-US" altLang="zh-CN" sz="2000" dirty="0">
                <a:solidFill>
                  <a:srgbClr val="FF0000"/>
                </a:solidFill>
              </a:rPr>
              <a:t>XX</a:t>
            </a:r>
            <a:r>
              <a:rPr lang="en-US" altLang="zh-CN" sz="2000" dirty="0"/>
              <a:t>,</a:t>
            </a:r>
          </a:p>
          <a:p>
            <a:pPr marL="354013" indent="0" algn="just">
              <a:buNone/>
            </a:pPr>
            <a:r>
              <a:rPr lang="en-US" altLang="zh-CN" sz="2000" dirty="0">
                <a:hlinkClick r:id="rId3"/>
              </a:rPr>
              <a:t>https://mentor.ieee.org/802.11/dcn/23/11-23-0314-16-00bf-lb272-comments-and-approved-resolutions.xlsx</a:t>
            </a:r>
            <a:endParaRPr lang="en-US" altLang="zh-CN" sz="2000" dirty="0"/>
          </a:p>
          <a:p>
            <a:pPr algn="just"/>
            <a:r>
              <a:rPr lang="en-US" altLang="zh-CN" sz="2000" dirty="0"/>
              <a:t>Instruct the editor to prepare P802.11bf D2.0 incorporating these resolutions and,</a:t>
            </a:r>
          </a:p>
          <a:p>
            <a:pPr algn="just"/>
            <a:r>
              <a:rPr lang="en-US" altLang="zh-CN" sz="2000" dirty="0"/>
              <a:t>Approve a </a:t>
            </a:r>
            <a:r>
              <a:rPr lang="en-US" altLang="zh-CN" sz="2000" dirty="0" smtClean="0"/>
              <a:t>20 </a:t>
            </a:r>
            <a:r>
              <a:rPr lang="en-US" altLang="zh-CN" sz="2000" dirty="0"/>
              <a:t>day Working Group Recirculation Ballot asking the question “Should P802.11bf D2.0 be forwarded to SA Ballot?”</a:t>
            </a:r>
          </a:p>
          <a:p>
            <a:endParaRPr lang="zh-CN" altLang="zh-CN" sz="2000" dirty="0"/>
          </a:p>
          <a:p>
            <a:pPr lvl="0"/>
            <a:r>
              <a:rPr lang="en-GB" altLang="zh-CN" sz="2000" dirty="0"/>
              <a:t>Moved: </a:t>
            </a:r>
            <a:r>
              <a:rPr lang="en-GB" altLang="zh-CN" sz="2000" dirty="0" smtClean="0"/>
              <a:t>    ,  </a:t>
            </a:r>
            <a:r>
              <a:rPr lang="en-GB" altLang="zh-CN" sz="2000" dirty="0"/>
              <a:t>Seconded</a:t>
            </a:r>
            <a:r>
              <a:rPr lang="en-GB" altLang="zh-CN" sz="2000" dirty="0" smtClean="0"/>
              <a:t>:   </a:t>
            </a:r>
            <a:endParaRPr lang="en-GB" altLang="zh-CN" sz="2000" dirty="0"/>
          </a:p>
          <a:p>
            <a:r>
              <a:rPr lang="en-US" altLang="zh-CN" sz="2000" kern="0" dirty="0"/>
              <a:t>Preliminary Result: (   </a:t>
            </a:r>
            <a:r>
              <a:rPr lang="en-US" altLang="zh-CN" sz="2000" kern="0" dirty="0" smtClean="0"/>
              <a:t> Y</a:t>
            </a:r>
            <a:r>
              <a:rPr lang="en-US" altLang="zh-CN" sz="2000" kern="0" dirty="0"/>
              <a:t>/  </a:t>
            </a:r>
            <a:r>
              <a:rPr lang="en-US" altLang="zh-CN" sz="2000" kern="0" dirty="0" smtClean="0"/>
              <a:t> N</a:t>
            </a:r>
            <a:r>
              <a:rPr lang="en-US" altLang="zh-CN" sz="2000" kern="0" dirty="0"/>
              <a:t>/  </a:t>
            </a:r>
            <a:r>
              <a:rPr lang="en-US" altLang="zh-CN" sz="2000" kern="0" dirty="0" smtClean="0"/>
              <a:t> A</a:t>
            </a:r>
            <a:r>
              <a:rPr lang="en-US" altLang="zh-CN" sz="2000" kern="0" dirty="0"/>
              <a:t>)</a:t>
            </a:r>
          </a:p>
          <a:p>
            <a:pPr lvl="0"/>
            <a:r>
              <a:rPr lang="en-GB" altLang="zh-CN" sz="2000" dirty="0" smtClean="0"/>
              <a:t>Result</a:t>
            </a:r>
            <a:r>
              <a:rPr lang="en-US" altLang="zh-CN" sz="2000" kern="0" dirty="0" smtClean="0"/>
              <a:t>*</a:t>
            </a:r>
            <a:r>
              <a:rPr lang="en-GB" altLang="zh-CN" sz="2000" dirty="0" smtClean="0"/>
              <a:t>:    ( y- n- a)</a:t>
            </a:r>
            <a:endParaRPr lang="en-US" altLang="zh-CN" sz="140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79719867"/>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10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1270823520"/>
              </p:ext>
            </p:extLst>
          </p:nvPr>
        </p:nvGraphicFramePr>
        <p:xfrm>
          <a:off x="3429000" y="1600200"/>
          <a:ext cx="8305801" cy="523845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altLang="zh-CN" sz="1200" kern="1200" dirty="0" smtClean="0">
                          <a:solidFill>
                            <a:srgbClr val="00B050"/>
                          </a:solidFill>
                          <a:latin typeface="+mn-lt"/>
                          <a:ea typeface="+mn-ea"/>
                          <a:cs typeface="+mn-cs"/>
                        </a:rPr>
                        <a:t>23/</a:t>
                      </a:r>
                      <a:r>
                        <a:rPr lang="pt-BR" altLang="zh-CN" sz="1200" kern="1200" dirty="0" smtClean="0">
                          <a:solidFill>
                            <a:srgbClr val="00B050"/>
                          </a:solidFill>
                          <a:latin typeface="+mn-lt"/>
                          <a:ea typeface="+mn-ea"/>
                          <a:cs typeface="+mn-cs"/>
                        </a:rPr>
                        <a:t>1223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pt-BR" altLang="zh-CN" sz="1200" kern="1200" dirty="0" smtClean="0">
                          <a:solidFill>
                            <a:srgbClr val="00B050"/>
                          </a:solidFill>
                          <a:latin typeface="+mn-lt"/>
                          <a:ea typeface="+mn-ea"/>
                          <a:cs typeface="+mn-cs"/>
                        </a:rPr>
                        <a:t>Dibakar Das (intel)</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pt-BR" altLang="zh-CN" sz="1200" kern="1200" dirty="0" smtClean="0">
                          <a:solidFill>
                            <a:srgbClr val="00B050"/>
                          </a:solidFill>
                          <a:latin typeface="+mn-lt"/>
                          <a:ea typeface="+mn-ea"/>
                          <a:cs typeface="+mn-cs"/>
                        </a:rPr>
                        <a:t>CR for Misc CIDs (12 CIDs),</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30 mins</a:t>
                      </a:r>
                      <a:endParaRPr lang="zh-CN" altLang="zh-CN" sz="1200" kern="1200" dirty="0" smtClean="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23/1107</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Zinan Lin (InterDigital)</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LB272 CR for CID 1793</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23/1018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for OST CIDs (11.55.1.1 Overview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23/0759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Reporting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23/0833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Instance - Part 2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23/1164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(1574, 1953)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23/1042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LB272_reporting_cid_resolution_part3</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45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30mins</a:t>
                      </a:r>
                    </a:p>
                  </a:txBody>
                  <a:tcPr marL="36000" marR="36000" marT="17901" marB="17901" anchor="ctr"/>
                </a:tc>
              </a:tr>
              <a:tr h="89561">
                <a:tc>
                  <a:txBody>
                    <a:bodyPr/>
                    <a:lstStyle/>
                    <a:p>
                      <a:pPr>
                        <a:spcAft>
                          <a:spcPts val="0"/>
                        </a:spcAft>
                      </a:pPr>
                      <a:r>
                        <a:rPr lang="en-US" sz="1200" kern="1200" dirty="0">
                          <a:solidFill>
                            <a:srgbClr val="0000FF"/>
                          </a:solidFill>
                          <a:latin typeface="+mn-lt"/>
                          <a:ea typeface="+mn-ea"/>
                          <a:cs typeface="+mn-cs"/>
                        </a:rPr>
                        <a:t>23/1197</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Dong Wei (NXP)</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LB272 CR for CID 1689</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15 </a:t>
                      </a:r>
                      <a:r>
                        <a:rPr lang="en-US"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Bug fix: SBP response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 1798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10 (PM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r>
              <a:rPr lang="en-US" altLang="zh-CN" sz="1400" dirty="0" smtClean="0"/>
              <a:t>Motion (</a:t>
            </a:r>
            <a:r>
              <a:rPr lang="en-US" altLang="zh-CN" sz="1400" dirty="0" smtClean="0">
                <a:solidFill>
                  <a:srgbClr val="0000FF"/>
                </a:solidFill>
              </a:rPr>
              <a:t>346-373</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212912746"/>
              </p:ext>
            </p:extLst>
          </p:nvPr>
        </p:nvGraphicFramePr>
        <p:xfrm>
          <a:off x="3429000" y="1600200"/>
          <a:ext cx="8305801" cy="396264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23/1018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OST CIDs (11.55.1.1 Overview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23/0759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on Reporting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23/0833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on Instance - Part 2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23/1164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(1574, 1953)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23/1042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LB272_reporting_cid_resolution_part3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a:spcAft>
                          <a:spcPts val="0"/>
                        </a:spcAft>
                      </a:pPr>
                      <a:r>
                        <a:rPr lang="en-US" sz="1200" kern="1200" dirty="0">
                          <a:solidFill>
                            <a:srgbClr val="00B050"/>
                          </a:solidFill>
                          <a:latin typeface="+mn-lt"/>
                          <a:ea typeface="+mn-ea"/>
                          <a:cs typeface="+mn-cs"/>
                        </a:rPr>
                        <a:t>23/1197</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LB272 CR for CID 1689</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15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 1798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200" kern="1200" dirty="0" smtClean="0">
                          <a:solidFill>
                            <a:schemeClr val="tx1"/>
                          </a:solidFill>
                          <a:latin typeface="+mn-lt"/>
                          <a:ea typeface="+mn-ea"/>
                          <a:cs typeface="+mn-cs"/>
                        </a:rPr>
                        <a:t>lb272 cid 1673 utilizing legacy sta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lb272-cid-1673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23/1222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Sharing of Channel Puncturing Info by Unassociated STAs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4123751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10 (PM 2)</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1904438552"/>
              </p:ext>
            </p:extLst>
          </p:nvPr>
        </p:nvGraphicFramePr>
        <p:xfrm>
          <a:off x="3429000" y="1600200"/>
          <a:ext cx="8305801" cy="261499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23/1203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Rui Du (Huawei)</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LB272 comments SBP comments resolution Part 2, </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10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1315</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23/1178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Bug fix: SBP response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9693512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11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July Plenary</a:t>
            </a:r>
            <a:endParaRPr lang="en-US" altLang="en-US" sz="1400" dirty="0">
              <a:solidFill>
                <a:srgbClr val="0000FF"/>
              </a:solidFill>
            </a:endParaRPr>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3742973191"/>
              </p:ext>
            </p:extLst>
          </p:nvPr>
        </p:nvGraphicFramePr>
        <p:xfrm>
          <a:off x="3429000" y="1600200"/>
          <a:ext cx="8305801" cy="414577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23/1129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 1798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23/1128</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23/1218</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200" kern="1200" dirty="0" smtClean="0">
                          <a:solidFill>
                            <a:srgbClr val="00B050"/>
                          </a:solidFill>
                          <a:latin typeface="+mn-lt"/>
                          <a:ea typeface="+mn-ea"/>
                          <a:cs typeface="+mn-cs"/>
                        </a:rPr>
                        <a:t>lb272 cid 1673 utilizing legacy sta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23/1219</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lb272-cid-1673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23/1222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Sharing of Channel Puncturing Info by Unassociated STAs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23/1058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SBP CID 1315</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166776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11 (</a:t>
            </a:r>
            <a:r>
              <a:rPr lang="en-US" altLang="zh-CN" sz="3200" dirty="0" smtClean="0">
                <a:solidFill>
                  <a:srgbClr val="0000FF"/>
                </a:solidFill>
                <a:cs typeface="Times New Roman" panose="02020603050405020304" pitchFamily="18" charset="0"/>
              </a:rPr>
              <a:t>P</a:t>
            </a:r>
            <a:r>
              <a:rPr lang="en-US" altLang="en-US" sz="3200" dirty="0" smtClean="0">
                <a:solidFill>
                  <a:srgbClr val="0000FF"/>
                </a:solidFill>
                <a:cs typeface="Times New Roman" panose="02020603050405020304" pitchFamily="18" charset="0"/>
              </a:rPr>
              <a:t>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July Plenary</a:t>
            </a:r>
            <a:endParaRPr lang="en-US" altLang="en-US" sz="1400" dirty="0">
              <a:solidFill>
                <a:srgbClr val="0000FF"/>
              </a:solidFill>
            </a:endParaRPr>
          </a:p>
          <a:p>
            <a:pPr algn="just"/>
            <a:r>
              <a:rPr lang="en-US" altLang="zh-CN" sz="1400" dirty="0"/>
              <a:t>Motion (</a:t>
            </a:r>
            <a:r>
              <a:rPr lang="en-US" altLang="zh-CN" sz="1400" dirty="0" smtClean="0">
                <a:solidFill>
                  <a:srgbClr val="0000FF"/>
                </a:solidFill>
              </a:rPr>
              <a:t>374-384</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3549329457"/>
              </p:ext>
            </p:extLst>
          </p:nvPr>
        </p:nvGraphicFramePr>
        <p:xfrm>
          <a:off x="3429000" y="1600200"/>
          <a:ext cx="8305801" cy="370816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23/1128</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23/1219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lb272-cid-1673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23/1172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Rui Du (Huawei)</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LB272 comments DMG comment 2063 resolution</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15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a:spcAft>
                          <a:spcPts val="0"/>
                        </a:spcAft>
                      </a:pPr>
                      <a:r>
                        <a:rPr lang="en-US" sz="1200" kern="1200" dirty="0">
                          <a:solidFill>
                            <a:srgbClr val="00B050"/>
                          </a:solidFill>
                          <a:latin typeface="+mn-lt"/>
                          <a:ea typeface="+mn-ea"/>
                          <a:cs typeface="+mn-cs"/>
                        </a:rPr>
                        <a:t>23/1243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LB272 CR for CIDs on TF Sounding Phase - Part 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376854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12 (</a:t>
            </a:r>
            <a:r>
              <a:rPr lang="en-US" altLang="zh-CN" sz="3200" dirty="0" smtClean="0">
                <a:solidFill>
                  <a:srgbClr val="0000FF"/>
                </a:solidFill>
                <a:cs typeface="Times New Roman" panose="02020603050405020304" pitchFamily="18" charset="0"/>
              </a:rPr>
              <a:t>A</a:t>
            </a:r>
            <a:r>
              <a:rPr lang="en-US" altLang="en-US" sz="3200" dirty="0" smtClean="0">
                <a:solidFill>
                  <a:srgbClr val="0000FF"/>
                </a:solidFill>
                <a:cs typeface="Times New Roman" panose="02020603050405020304" pitchFamily="18" charset="0"/>
              </a:rPr>
              <a:t>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July Plenary</a:t>
            </a:r>
            <a:endParaRPr lang="en-US" altLang="en-US" sz="1400" dirty="0">
              <a:solidFill>
                <a:srgbClr val="0000FF"/>
              </a:solidFill>
            </a:endParaRPr>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1895132647"/>
              </p:ext>
            </p:extLst>
          </p:nvPr>
        </p:nvGraphicFramePr>
        <p:xfrm>
          <a:off x="3429000" y="1600200"/>
          <a:ext cx="8305801" cy="480109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altLang="zh-CN" sz="1200" kern="1200" dirty="0" smtClean="0">
                          <a:solidFill>
                            <a:schemeClr val="tx1"/>
                          </a:solidFill>
                          <a:latin typeface="+mn-lt"/>
                          <a:ea typeface="+mn-ea"/>
                          <a:cs typeface="+mn-cs"/>
                        </a:rPr>
                        <a:t>23/0896</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Pu (Perry) Wang (MERL)</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LB272 DMG Sensing Instance CIDs: Part 2</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23/1243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LB272 CR for CIDs on TF Sounding Phase - Part 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23/1265</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LB272 CR for CID 2036</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15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23/1157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 2241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23/1222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Sharing of Channel Puncturing Info by Unassociated STAs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23/1128</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23/1215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23/1169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Zhuqing</a:t>
                      </a:r>
                      <a:r>
                        <a:rPr lang="en-US" altLang="zh-CN" sz="1200" kern="1200" dirty="0" smtClean="0">
                          <a:solidFill>
                            <a:srgbClr val="00B050"/>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23/1172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Rui Du (Huawei)</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LB272 comments DMG comment 2063 resolution</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15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23/1249r0 </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Ning Gao(OPPO) </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LB 272 CR for CIDs on DMG SR2SR sensing</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30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CID 2202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to CID1764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1757148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12 (</a:t>
            </a:r>
            <a:r>
              <a:rPr lang="en-US" altLang="zh-CN" sz="3200" dirty="0" smtClean="0">
                <a:solidFill>
                  <a:srgbClr val="0000FF"/>
                </a:solidFill>
                <a:cs typeface="Times New Roman" panose="02020603050405020304" pitchFamily="18" charset="0"/>
              </a:rPr>
              <a:t>A</a:t>
            </a:r>
            <a:r>
              <a:rPr lang="en-US" altLang="en-US" sz="3200" dirty="0" smtClean="0">
                <a:solidFill>
                  <a:srgbClr val="0000FF"/>
                </a:solidFill>
                <a:cs typeface="Times New Roman" panose="02020603050405020304" pitchFamily="18" charset="0"/>
              </a:rPr>
              <a:t>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July Plenary</a:t>
            </a:r>
            <a:endParaRPr lang="en-US" altLang="en-US" sz="1400" dirty="0">
              <a:solidFill>
                <a:srgbClr val="0000FF"/>
              </a:solidFill>
            </a:endParaRPr>
          </a:p>
          <a:p>
            <a:pPr algn="just"/>
            <a:r>
              <a:rPr lang="en-US" altLang="zh-CN" sz="1400" dirty="0"/>
              <a:t>Motion (</a:t>
            </a:r>
            <a:r>
              <a:rPr lang="en-US" altLang="zh-CN" sz="1400" dirty="0" smtClean="0">
                <a:solidFill>
                  <a:srgbClr val="0000FF"/>
                </a:solidFill>
              </a:rPr>
              <a:t>385-391</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3077453591"/>
              </p:ext>
            </p:extLst>
          </p:nvPr>
        </p:nvGraphicFramePr>
        <p:xfrm>
          <a:off x="3429000" y="1600200"/>
          <a:ext cx="8305801" cy="352528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altLang="zh-CN" sz="1200" kern="1200" dirty="0" smtClean="0">
                          <a:solidFill>
                            <a:schemeClr val="tx1"/>
                          </a:solidFill>
                          <a:latin typeface="+mn-lt"/>
                          <a:ea typeface="+mn-ea"/>
                          <a:cs typeface="+mn-cs"/>
                        </a:rPr>
                        <a:t>23/0896</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Pu (Perry) Wang (MERL)</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LB272 DMG Sensing Instance CIDs: Part 2</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23/1222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Sharing of Channel Puncturing Info by Unassociated STAs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23/1128</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comments DMG comment 2103 resolution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23/1172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Rui Du (Huawei)</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LB272 comments DMG comment 2063 resolution</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15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23/1249 </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Ning Gao(OPPO) </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LB 272 CR for CIDs on DMG SR2SR sensing</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30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23/1274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CID 2202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23/1247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to CID1764</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3887538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13 (</a:t>
            </a:r>
            <a:r>
              <a:rPr lang="en-US" altLang="zh-CN" sz="3200" dirty="0" smtClean="0">
                <a:solidFill>
                  <a:srgbClr val="0000FF"/>
                </a:solidFill>
                <a:cs typeface="Times New Roman" panose="02020603050405020304" pitchFamily="18" charset="0"/>
              </a:rPr>
              <a:t>A</a:t>
            </a:r>
            <a:r>
              <a:rPr lang="en-US" altLang="en-US" sz="3200" dirty="0" smtClean="0">
                <a:solidFill>
                  <a:srgbClr val="0000FF"/>
                </a:solidFill>
                <a:cs typeface="Times New Roman" panose="02020603050405020304" pitchFamily="18" charset="0"/>
              </a:rPr>
              <a:t>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July Plenary</a:t>
            </a:r>
            <a:endParaRPr lang="en-US" altLang="en-US" sz="1400" dirty="0">
              <a:solidFill>
                <a:srgbClr val="0000FF"/>
              </a:solidFill>
            </a:endParaRPr>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1181900683"/>
              </p:ext>
            </p:extLst>
          </p:nvPr>
        </p:nvGraphicFramePr>
        <p:xfrm>
          <a:off x="3429000" y="1600200"/>
          <a:ext cx="8305801" cy="265055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a:spcAft>
                          <a:spcPts val="0"/>
                        </a:spcAft>
                      </a:pPr>
                      <a:r>
                        <a:rPr lang="en-US" altLang="zh-CN" sz="1200" kern="1200" dirty="0" smtClean="0">
                          <a:solidFill>
                            <a:srgbClr val="00B050"/>
                          </a:solidFill>
                          <a:latin typeface="+mn-lt"/>
                          <a:ea typeface="+mn-ea"/>
                          <a:cs typeface="+mn-cs"/>
                        </a:rPr>
                        <a:t>23/0896</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rgbClr val="00B050"/>
                          </a:solidFill>
                          <a:latin typeface="+mn-lt"/>
                          <a:ea typeface="+mn-ea"/>
                          <a:cs typeface="+mn-cs"/>
                        </a:rPr>
                        <a:t>Pu (Perry) Wang (MERL)</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rgbClr val="00B050"/>
                          </a:solidFill>
                          <a:latin typeface="+mn-lt"/>
                          <a:ea typeface="+mn-ea"/>
                          <a:cs typeface="+mn-cs"/>
                        </a:rPr>
                        <a:t>LB272 DMG Sensing Instance CIDs: Part 2</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23/1249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Ning Gao(OPPO) </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LB 272 CR for CIDs on DMG SR2SR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10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23/1247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to CID1764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23/1084r2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Naren</a:t>
                      </a:r>
                      <a:r>
                        <a:rPr lang="en-US" altLang="zh-CN" sz="1200" kern="1200" dirty="0" smtClean="0">
                          <a:solidFill>
                            <a:srgbClr val="00B050"/>
                          </a:solidFill>
                          <a:latin typeface="+mn-lt"/>
                          <a:ea typeface="+mn-ea"/>
                          <a:cs typeface="+mn-cs"/>
                        </a:rPr>
                        <a:t>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DMG CID 2088 2219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23/1171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Naren</a:t>
                      </a:r>
                      <a:r>
                        <a:rPr lang="en-US" altLang="zh-CN" sz="1200" kern="1200" dirty="0" smtClean="0">
                          <a:solidFill>
                            <a:srgbClr val="00B050"/>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bug fix for SBP procedure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77093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July 13</a:t>
            </a:r>
            <a:r>
              <a:rPr lang="en-US" altLang="en-US" sz="3200" dirty="0" smtClean="0">
                <a:solidFill>
                  <a:srgbClr val="0000FF"/>
                </a:solidFill>
                <a:cs typeface="Times New Roman" panose="02020603050405020304" pitchFamily="18" charset="0"/>
              </a:rPr>
              <a:t> (PM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r>
              <a:rPr lang="en-US" altLang="zh-CN" sz="1600" dirty="0" smtClean="0"/>
              <a:t>Motion (</a:t>
            </a:r>
            <a:r>
              <a:rPr lang="en-US" altLang="zh-CN" sz="1600" dirty="0" smtClean="0">
                <a:solidFill>
                  <a:srgbClr val="0000FF"/>
                </a:solidFill>
              </a:rPr>
              <a:t>392-404 + 2</a:t>
            </a:r>
            <a:r>
              <a:rPr lang="en-US" altLang="zh-CN" sz="1600" dirty="0">
                <a:solidFill>
                  <a:srgbClr val="0000FF"/>
                </a:solidFill>
              </a:rPr>
              <a:t>?</a:t>
            </a:r>
            <a:r>
              <a:rPr lang="en-US" altLang="zh-CN" sz="1600" dirty="0" smtClean="0"/>
              <a:t>)</a:t>
            </a:r>
            <a:endParaRPr lang="en-US" altLang="en-US" sz="1600" dirty="0" smtClean="0"/>
          </a:p>
          <a:p>
            <a:pPr algn="just"/>
            <a:r>
              <a:rPr lang="en-US" altLang="zh-CN" sz="1600" dirty="0">
                <a:solidFill>
                  <a:srgbClr val="0000FF"/>
                </a:solidFill>
              </a:rPr>
              <a:t>TG Motion: closing the remaining CIDs for LB 272</a:t>
            </a:r>
          </a:p>
          <a:p>
            <a:pPr algn="just"/>
            <a:r>
              <a:rPr lang="en-US" altLang="en-US" sz="1600" dirty="0">
                <a:solidFill>
                  <a:srgbClr val="0000FF"/>
                </a:solidFill>
              </a:rPr>
              <a:t>TG Motion: </a:t>
            </a:r>
            <a:r>
              <a:rPr lang="en-US" altLang="en-US" sz="1600" dirty="0" err="1">
                <a:solidFill>
                  <a:srgbClr val="0000FF"/>
                </a:solidFill>
              </a:rPr>
              <a:t>TGbf</a:t>
            </a:r>
            <a:r>
              <a:rPr lang="en-US" altLang="en-US" sz="1600" dirty="0">
                <a:solidFill>
                  <a:srgbClr val="0000FF"/>
                </a:solidFill>
              </a:rPr>
              <a:t> re-circulation letter ballot</a:t>
            </a:r>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3387074457"/>
              </p:ext>
            </p:extLst>
          </p:nvPr>
        </p:nvGraphicFramePr>
        <p:xfrm>
          <a:off x="3429000" y="1600200"/>
          <a:ext cx="8305801" cy="286923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23/0882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a:spcAft>
                          <a:spcPts val="0"/>
                        </a:spcAft>
                      </a:pPr>
                      <a:r>
                        <a:rPr lang="en-US" altLang="zh-CN" sz="1200" kern="1200" dirty="0" smtClean="0">
                          <a:solidFill>
                            <a:srgbClr val="00B050"/>
                          </a:solidFill>
                          <a:latin typeface="+mn-lt"/>
                          <a:ea typeface="+mn-ea"/>
                          <a:cs typeface="+mn-cs"/>
                        </a:rPr>
                        <a:t>23/1289</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rgbClr val="00B050"/>
                          </a:solidFill>
                          <a:latin typeface="+mn-lt"/>
                          <a:ea typeface="+mn-ea"/>
                          <a:cs typeface="+mn-cs"/>
                        </a:rPr>
                        <a:t>Pu (Perry) Wang (MERL)</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rgbClr val="00B050"/>
                          </a:solidFill>
                          <a:latin typeface="+mn-lt"/>
                          <a:ea typeface="+mn-ea"/>
                          <a:cs typeface="+mn-cs"/>
                        </a:rPr>
                        <a:t>LB272 DMG Sensing Instance CIDs: Part 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a:t>May </a:t>
            </a:r>
            <a:r>
              <a:rPr lang="en-US" altLang="zh-CN" sz="1600" dirty="0" smtClean="0"/>
              <a:t>Interim: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mentor.ieee.org/802.11/dcn/23/11-23-0900-00-00bf-ieee-802-11bf-may-2023-interim-meeting-minutes.docx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r>
              <a:rPr lang="en-US" altLang="zh-CN" sz="1600" dirty="0" smtClean="0"/>
              <a:t>Teleconferences May </a:t>
            </a:r>
            <a:r>
              <a:rPr lang="en-US" altLang="zh-CN" sz="1600" dirty="0"/>
              <a:t>- </a:t>
            </a:r>
            <a:r>
              <a:rPr lang="en-US" altLang="zh-CN" sz="1600" dirty="0" smtClean="0"/>
              <a:t>July: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mentor.ieee.org/802.11/dcn/23/11-23-0922-10-00bf-ieee-802-11bf-teleconference-minutes-may-july-2023.docx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r>
              <a:rPr lang="en-US" altLang="zh-CN" sz="1600" dirty="0" smtClean="0"/>
              <a:t>Ad-hoc </a:t>
            </a:r>
            <a:r>
              <a:rPr lang="en-US" altLang="zh-CN" sz="1600" dirty="0"/>
              <a:t>meeting in Lund, Sweden, July 2023</a:t>
            </a:r>
          </a:p>
          <a:p>
            <a:pPr marL="457200" lvl="1" indent="0" algn="just">
              <a:buNone/>
            </a:pPr>
            <a:r>
              <a:rPr lang="en-US" altLang="zh-CN" sz="1600" dirty="0" smtClean="0"/>
              <a:t>	</a:t>
            </a:r>
            <a:r>
              <a:rPr lang="en-US" altLang="zh-CN" sz="1600" dirty="0">
                <a:hlinkClick r:id="rId5"/>
              </a:rPr>
              <a:t>https://</a:t>
            </a:r>
            <a:r>
              <a:rPr lang="en-US" altLang="zh-CN" sz="1600" dirty="0" smtClean="0">
                <a:hlinkClick r:id="rId5"/>
              </a:rPr>
              <a:t>mentor.ieee.org/802.11/dcn/23/11-23-1210-01-00bf-ieee-802-11bf-july-2023-ad-hoc-meeting-minutes.docx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a:t>
            </a:r>
            <a:r>
              <a:rPr lang="en-US" altLang="zh-CN" sz="2000" dirty="0" smtClean="0"/>
              <a:t>Wilhelmsson </a:t>
            </a:r>
            <a:r>
              <a:rPr lang="en-US" altLang="zh-CN" sz="2000" dirty="0"/>
              <a:t>	Second: Claudio da Silva</a:t>
            </a:r>
            <a:endParaRPr lang="en-US" altLang="zh-CN" sz="2000" dirty="0" smtClean="0"/>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during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764346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(Monday PM 2), 	 	16:00-18:00 Berlin time</a:t>
            </a: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cs typeface="Times New Roman" panose="02020603050405020304" pitchFamily="18" charset="0"/>
              </a:rPr>
              <a:t>July 11    (Tuesday PM 1),		13:30-15:30 Berlin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		08:00-10:00 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 12    (Wednesday AM 2),		10:30-12:30 Berlin time </a:t>
            </a:r>
          </a:p>
          <a:p>
            <a:pPr marL="400050" lvl="2" indent="0" algn="just">
              <a:spcBef>
                <a:spcPct val="0"/>
              </a:spcBef>
              <a:spcAft>
                <a:spcPts val="0"/>
              </a:spcAft>
              <a:buNone/>
              <a:defRPr/>
            </a:pPr>
            <a:endParaRPr lang="en-US" altLang="zh-CN"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		08:00-10:00 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dirty="0">
                <a:solidFill>
                  <a:srgbClr val="0070C0"/>
                </a:solidFill>
                <a:cs typeface="Times New Roman" panose="02020603050405020304" pitchFamily="18" charset="0"/>
              </a:rPr>
              <a:t> 13    (Thursday PM 2),		</a:t>
            </a:r>
            <a:r>
              <a:rPr lang="en-US" altLang="zh-CN" dirty="0">
                <a:solidFill>
                  <a:srgbClr val="0070C0"/>
                </a:solidFill>
                <a:ea typeface="宋体" panose="02010600030101010101" pitchFamily="2" charset="-122"/>
              </a:rPr>
              <a:t>16:00-18:00</a:t>
            </a:r>
            <a:r>
              <a:rPr lang="en-US" altLang="zh-CN" dirty="0">
                <a:solidFill>
                  <a:srgbClr val="0070C0"/>
                </a:solidFill>
                <a:cs typeface="Times New Roman" panose="02020603050405020304" pitchFamily="18" charset="0"/>
              </a:rPr>
              <a:t> Berlin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a:t>
            </a:r>
            <a:r>
              <a:rPr lang="en-US" altLang="zh-CN" sz="1100" dirty="0" smtClean="0">
                <a:cs typeface="Times New Roman" panose="02020603050405020304" pitchFamily="18" charset="0"/>
              </a:rPr>
              <a:t>CAC</a:t>
            </a: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8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a:t>
            </a:r>
            <a:r>
              <a:rPr lang="en-US" altLang="zh-CN" sz="1100" dirty="0" smtClean="0">
                <a:solidFill>
                  <a:schemeClr val="bg2"/>
                </a:solidFill>
                <a:cs typeface="Times New Roman" panose="02020603050405020304" pitchFamily="18" charset="0"/>
              </a:rPr>
              <a:t>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15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27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Cancelled</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29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 </a:t>
            </a:r>
            <a:r>
              <a:rPr lang="en-US" altLang="zh-CN" sz="1100" dirty="0">
                <a:solidFill>
                  <a:schemeClr val="bg2"/>
                </a:solidFill>
                <a:cs typeface="Times New Roman" panose="02020603050405020304" pitchFamily="18" charset="0"/>
              </a:rPr>
              <a:t>Cancelled</a:t>
            </a:r>
            <a:endParaRPr lang="en-US" altLang="zh-CN" sz="1100" dirty="0">
              <a:solidFill>
                <a:srgbClr val="00B0F0"/>
              </a:solidFill>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err="1">
                <a:cs typeface="Times New Roman" panose="02020603050405020304" pitchFamily="18" charset="0"/>
              </a:rPr>
              <a:t>TGbf</a:t>
            </a:r>
            <a:r>
              <a:rPr lang="en-US" altLang="zh-CN" sz="1600" b="1" dirty="0">
                <a:cs typeface="Times New Roman" panose="02020603050405020304" pitchFamily="18" charset="0"/>
              </a:rPr>
              <a:t> </a:t>
            </a:r>
            <a:r>
              <a:rPr lang="en-US" altLang="zh-CN" sz="1600" b="1" dirty="0">
                <a:solidFill>
                  <a:srgbClr val="FF0000"/>
                </a:solidFill>
                <a:cs typeface="Times New Roman" panose="02020603050405020304" pitchFamily="18" charset="0"/>
              </a:rPr>
              <a:t>ad-hoc meeting </a:t>
            </a:r>
            <a:r>
              <a:rPr lang="en-US" altLang="zh-CN" sz="1600" b="1" dirty="0">
                <a:cs typeface="Times New Roman" panose="02020603050405020304" pitchFamily="18" charset="0"/>
              </a:rPr>
              <a:t>on </a:t>
            </a:r>
            <a:r>
              <a:rPr lang="en-US" altLang="zh-CN" sz="1600" b="1" dirty="0">
                <a:solidFill>
                  <a:srgbClr val="0000FF"/>
                </a:solidFill>
                <a:cs typeface="Times New Roman" panose="02020603050405020304" pitchFamily="18" charset="0"/>
              </a:rPr>
              <a:t>July 6, 7, 8, 2023</a:t>
            </a:r>
            <a:r>
              <a:rPr lang="en-US" altLang="zh-CN" sz="1600" b="1" dirty="0">
                <a:cs typeface="Times New Roman" panose="02020603050405020304" pitchFamily="18" charset="0"/>
              </a:rPr>
              <a:t>, in the </a:t>
            </a:r>
            <a:r>
              <a:rPr lang="en-US" altLang="zh-CN" sz="1600" b="1" dirty="0">
                <a:solidFill>
                  <a:srgbClr val="0000FF"/>
                </a:solidFill>
                <a:cs typeface="Times New Roman" panose="02020603050405020304" pitchFamily="18" charset="0"/>
              </a:rPr>
              <a:t>Ericsson Office, Lund, Sweden</a:t>
            </a: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July </a:t>
            </a:r>
            <a:r>
              <a:rPr lang="en-US" altLang="zh-CN" sz="1600" b="1" dirty="0"/>
              <a:t>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July 11    (Tuesday PM 1),</a:t>
            </a:r>
            <a:r>
              <a:rPr lang="en-US" altLang="zh-CN" sz="1200" dirty="0" smtClean="0">
                <a:solidFill>
                  <a:srgbClr val="7030A0"/>
                </a:solidFill>
                <a:cs typeface="Times New Roman" panose="02020603050405020304" pitchFamily="18" charset="0"/>
              </a:rPr>
              <a:t>		</a:t>
            </a:r>
            <a:r>
              <a:rPr lang="en-US" altLang="zh-CN" dirty="0" smtClean="0">
                <a:solidFill>
                  <a:srgbClr val="7030A0"/>
                </a:solidFill>
                <a:cs typeface="Times New Roman" panose="02020603050405020304" pitchFamily="18" charset="0"/>
              </a:rPr>
              <a:t>13:30-15:30 Berlin </a:t>
            </a:r>
            <a:r>
              <a:rPr lang="en-US" altLang="zh-CN" sz="1200" dirty="0" smtClean="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12    (Wednesday </a:t>
            </a:r>
            <a:r>
              <a:rPr lang="en-US" altLang="zh-CN" dirty="0" smtClean="0">
                <a:solidFill>
                  <a:srgbClr val="00B0F0"/>
                </a:solidFill>
                <a:ea typeface="宋体" panose="02010600030101010101" pitchFamily="2" charset="-122"/>
              </a:rPr>
              <a:t>AM </a:t>
            </a:r>
            <a:r>
              <a:rPr lang="en-US" altLang="zh-CN" dirty="0">
                <a:solidFill>
                  <a:srgbClr val="00B0F0"/>
                </a:solidFill>
                <a:ea typeface="宋体" panose="02010600030101010101" pitchFamily="2" charset="-122"/>
              </a:rPr>
              <a:t>2),</a:t>
            </a:r>
            <a:r>
              <a:rPr lang="en-US" altLang="zh-CN" sz="1200" dirty="0">
                <a:solidFill>
                  <a:srgbClr val="00B0F0"/>
                </a:solidFill>
                <a:ea typeface="宋体" panose="02010600030101010101" pitchFamily="2" charset="-122"/>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ea typeface="宋体" panose="02010600030101010101" pitchFamily="2" charset="-122"/>
              </a:rPr>
              <a:t> </a:t>
            </a:r>
            <a:r>
              <a:rPr lang="en-US" altLang="zh-CN" sz="1200" dirty="0">
                <a:solidFill>
                  <a:srgbClr val="00B0F0"/>
                </a:solidFill>
                <a:ea typeface="宋体" panose="02010600030101010101" pitchFamily="2" charset="-122"/>
              </a:rPr>
              <a:t>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(May 2023 </a:t>
            </a:r>
            <a:r>
              <a:rPr lang="en-US" altLang="zh-CN" sz="900" dirty="0" smtClean="0">
                <a:cs typeface="Times New Roman" panose="02020603050405020304" pitchFamily="18" charset="0"/>
              </a:rPr>
              <a:t>– July 2023 </a:t>
            </a:r>
            <a:r>
              <a:rPr lang="en-US" altLang="zh-CN" sz="900" dirty="0">
                <a:cs typeface="Times New Roman" panose="02020603050405020304" pitchFamily="18" charset="0"/>
              </a:rPr>
              <a:t>CAC calls: </a:t>
            </a:r>
            <a:r>
              <a:rPr lang="en-US" altLang="zh-CN" sz="900" dirty="0" smtClean="0">
                <a:solidFill>
                  <a:srgbClr val="0000FF"/>
                </a:solidFill>
                <a:cs typeface="Times New Roman" panose="02020603050405020304" pitchFamily="18" charset="0"/>
              </a:rPr>
              <a:t>Jun 5, June 26, July 9</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0000"/>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cxnSp>
        <p:nvCxnSpPr>
          <p:cNvPr id="9" name="直接箭头连接符 8"/>
          <p:cNvCxnSpPr/>
          <p:nvPr/>
        </p:nvCxnSpPr>
        <p:spPr bwMode="auto">
          <a:xfrm>
            <a:off x="76200" y="4566937"/>
            <a:ext cx="12954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Title 1"/>
          <p:cNvSpPr>
            <a:spLocks noGrp="1"/>
          </p:cNvSpPr>
          <p:nvPr>
            <p:ph type="title"/>
          </p:nvPr>
        </p:nvSpPr>
        <p:spPr>
          <a:xfrm>
            <a:off x="-5862" y="4343400"/>
            <a:ext cx="990600" cy="304800"/>
          </a:xfrm>
        </p:spPr>
        <p:txBody>
          <a:bodyPr/>
          <a:lstStyle/>
          <a:p>
            <a:r>
              <a:rPr lang="en-US" altLang="zh-CN" sz="1200" b="0" dirty="0" smtClean="0">
                <a:solidFill>
                  <a:srgbClr val="FF0000"/>
                </a:solidFill>
              </a:rPr>
              <a:t>Motion?</a:t>
            </a:r>
            <a:endParaRPr lang="en-GB" sz="1200" b="0" dirty="0">
              <a:solidFill>
                <a:srgbClr val="FF0000"/>
              </a:solidFill>
            </a:endParaRPr>
          </a:p>
        </p:txBody>
      </p:sp>
    </p:spTree>
    <p:extLst>
      <p:ext uri="{BB962C8B-B14F-4D97-AF65-F5344CB8AC3E}">
        <p14:creationId xmlns:p14="http://schemas.microsoft.com/office/powerpoint/2010/main" val="36355685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May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31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10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2"/>
                </a:solidFill>
                <a:cs typeface="Times New Roman" panose="02020603050405020304" pitchFamily="18" charset="0"/>
              </a:rPr>
              <a:t>Aug </a:t>
            </a:r>
            <a:r>
              <a:rPr lang="en-US" altLang="zh-CN" sz="1100" strike="sngStrike" dirty="0">
                <a:solidFill>
                  <a:schemeClr val="bg2"/>
                </a:solidFill>
                <a:cs typeface="Times New Roman" panose="02020603050405020304" pitchFamily="18" charset="0"/>
              </a:rPr>
              <a:t>	17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22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24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31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September Interim 2023 (Sept 10-15)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Sept 11    (Monday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a:t>
            </a:r>
            <a:r>
              <a:rPr lang="en-US" altLang="zh-CN" sz="1200"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Monday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 Atlanta time </a:t>
            </a: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12    (Tuesday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a:t>
            </a:r>
            <a:r>
              <a:rPr lang="en-US" altLang="zh-CN" sz="1200" dirty="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ea typeface="宋体" panose="02010600030101010101" pitchFamily="2" charset="-122"/>
              </a:rPr>
              <a:t>Sept</a:t>
            </a:r>
            <a:r>
              <a:rPr lang="en-US" altLang="zh-CN" dirty="0">
                <a:solidFill>
                  <a:srgbClr val="00B050"/>
                </a:solidFill>
                <a:cs typeface="Times New Roman" panose="02020603050405020304" pitchFamily="18" charset="0"/>
              </a:rPr>
              <a:t> 13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dirty="0">
                <a:solidFill>
                  <a:srgbClr val="00B050"/>
                </a:solidFill>
                <a:ea typeface="宋体" panose="02010600030101010101" pitchFamily="2" charset="-122"/>
              </a:rPr>
              <a:t>Atlanta</a:t>
            </a:r>
            <a:r>
              <a:rPr lang="en-US" altLang="zh-CN" sz="1200" dirty="0">
                <a:solidFill>
                  <a:srgbClr val="00B05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13    (Wednesday AM 2),</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10:30-12:30</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Atlanta</a:t>
            </a:r>
            <a:r>
              <a:rPr lang="en-US" altLang="zh-CN" sz="1200" dirty="0">
                <a:solidFill>
                  <a:srgbClr val="00B0F0"/>
                </a:solidFill>
                <a:ea typeface="宋体" panose="02010600030101010101" pitchFamily="2" charset="-122"/>
              </a:rPr>
              <a:t> time </a:t>
            </a:r>
          </a:p>
          <a:p>
            <a:pPr marL="400050" lvl="2" indent="0" algn="just">
              <a:spcBef>
                <a:spcPct val="0"/>
              </a:spcBef>
              <a:spcAft>
                <a:spcPts val="0"/>
              </a:spcAft>
              <a:buNone/>
              <a:defRPr/>
            </a:pPr>
            <a:endParaRPr lang="en-US" altLang="zh-CN" sz="1200"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sz="1200" dirty="0">
                <a:solidFill>
                  <a:srgbClr val="00B0F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sz="1200" dirty="0">
                <a:solidFill>
                  <a:srgbClr val="7030A0"/>
                </a:solidFill>
                <a:cs typeface="Times New Roman" panose="02020603050405020304" pitchFamily="18" charset="0"/>
              </a:rPr>
              <a:t> 14    (</a:t>
            </a:r>
            <a:r>
              <a:rPr lang="en-US" altLang="zh-CN" dirty="0">
                <a:solidFill>
                  <a:srgbClr val="7030A0"/>
                </a:solidFill>
                <a:cs typeface="Times New Roman" panose="02020603050405020304" pitchFamily="18" charset="0"/>
              </a:rPr>
              <a:t>Thursday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a:t>
            </a:r>
            <a:r>
              <a:rPr lang="en-US" altLang="zh-CN" sz="1200" dirty="0">
                <a:solidFill>
                  <a:srgbClr val="7030A0"/>
                </a:solidFill>
                <a:cs typeface="Times New Roman" panose="02020603050405020304" pitchFamily="18" charset="0"/>
              </a:rPr>
              <a:t> </a:t>
            </a:r>
            <a:r>
              <a:rPr lang="en-US" altLang="zh-CN" dirty="0">
                <a:solidFill>
                  <a:srgbClr val="7030A0"/>
                </a:solidFill>
                <a:ea typeface="宋体" panose="02010600030101010101" pitchFamily="2" charset="-122"/>
              </a:rPr>
              <a:t>Atlanta</a:t>
            </a:r>
            <a:r>
              <a:rPr lang="en-US" altLang="zh-CN" sz="1200" dirty="0">
                <a:solidFill>
                  <a:srgbClr val="7030A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2175193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July 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a:t>
            </a:r>
            <a:r>
              <a:rPr lang="en-US" altLang="zh-CN" sz="1400" dirty="0" smtClean="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a:solidFill>
                  <a:srgbClr val="FF0000"/>
                </a:solidFill>
              </a:rPr>
              <a:t>87.94 </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a:solidFill>
                  <a:srgbClr val="FF0000"/>
                </a:solidFill>
              </a:rPr>
              <a:t>1145 /</a:t>
            </a:r>
            <a:r>
              <a:rPr lang="en-US" altLang="zh-CN" sz="1600" dirty="0" smtClean="0">
                <a:solidFill>
                  <a:srgbClr val="FF0000"/>
                </a:solidFill>
              </a:rPr>
              <a:t>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ext uri="{D42A27DB-BD31-4B8C-83A1-F6EECF244321}">
                <p14:modId xmlns:p14="http://schemas.microsoft.com/office/powerpoint/2010/main" val="2182509397"/>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245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94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989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1145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0.119815668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0.7596006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0.879416</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7"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745359512"/>
              </p:ext>
            </p:extLst>
          </p:nvPr>
        </p:nvGraphicFramePr>
        <p:xfrm>
          <a:off x="77724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179793109"/>
              </p:ext>
            </p:extLst>
          </p:nvPr>
        </p:nvGraphicFramePr>
        <p:xfrm>
          <a:off x="1917834" y="667352"/>
          <a:ext cx="8369166" cy="5809648"/>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 </a:t>
                      </a:r>
                      <a:r>
                        <a:rPr lang="en-US" sz="1050" b="1" dirty="0">
                          <a:solidFill>
                            <a:srgbClr val="0000FF"/>
                          </a:solidFill>
                          <a:effectLst/>
                          <a:latin typeface="Calibri" panose="020F0502020204030204" pitchFamily="34" charset="0"/>
                          <a:ea typeface="宋体" panose="02010600030101010101" pitchFamily="2" charset="-122"/>
                        </a:rPr>
                        <a:t>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97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Claudio (E)</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226</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48</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(10+</a:t>
                      </a:r>
                      <a:r>
                        <a:rPr lang="en-US" altLang="zh-CN" sz="1050" baseline="0" dirty="0" smtClean="0">
                          <a:solidFill>
                            <a:schemeClr val="tx1"/>
                          </a:solidFill>
                          <a:effectLst/>
                          <a:latin typeface="Calibri" panose="020F0502020204030204" pitchFamily="34" charset="0"/>
                          <a:ea typeface="宋体" panose="02010600030101010101" pitchFamily="2" charset="-122"/>
                        </a:rPr>
                        <a:t> TBD</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35</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 (6</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(2-3</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7</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1</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989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0.119815668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0.7596006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0.8794163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600" kern="0" dirty="0" smtClean="0"/>
              <a:t>Discussion and plan for the remaining CIDs for LB272</a:t>
            </a:r>
            <a:endParaRPr lang="en-US" altLang="zh-CN" sz="3600" dirty="0"/>
          </a:p>
        </p:txBody>
      </p:sp>
      <p:sp>
        <p:nvSpPr>
          <p:cNvPr id="5" name="Rectangle 3"/>
          <p:cNvSpPr txBox="1">
            <a:spLocks noChangeArrowheads="1"/>
          </p:cNvSpPr>
          <p:nvPr/>
        </p:nvSpPr>
        <p:spPr bwMode="auto">
          <a:xfrm>
            <a:off x="457200" y="1524000"/>
            <a:ext cx="112776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b="1" kern="0" dirty="0" smtClean="0"/>
              <a:t>Deadline </a:t>
            </a:r>
            <a:r>
              <a:rPr lang="en-US" altLang="zh-CN" b="1" kern="0" dirty="0"/>
              <a:t>for comment </a:t>
            </a:r>
            <a:r>
              <a:rPr lang="en-US" altLang="zh-CN" b="1" kern="0" dirty="0" smtClean="0"/>
              <a:t>resolution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latin typeface="Times New Roman" panose="02020603050405020304" pitchFamily="18" charset="0"/>
                <a:cs typeface="Times New Roman" panose="02020603050405020304" pitchFamily="18" charset="0"/>
              </a:rPr>
              <a:t>July 13    (Thursday AM 1),		08:00-10:00 Berlin </a:t>
            </a:r>
            <a:r>
              <a:rPr lang="en-US" altLang="zh-CN" sz="1600" dirty="0" smtClean="0">
                <a:solidFill>
                  <a:srgbClr val="00B050"/>
                </a:solidFill>
                <a:latin typeface="Times New Roman" panose="02020603050405020304" pitchFamily="18" charset="0"/>
                <a:cs typeface="Times New Roman" panose="02020603050405020304" pitchFamily="18" charset="0"/>
              </a:rPr>
              <a:t>time </a:t>
            </a:r>
          </a:p>
          <a:p>
            <a:pPr marL="342900" lvl="1" indent="-342900" algn="just">
              <a:buFont typeface="Arial" panose="020B0604020202020204" pitchFamily="34" charset="0"/>
              <a:buChar char="•"/>
              <a:defRPr/>
            </a:pPr>
            <a:endParaRPr lang="en-US" altLang="zh-CN" b="1" kern="0" dirty="0" smtClean="0"/>
          </a:p>
          <a:p>
            <a:pPr marL="342900" lvl="1" indent="-342900" algn="just">
              <a:buFont typeface="Arial" panose="020B0604020202020204" pitchFamily="34" charset="0"/>
              <a:buChar char="•"/>
              <a:defRPr/>
            </a:pPr>
            <a:r>
              <a:rPr lang="en-US" altLang="zh-CN" b="1" kern="0" dirty="0" smtClean="0"/>
              <a:t>Motion for closing the remaining CIDs </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latin typeface="Times New Roman" panose="02020603050405020304" pitchFamily="18" charset="0"/>
              <a:cs typeface="Times New Roman" panose="02020603050405020304" pitchFamily="18" charset="0"/>
            </a:endParaRPr>
          </a:p>
          <a:p>
            <a:pPr marL="685800" lvl="2" indent="-342900" algn="just">
              <a:buFont typeface="Arial" panose="020B0604020202020204" pitchFamily="34" charset="0"/>
              <a:buChar char="•"/>
              <a:defRPr/>
            </a:pPr>
            <a:endParaRPr lang="en-US" altLang="zh-CN" sz="1400" b="1" dirty="0" smtClean="0"/>
          </a:p>
          <a:p>
            <a:pPr marL="685800" lvl="2" indent="-342900" algn="just">
              <a:buFont typeface="Arial" panose="020B0604020202020204" pitchFamily="34" charset="0"/>
              <a:buChar char="•"/>
              <a:defRPr/>
            </a:pPr>
            <a:r>
              <a:rPr lang="en-US" altLang="zh-CN" sz="1400" b="1" dirty="0" smtClean="0">
                <a:solidFill>
                  <a:srgbClr val="FF0000"/>
                </a:solidFill>
              </a:rPr>
              <a:t>Move </a:t>
            </a:r>
            <a:r>
              <a:rPr lang="en-US" altLang="zh-CN" sz="1400" b="1" dirty="0">
                <a:solidFill>
                  <a:srgbClr val="FF0000"/>
                </a:solidFill>
              </a:rPr>
              <a:t>to approve “Rejected” resolutions to the CIDs:</a:t>
            </a:r>
            <a:endParaRPr lang="en-US" altLang="zh-CN" sz="1400" b="1" kern="0" dirty="0">
              <a:solidFill>
                <a:srgbClr val="FF0000"/>
              </a:solidFill>
            </a:endParaRPr>
          </a:p>
          <a:p>
            <a:pPr lvl="2" algn="just">
              <a:buFont typeface="Arial" panose="020B0604020202020204" pitchFamily="34" charset="0"/>
              <a:buChar char="–"/>
              <a:defRPr/>
            </a:pPr>
            <a:r>
              <a:rPr lang="en-US" altLang="zh-CN" sz="1100" dirty="0">
                <a:solidFill>
                  <a:srgbClr val="FF0000"/>
                </a:solidFill>
              </a:rPr>
              <a:t>CID: </a:t>
            </a:r>
            <a:r>
              <a:rPr lang="en-GB" altLang="zh-CN" sz="1100" dirty="0" smtClean="0">
                <a:solidFill>
                  <a:srgbClr val="FF0000"/>
                </a:solidFill>
              </a:rPr>
              <a:t>XXX</a:t>
            </a:r>
            <a:endParaRPr lang="zh-CN" altLang="zh-CN" sz="1100" dirty="0">
              <a:solidFill>
                <a:srgbClr val="FF0000"/>
              </a:solidFill>
            </a:endParaRPr>
          </a:p>
          <a:p>
            <a:pPr marL="685800" lvl="2" indent="-342900" algn="just">
              <a:buFont typeface="Arial" panose="020B0604020202020204" pitchFamily="34" charset="0"/>
              <a:buChar char="•"/>
              <a:defRPr/>
            </a:pPr>
            <a:r>
              <a:rPr lang="en-US" altLang="zh-CN" sz="1400" b="1" dirty="0">
                <a:solidFill>
                  <a:srgbClr val="FF0000"/>
                </a:solidFill>
              </a:rPr>
              <a:t>With the following rejection reason: </a:t>
            </a:r>
            <a:r>
              <a:rPr lang="en-US" altLang="zh-CN" sz="1400" b="1" dirty="0" smtClean="0">
                <a:solidFill>
                  <a:srgbClr val="FF0000"/>
                </a:solidFill>
              </a:rPr>
              <a:t>“Lack </a:t>
            </a:r>
            <a:r>
              <a:rPr lang="en-US" altLang="zh-CN" sz="1400" b="1" dirty="0">
                <a:solidFill>
                  <a:srgbClr val="FF0000"/>
                </a:solidFill>
              </a:rPr>
              <a:t>of </a:t>
            </a:r>
            <a:r>
              <a:rPr lang="en-US" altLang="zh-CN" sz="1400" b="1" dirty="0" smtClean="0">
                <a:solidFill>
                  <a:srgbClr val="FF0000"/>
                </a:solidFill>
              </a:rPr>
              <a:t>technical contribution/consensus</a:t>
            </a:r>
            <a:r>
              <a:rPr lang="en-US" altLang="zh-CN" sz="1400" b="1" dirty="0">
                <a:solidFill>
                  <a:srgbClr val="FF0000"/>
                </a:solidFill>
              </a:rPr>
              <a:t>”.</a:t>
            </a:r>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a:t>TG Motion: Initial </a:t>
            </a:r>
            <a:r>
              <a:rPr lang="en-US" altLang="zh-CN" b="1" kern="0" dirty="0" smtClean="0"/>
              <a:t>LB (</a:t>
            </a:r>
            <a:r>
              <a:rPr lang="en-US" altLang="zh-CN" kern="0" dirty="0" smtClean="0"/>
              <a:t>Then</a:t>
            </a:r>
            <a:r>
              <a:rPr lang="en-US" altLang="zh-CN" b="1" kern="0" dirty="0" smtClean="0"/>
              <a:t> </a:t>
            </a:r>
            <a:r>
              <a:rPr lang="en-US" altLang="en-US" dirty="0">
                <a:solidFill>
                  <a:schemeClr val="tx2"/>
                </a:solidFill>
              </a:rPr>
              <a:t>SP for Timeline </a:t>
            </a:r>
            <a:r>
              <a:rPr lang="en-US" altLang="en-US" dirty="0" smtClean="0">
                <a:solidFill>
                  <a:schemeClr val="tx2"/>
                </a:solidFill>
              </a:rPr>
              <a:t>change of D2.0 and …</a:t>
            </a:r>
            <a:r>
              <a:rPr lang="en-US" altLang="zh-CN" b="1" kern="0" dirty="0" smtClean="0"/>
              <a:t>)</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600" dirty="0">
                <a:solidFill>
                  <a:srgbClr val="0070C0"/>
                </a:solidFill>
                <a:ea typeface="宋体" panose="02010600030101010101" pitchFamily="2" charset="-122"/>
              </a:rPr>
              <a:t>July</a:t>
            </a:r>
            <a:r>
              <a:rPr lang="en-US" altLang="zh-CN" sz="1600" dirty="0">
                <a:solidFill>
                  <a:srgbClr val="0070C0"/>
                </a:solidFill>
                <a:cs typeface="Times New Roman" panose="02020603050405020304" pitchFamily="18" charset="0"/>
              </a:rPr>
              <a:t> 13    (Thursday PM 2),		</a:t>
            </a:r>
            <a:r>
              <a:rPr lang="en-US" altLang="zh-CN" sz="1600" dirty="0">
                <a:solidFill>
                  <a:srgbClr val="0070C0"/>
                </a:solidFill>
                <a:ea typeface="宋体" panose="02010600030101010101" pitchFamily="2" charset="-122"/>
              </a:rPr>
              <a:t>16:00-18:00</a:t>
            </a:r>
            <a:r>
              <a:rPr lang="en-US" altLang="zh-CN" sz="1600" dirty="0">
                <a:solidFill>
                  <a:srgbClr val="0070C0"/>
                </a:solidFill>
                <a:cs typeface="Times New Roman" panose="02020603050405020304" pitchFamily="18" charset="0"/>
              </a:rPr>
              <a:t> Berlin time</a:t>
            </a:r>
          </a:p>
          <a:p>
            <a:pPr lvl="1" algn="just">
              <a:buFont typeface="Arial" panose="020B0604020202020204" pitchFamily="34" charset="0"/>
              <a:buChar char="–"/>
              <a:defRPr/>
            </a:pPr>
            <a:endParaRPr lang="en-US" altLang="zh-CN" sz="1400" dirty="0" smtClean="0"/>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smtClean="0"/>
              <a:t>Any other suggestion?</a:t>
            </a:r>
            <a:endParaRPr lang="en-US" altLang="zh-CN" b="1" kern="0" dirty="0"/>
          </a:p>
        </p:txBody>
      </p:sp>
    </p:spTree>
    <p:extLst>
      <p:ext uri="{BB962C8B-B14F-4D97-AF65-F5344CB8AC3E}">
        <p14:creationId xmlns:p14="http://schemas.microsoft.com/office/powerpoint/2010/main" val="39209832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Privacy discussion for 802.11bf</a:t>
            </a:r>
          </a:p>
        </p:txBody>
      </p:sp>
      <p:sp>
        <p:nvSpPr>
          <p:cNvPr id="26628" name="Rectangle 3"/>
          <p:cNvSpPr txBox="1">
            <a:spLocks noChangeArrowheads="1"/>
          </p:cNvSpPr>
          <p:nvPr/>
        </p:nvSpPr>
        <p:spPr bwMode="auto">
          <a:xfrm>
            <a:off x="457200" y="14478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smtClean="0">
                <a:solidFill>
                  <a:srgbClr val="0000FF"/>
                </a:solidFill>
              </a:rPr>
              <a:t>Privacy</a:t>
            </a:r>
            <a:r>
              <a:rPr lang="en-US" altLang="zh-CN" sz="2000" dirty="0" smtClean="0"/>
              <a:t> </a:t>
            </a:r>
            <a:r>
              <a:rPr lang="en-US" altLang="zh-CN" sz="2000" dirty="0"/>
              <a:t>issue is </a:t>
            </a:r>
            <a:r>
              <a:rPr lang="en-US" altLang="zh-CN" sz="2000" dirty="0" smtClean="0"/>
              <a:t>recently mentioned </a:t>
            </a:r>
            <a:r>
              <a:rPr lang="en-US" altLang="zh-CN" sz="2000" dirty="0"/>
              <a:t>for WLAN sensing (802.11bf), by different people, in different </a:t>
            </a:r>
            <a:r>
              <a:rPr lang="en-US" altLang="zh-CN" sz="2000" dirty="0" smtClean="0"/>
              <a:t>ways</a:t>
            </a:r>
            <a:endParaRPr lang="en-US" altLang="zh-CN" sz="2000" dirty="0"/>
          </a:p>
          <a:p>
            <a:pPr lvl="1" algn="just"/>
            <a:endParaRPr lang="en-US" altLang="zh-CN" sz="1800" dirty="0"/>
          </a:p>
          <a:p>
            <a:r>
              <a:rPr lang="en-US" altLang="zh-CN" dirty="0"/>
              <a:t>The tentative </a:t>
            </a:r>
            <a:r>
              <a:rPr lang="en-US" altLang="zh-CN" dirty="0">
                <a:solidFill>
                  <a:srgbClr val="0000FF"/>
                </a:solidFill>
              </a:rPr>
              <a:t>plan</a:t>
            </a:r>
            <a:r>
              <a:rPr lang="en-US" altLang="zh-CN" dirty="0"/>
              <a:t> (Please let me know your opinion):</a:t>
            </a:r>
            <a:endParaRPr lang="zh-CN" altLang="zh-CN" sz="2800" dirty="0"/>
          </a:p>
          <a:p>
            <a:pPr lvl="1" algn="just"/>
            <a:r>
              <a:rPr lang="en-US" altLang="zh-CN" sz="1800" dirty="0" smtClean="0"/>
              <a:t>We </a:t>
            </a:r>
            <a:r>
              <a:rPr lang="en-US" altLang="zh-CN" sz="1800" dirty="0"/>
              <a:t>need to find what the actual </a:t>
            </a:r>
            <a:r>
              <a:rPr lang="en-US" altLang="zh-CN" sz="1800" dirty="0">
                <a:solidFill>
                  <a:srgbClr val="0000FF"/>
                </a:solidFill>
              </a:rPr>
              <a:t>concern</a:t>
            </a:r>
            <a:r>
              <a:rPr lang="en-US" altLang="zh-CN" sz="1800" dirty="0"/>
              <a:t> for privacy issue for </a:t>
            </a:r>
            <a:r>
              <a:rPr lang="en-US" altLang="zh-CN" sz="1800" dirty="0" smtClean="0"/>
              <a:t>802.11bf, </a:t>
            </a:r>
            <a:r>
              <a:rPr lang="en-US" altLang="zh-CN" sz="1800" dirty="0"/>
              <a:t>before starting to discuss solutions</a:t>
            </a:r>
            <a:endParaRPr lang="zh-CN" altLang="zh-CN" sz="1800" dirty="0"/>
          </a:p>
          <a:p>
            <a:pPr lvl="1" algn="just"/>
            <a:r>
              <a:rPr lang="en-US" altLang="zh-CN" sz="1800" dirty="0" smtClean="0"/>
              <a:t>We </a:t>
            </a:r>
            <a:r>
              <a:rPr lang="en-US" altLang="zh-CN" sz="1800" dirty="0"/>
              <a:t>need to either </a:t>
            </a:r>
            <a:r>
              <a:rPr lang="en-US" altLang="zh-CN" sz="1800" dirty="0">
                <a:solidFill>
                  <a:srgbClr val="0000FF"/>
                </a:solidFill>
              </a:rPr>
              <a:t>solve</a:t>
            </a:r>
            <a:r>
              <a:rPr lang="en-US" altLang="zh-CN" sz="1800" dirty="0"/>
              <a:t> the </a:t>
            </a:r>
            <a:r>
              <a:rPr lang="en-US" altLang="zh-CN" sz="1800" dirty="0" smtClean="0"/>
              <a:t>problem, </a:t>
            </a:r>
            <a:r>
              <a:rPr lang="en-US" altLang="zh-CN" sz="1800" dirty="0"/>
              <a:t>or </a:t>
            </a:r>
            <a:r>
              <a:rPr lang="en-US" altLang="zh-CN" sz="1800" dirty="0">
                <a:solidFill>
                  <a:srgbClr val="0000FF"/>
                </a:solidFill>
              </a:rPr>
              <a:t>convince</a:t>
            </a:r>
            <a:r>
              <a:rPr lang="en-US" altLang="zh-CN" sz="1800" dirty="0"/>
              <a:t> them that 802.11bf is </a:t>
            </a:r>
            <a:r>
              <a:rPr lang="en-US" altLang="zh-CN" sz="1800" dirty="0" smtClean="0"/>
              <a:t>safe</a:t>
            </a:r>
          </a:p>
          <a:p>
            <a:pPr lvl="2" algn="just"/>
            <a:r>
              <a:rPr lang="en-US" altLang="zh-CN" sz="1400" dirty="0" smtClean="0"/>
              <a:t>Should not slow down D2.0, but rather this is something we must consider after D2.0.</a:t>
            </a:r>
            <a:endParaRPr lang="zh-CN" altLang="zh-CN" sz="1400" dirty="0" smtClean="0"/>
          </a:p>
          <a:p>
            <a:pPr lvl="1" algn="just"/>
            <a:r>
              <a:rPr lang="en-US" altLang="zh-CN" sz="1800" dirty="0" smtClean="0"/>
              <a:t>We could have (ad hoc or </a:t>
            </a:r>
            <a:r>
              <a:rPr lang="en-US" altLang="zh-CN" sz="1800" dirty="0" err="1" smtClean="0"/>
              <a:t>TGbf</a:t>
            </a:r>
            <a:r>
              <a:rPr lang="en-US" altLang="zh-CN" sz="1800" dirty="0" smtClean="0"/>
              <a:t>) </a:t>
            </a:r>
            <a:r>
              <a:rPr lang="en-US" altLang="zh-CN" sz="1800" dirty="0" smtClean="0">
                <a:solidFill>
                  <a:srgbClr val="0000FF"/>
                </a:solidFill>
              </a:rPr>
              <a:t>meetings</a:t>
            </a:r>
            <a:r>
              <a:rPr lang="en-US" altLang="zh-CN" sz="1800" dirty="0" smtClean="0"/>
              <a:t> dedicated to this issue</a:t>
            </a:r>
            <a:endParaRPr lang="zh-CN" altLang="zh-CN" sz="1800" dirty="0" smtClean="0"/>
          </a:p>
          <a:p>
            <a:pPr lvl="2" algn="just"/>
            <a:r>
              <a:rPr lang="en-US" altLang="zh-CN" sz="1400" dirty="0" smtClean="0"/>
              <a:t>The </a:t>
            </a:r>
            <a:r>
              <a:rPr lang="en-US" altLang="zh-CN" sz="1400" dirty="0">
                <a:solidFill>
                  <a:srgbClr val="0000FF"/>
                </a:solidFill>
              </a:rPr>
              <a:t>online</a:t>
            </a:r>
            <a:r>
              <a:rPr lang="en-US" altLang="zh-CN" sz="1400" dirty="0"/>
              <a:t> discussion could start during the </a:t>
            </a:r>
            <a:r>
              <a:rPr lang="en-US" altLang="zh-CN" sz="1400" dirty="0" err="1"/>
              <a:t>TGbf</a:t>
            </a:r>
            <a:r>
              <a:rPr lang="en-US" altLang="zh-CN" sz="1400" dirty="0"/>
              <a:t> Ad hoc meeting @ Lund, Sweden or even before</a:t>
            </a:r>
            <a:endParaRPr lang="zh-CN" altLang="zh-CN" sz="1400" dirty="0"/>
          </a:p>
          <a:p>
            <a:pPr lvl="2" algn="just"/>
            <a:r>
              <a:rPr lang="en-US" altLang="zh-CN" sz="1400" dirty="0"/>
              <a:t>The </a:t>
            </a:r>
            <a:r>
              <a:rPr lang="en-US" altLang="zh-CN" sz="1400" dirty="0">
                <a:solidFill>
                  <a:srgbClr val="0000FF"/>
                </a:solidFill>
              </a:rPr>
              <a:t>offline</a:t>
            </a:r>
            <a:r>
              <a:rPr lang="en-US" altLang="zh-CN" sz="1400" dirty="0"/>
              <a:t> Email discussion could </a:t>
            </a:r>
            <a:r>
              <a:rPr lang="en-US" altLang="zh-CN" sz="1400" dirty="0" smtClean="0"/>
              <a:t>start now (A new Email Thread, anyone could join)</a:t>
            </a:r>
            <a:endParaRPr lang="zh-CN" altLang="zh-CN" sz="1400" dirty="0"/>
          </a:p>
          <a:p>
            <a:pPr lvl="1" algn="just"/>
            <a:endParaRPr lang="en-US" altLang="zh-CN" sz="1800" dirty="0"/>
          </a:p>
        </p:txBody>
      </p:sp>
    </p:spTree>
    <p:extLst>
      <p:ext uri="{BB962C8B-B14F-4D97-AF65-F5344CB8AC3E}">
        <p14:creationId xmlns:p14="http://schemas.microsoft.com/office/powerpoint/2010/main" val="398059418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algn="ctr">
              <a:buFontTx/>
              <a:buNone/>
            </a:pPr>
            <a:r>
              <a:rPr lang="en-US" altLang="en-US" sz="4000" dirty="0" smtClean="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8080163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1290, 1775, 1776, 1800, 2158, 2159, 2284</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240373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1216, 1217, 1218, 1219, 1225, 1466, 1467, 1468, 1469, 1470, 1471, 1472, 1473, 1474, 1475, 1476, 1778, 2162</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438870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1604</a:t>
            </a:r>
          </a:p>
          <a:p>
            <a:pPr lvl="1" algn="just">
              <a:buFont typeface="Arial" panose="020B0604020202020204" pitchFamily="34" charset="0"/>
              <a:buChar char="–"/>
              <a:defRPr/>
            </a:pPr>
            <a:r>
              <a:rPr lang="en-US" altLang="zh-CN" sz="1600" dirty="0"/>
              <a:t>as specified </a:t>
            </a:r>
            <a:r>
              <a:rPr lang="en-US" altLang="zh-CN" sz="1600" dirty="0" smtClean="0"/>
              <a:t>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5152462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1629, 1642, 1685, 1686, 1687, 1759, 1767, 1768, 1769, 1770, 1824, 1825, 1826, 1827, 1828, and 1829 </a:t>
            </a:r>
            <a:endParaRPr lang="en-US" altLang="zh-CN" sz="1600" dirty="0" smtClean="0"/>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780995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2224, 2061, 1422, 1557, 1618, 1620, 1493, 2261, 2262, 2264, 1977, 1262, 1794, 2023, 2191, 1239, 1335, 1780, 1781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11-23/0994r1 </a:t>
            </a:r>
            <a:r>
              <a:rPr lang="en-US" altLang="zh-CN" sz="1600" dirty="0"/>
              <a:t>‘Proposed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549441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1055, 1737, 1738, 1783, 1982, 1984, 1985, 2039, and </a:t>
            </a:r>
            <a:r>
              <a:rPr lang="en-US" altLang="zh-CN" sz="1600" dirty="0" smtClean="0"/>
              <a:t>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9299703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2165, 1561, 1038, 1562 and </a:t>
            </a:r>
            <a:r>
              <a:rPr lang="en-US" altLang="zh-CN" sz="1600" dirty="0" smtClean="0"/>
              <a:t>1598</a:t>
            </a:r>
          </a:p>
          <a:p>
            <a:pPr lvl="1" algn="just">
              <a:buFont typeface="Arial" panose="020B0604020202020204" pitchFamily="34" charset="0"/>
              <a:buChar char="–"/>
              <a:defRPr/>
            </a:pPr>
            <a:r>
              <a:rPr lang="en-US" altLang="zh-CN" sz="1600" dirty="0"/>
              <a:t>as specified </a:t>
            </a:r>
            <a:r>
              <a:rPr lang="en-US" altLang="zh-CN" sz="1600" dirty="0" smtClean="0"/>
              <a:t>in 11-23/0530r2 </a:t>
            </a:r>
            <a:r>
              <a:rPr lang="en-US" altLang="zh-CN" sz="1600" dirty="0"/>
              <a:t>‘LB272 comments measurement setup comments resolution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2971274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2072</a:t>
            </a:r>
          </a:p>
          <a:p>
            <a:pPr lvl="1" algn="just">
              <a:buFont typeface="Arial" panose="020B0604020202020204" pitchFamily="34" charset="0"/>
              <a:buChar char="–"/>
              <a:defRPr/>
            </a:pPr>
            <a:r>
              <a:rPr lang="en-US" altLang="zh-CN" sz="1600" dirty="0" smtClean="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11-23/0867r1</a:t>
            </a:r>
            <a:r>
              <a:rPr lang="en-US" altLang="zh-CN" dirty="0" smtClean="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200556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de-DE" altLang="zh-CN" sz="1600" dirty="0" smtClean="0"/>
              <a:t>1978</a:t>
            </a:r>
            <a:endParaRPr lang="en-US" altLang="zh-CN" sz="1600" dirty="0" smtClean="0"/>
          </a:p>
          <a:p>
            <a:pPr lvl="1" algn="just">
              <a:buFont typeface="Arial" panose="020B0604020202020204" pitchFamily="34" charset="0"/>
              <a:buChar char="–"/>
              <a:defRPr/>
            </a:pPr>
            <a:r>
              <a:rPr lang="en-US" altLang="zh-CN" sz="1600" dirty="0" smtClean="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55295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1755, </a:t>
            </a:r>
            <a:r>
              <a:rPr lang="en-US" altLang="zh-CN" sz="1600" dirty="0" smtClean="0"/>
              <a:t>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0953343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1013, 1453, 1573, 1610, 1612, 1613, 1615, 1617, 1712, 1866, 2014, 2034, 2035, 2037, and 2282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11-23/1126r3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dirty="0" smtClean="0"/>
              <a:t>  </a:t>
            </a:r>
            <a:r>
              <a:rPr lang="en-US" altLang="zh-CN" sz="1800" b="1" kern="0" dirty="0"/>
              <a:t>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9021077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smtClean="0"/>
              <a:t>as </a:t>
            </a:r>
            <a:r>
              <a:rPr lang="en-US" altLang="zh-CN" sz="1600" dirty="0"/>
              <a:t>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974202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altLang="zh-CN" dirty="0">
                <a:solidFill>
                  <a:srgbClr val="0000FF"/>
                </a:solidFill>
              </a:rPr>
              <a:t>July </a:t>
            </a:r>
            <a:r>
              <a:rPr lang="en-US" altLang="zh-CN" dirty="0" smtClean="0"/>
              <a:t>IEEE </a:t>
            </a:r>
            <a:r>
              <a:rPr lang="en-US" altLang="zh-CN" dirty="0"/>
              <a:t>802 wireless </a:t>
            </a:r>
            <a:r>
              <a:rPr lang="en-US" altLang="zh-CN" dirty="0">
                <a:solidFill>
                  <a:srgbClr val="0000FF"/>
                </a:solidFill>
              </a:rPr>
              <a:t>plenary </a:t>
            </a:r>
            <a:r>
              <a:rPr lang="en-US" altLang="zh-CN"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altLang="zh-CN" dirty="0"/>
              <a:t>This meeting is part of the </a:t>
            </a:r>
            <a:r>
              <a:rPr lang="en-US" altLang="zh-CN" dirty="0">
                <a:solidFill>
                  <a:srgbClr val="0000FF"/>
                </a:solidFill>
              </a:rPr>
              <a:t>July </a:t>
            </a:r>
            <a:r>
              <a:rPr lang="en-US" altLang="zh-CN" dirty="0" smtClean="0"/>
              <a:t>IEEE </a:t>
            </a:r>
            <a:r>
              <a:rPr lang="en-US" altLang="zh-CN" dirty="0"/>
              <a:t>802 wireless </a:t>
            </a:r>
            <a:r>
              <a:rPr lang="en-US" altLang="zh-CN" dirty="0">
                <a:solidFill>
                  <a:srgbClr val="0000FF"/>
                </a:solidFill>
              </a:rPr>
              <a:t>plenary </a:t>
            </a:r>
            <a:r>
              <a:rPr lang="en-US" altLang="zh-CN" dirty="0" smtClean="0"/>
              <a:t>session</a:t>
            </a:r>
            <a:endParaRPr lang="en-US" altLang="zh-CN" dirty="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You must pay the registration fee whether attending in-person or remotely</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have not already done so, you can register here: </a:t>
            </a:r>
            <a:r>
              <a:rPr lang="en-US" altLang="zh-CN" dirty="0">
                <a:hlinkClick r:id="rId2"/>
              </a:rPr>
              <a:t>https://web.cvent.com/event/c8c74da9-42ef-4650-bbf6-d33d40c6bedc/summary</a:t>
            </a:r>
            <a:endParaRPr lang="en-US" altLang="zh-CN" dirty="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do not intend to register for this session you must leave this meeting and, if you have logged attendance on IMAT, email the 802.11 chair or vice chairs to have your attendance cancelled</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Tree>
    <p:extLst>
      <p:ext uri="{BB962C8B-B14F-4D97-AF65-F5344CB8AC3E}">
        <p14:creationId xmlns:p14="http://schemas.microsoft.com/office/powerpoint/2010/main" val="8272791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1990, 1763, 1766 </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Yan Xin</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49541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1987, 1988, 1989, 1765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proposed in 11-23/1082r1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338829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2077</a:t>
            </a:r>
          </a:p>
          <a:p>
            <a:pPr lvl="1" algn="just">
              <a:buFont typeface="Arial" panose="020B0604020202020204" pitchFamily="34" charset="0"/>
              <a:buChar char="–"/>
              <a:defRPr/>
            </a:pPr>
            <a:r>
              <a:rPr lang="en-US" altLang="zh-CN" sz="1600" dirty="0"/>
              <a:t>as specified </a:t>
            </a:r>
            <a:r>
              <a:rPr lang="en-US" altLang="zh-CN" sz="1600" dirty="0" smtClean="0"/>
              <a:t>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smtClean="0"/>
              <a:t>Rui Du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6666275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2209</a:t>
            </a:r>
          </a:p>
          <a:p>
            <a:pPr lvl="1" algn="just">
              <a:buFont typeface="Arial" panose="020B0604020202020204" pitchFamily="34" charset="0"/>
              <a:buChar char="–"/>
              <a:defRPr/>
            </a:pPr>
            <a:r>
              <a:rPr lang="en-US" altLang="zh-CN" sz="1600" dirty="0" smtClean="0"/>
              <a:t>as specified in </a:t>
            </a:r>
            <a:r>
              <a:rPr lang="pt-BR" altLang="zh-CN" sz="1600" dirty="0" smtClean="0"/>
              <a:t>11-23/1170r2</a:t>
            </a:r>
            <a:r>
              <a:rPr lang="pt-BR" altLang="zh-CN" sz="1600" dirty="0"/>
              <a:t>, LB272 CR for SBP CID 2209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4435124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2283</a:t>
            </a:r>
          </a:p>
          <a:p>
            <a:pPr lvl="1" algn="just">
              <a:buFont typeface="Arial" panose="020B0604020202020204" pitchFamily="34" charset="0"/>
              <a:buChar char="–"/>
              <a:defRPr/>
            </a:pPr>
            <a:r>
              <a:rPr lang="en-US" altLang="zh-CN" sz="1600" dirty="0"/>
              <a:t>as specified </a:t>
            </a:r>
            <a:r>
              <a:rPr lang="en-US" altLang="zh-CN" sz="1600" dirty="0" smtClean="0"/>
              <a:t>in 11-23/1150r1</a:t>
            </a:r>
            <a:r>
              <a:rPr lang="en-US" altLang="zh-CN" sz="1600" dirty="0"/>
              <a:t>,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0376031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1376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11-23-1091r1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127749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Ali Raissinia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003978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1589 </a:t>
            </a:r>
          </a:p>
          <a:p>
            <a:pPr lvl="1" algn="just">
              <a:buFont typeface="Arial" panose="020B0604020202020204" pitchFamily="34" charset="0"/>
              <a:buChar char="–"/>
              <a:defRPr/>
            </a:pPr>
            <a:r>
              <a:rPr lang="en-US" altLang="zh-CN" sz="1600" dirty="0" smtClean="0"/>
              <a:t>as </a:t>
            </a:r>
            <a:r>
              <a:rPr lang="en-US" altLang="zh-CN" sz="1600" dirty="0"/>
              <a:t>specified in 11-23-1184r0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smtClean="0"/>
              <a:t>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103834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366 (</a:t>
            </a:r>
            <a:r>
              <a:rPr lang="en-US" altLang="zh-CN" sz="4000" dirty="0" smtClean="0">
                <a:solidFill>
                  <a:srgbClr val="FF0000"/>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2063</a:t>
            </a:r>
          </a:p>
          <a:p>
            <a:pPr lvl="1" algn="just">
              <a:buFont typeface="Arial" panose="020B0604020202020204" pitchFamily="34" charset="0"/>
              <a:buChar char="–"/>
              <a:defRPr/>
            </a:pPr>
            <a:r>
              <a:rPr lang="en-US" altLang="zh-CN" sz="1600" dirty="0" smtClean="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3090178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1626, 2225, 1700, 1754, 1753, 1249, 1250 and </a:t>
            </a:r>
            <a:r>
              <a:rPr lang="en-US" altLang="zh-CN" sz="1600" dirty="0" smtClean="0"/>
              <a:t>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467584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1855, 1902, 2069, 2131, 2186, 2189, 2206, </a:t>
            </a:r>
            <a:r>
              <a:rPr lang="en-US" altLang="zh-CN" sz="1600" dirty="0" smtClean="0"/>
              <a:t>2266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11-23/1032r1</a:t>
            </a:r>
            <a:endParaRPr lang="en-US" altLang="zh-CN" sz="160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0176074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1420  </a:t>
            </a:r>
            <a:endParaRPr lang="en-US" altLang="zh-CN" sz="1600" dirty="0" smtClean="0"/>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70425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1464</a:t>
            </a:r>
            <a:r>
              <a:rPr lang="en-US" altLang="zh-CN" sz="1600" dirty="0"/>
              <a:t>, 1340, 1463, 1465, 1461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075013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2217</a:t>
            </a:r>
            <a:endParaRPr lang="en-US" altLang="zh-CN" sz="1600" dirty="0" smtClean="0"/>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smtClean="0"/>
              <a:t>  </a:t>
            </a:r>
            <a:r>
              <a:rPr lang="en-US" altLang="zh-CN" sz="1800" b="1" kern="0" dirty="0"/>
              <a:t>	</a:t>
            </a:r>
            <a:r>
              <a:rPr lang="en-US" altLang="zh-CN" sz="1800" b="1" dirty="0"/>
              <a:t>	</a:t>
            </a:r>
            <a:r>
              <a:rPr lang="en-US" altLang="zh-CN" sz="1800" b="1" kern="0" dirty="0"/>
              <a:t>Second: </a:t>
            </a:r>
            <a:r>
              <a:rPr lang="en-US" altLang="zh-CN" sz="1800" b="1" kern="0" dirty="0" err="1"/>
              <a:t>Yiyan</a:t>
            </a:r>
            <a:r>
              <a:rPr lang="en-US" altLang="zh-CN" sz="1800" b="1" kern="0" dirty="0"/>
              <a:t> Zhang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916033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a:t>
            </a:r>
            <a:r>
              <a:rPr lang="en-US" altLang="zh-CN" sz="1600" dirty="0" smtClean="0"/>
              <a:t>11-23/1223r1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6692296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a:t>Benedikt</a:t>
            </a:r>
            <a:r>
              <a:rPr lang="en-US" altLang="zh-CN" sz="1800" b="1" kern="0" dirty="0"/>
              <a:t> </a:t>
            </a:r>
            <a:r>
              <a:rPr lang="en-US" altLang="zh-CN" sz="1800" b="1" kern="0" dirty="0" err="1"/>
              <a:t>Schweizer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70905538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11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Berlin </a:t>
            </a:r>
            <a:r>
              <a:rPr lang="en-US" altLang="zh-CN" sz="2800" dirty="0" smtClean="0">
                <a:solidFill>
                  <a:srgbClr val="00B0F0"/>
                </a:solidFill>
                <a:cs typeface="Times New Roman" panose="02020603050405020304" pitchFamily="18" charset="0"/>
              </a:rPr>
              <a:t>time</a:t>
            </a:r>
            <a:endParaRPr lang="en-US" altLang="en-US" sz="4000" dirty="0" smtClean="0"/>
          </a:p>
          <a:p>
            <a:pPr lvl="1"/>
            <a:endParaRPr lang="en-US" altLang="en-US" sz="3600" dirty="0"/>
          </a:p>
          <a:p>
            <a:pPr lvl="1"/>
            <a:endParaRPr lang="en-US" altLang="en-US" sz="3600" dirty="0"/>
          </a:p>
        </p:txBody>
      </p:sp>
    </p:spTree>
    <p:extLst>
      <p:ext uri="{BB962C8B-B14F-4D97-AF65-F5344CB8AC3E}">
        <p14:creationId xmlns:p14="http://schemas.microsoft.com/office/powerpoint/2010/main" val="50422080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1574 </a:t>
            </a:r>
            <a:r>
              <a:rPr lang="en-US" altLang="zh-CN" sz="1600" dirty="0"/>
              <a:t>and 1953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a:t>
            </a:r>
            <a:r>
              <a:rPr lang="en-US" altLang="zh-CN" sz="1600" dirty="0"/>
              <a:t>/</a:t>
            </a:r>
            <a:r>
              <a:rPr lang="en-US" altLang="zh-CN" sz="1600" dirty="0" smtClean="0"/>
              <a:t>1164r1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4682451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1793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11-23/1107r0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11-23/1107r0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981527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1026, 1873, 1171, 1172, 1595, 1423, 1425, 1426, 2056, 1591, 1592, 1593, 1594, 1784, 2270, 2020, 2170. 2171, 2269, 2257</a:t>
            </a:r>
          </a:p>
          <a:p>
            <a:pPr lvl="1" algn="just">
              <a:buFont typeface="Arial" panose="020B0604020202020204" pitchFamily="34" charset="0"/>
              <a:buChar char="–"/>
              <a:defRPr/>
            </a:pPr>
            <a:r>
              <a:rPr lang="en-US" altLang="zh-CN" sz="1600" dirty="0"/>
              <a:t> as specified in </a:t>
            </a:r>
            <a:r>
              <a:rPr lang="en-US" altLang="zh-CN" sz="1600" dirty="0" smtClean="0"/>
              <a:t>11-23/0759r2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Chris Beg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11-23/0759r2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109287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1059</a:t>
            </a:r>
            <a:r>
              <a:rPr lang="en-US" altLang="zh-CN" sz="1600" dirty="0"/>
              <a:t>, 1063, 1065, 1345, 1705, 1788, 1908, 1964, 1965 </a:t>
            </a:r>
          </a:p>
          <a:p>
            <a:pPr lvl="1" algn="just">
              <a:buFont typeface="Arial" panose="020B0604020202020204" pitchFamily="34" charset="0"/>
              <a:buChar char="–"/>
              <a:defRPr/>
            </a:pPr>
            <a:r>
              <a:rPr lang="en-US" altLang="zh-CN" sz="1600" dirty="0"/>
              <a:t>- as specified in 11-23/1018r1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kern="0" dirty="0" smtClean="0"/>
              <a:t>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11-23/1018r1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690631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1689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11-23/1197r1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a:t>
            </a:r>
            <a:r>
              <a:rPr lang="en-US" altLang="zh-CN" sz="1800" b="1" kern="0" dirty="0" smtClean="0"/>
              <a:t>Wei</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11-23/1197r1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8769880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1012, 1136, 2000, 2030, 2031, 2032, 1728, 1732, 2287, 2242</a:t>
            </a:r>
          </a:p>
          <a:p>
            <a:pPr lvl="1" algn="just">
              <a:buFont typeface="Arial" panose="020B0604020202020204" pitchFamily="34" charset="0"/>
              <a:buChar char="–"/>
              <a:defRPr/>
            </a:pPr>
            <a:r>
              <a:rPr lang="en-US" altLang="zh-CN" sz="1600" dirty="0"/>
              <a:t> as specified in </a:t>
            </a:r>
            <a:r>
              <a:rPr lang="en-US" altLang="zh-CN" sz="1600" dirty="0" smtClean="0"/>
              <a:t>11-23/0833r2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11-23/0833r2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0202719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11-23/1178r1 </a:t>
            </a:r>
            <a:r>
              <a:rPr lang="zh-CN" altLang="zh-CN" sz="1600" dirty="0"/>
              <a:t>‘</a:t>
            </a:r>
            <a:r>
              <a:rPr lang="en-US" altLang="zh-CN" sz="1600" dirty="0"/>
              <a:t>Bug fix: SBP response</a:t>
            </a:r>
            <a:r>
              <a:rPr lang="zh-CN" altLang="zh-CN" sz="1600" dirty="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11-23/1178r1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917715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1044 and 1052</a:t>
            </a:r>
          </a:p>
          <a:p>
            <a:pPr lvl="1" algn="just">
              <a:buFont typeface="Arial" panose="020B0604020202020204" pitchFamily="34" charset="0"/>
              <a:buChar char="–"/>
              <a:defRPr/>
            </a:pPr>
            <a:r>
              <a:rPr lang="en-US" altLang="zh-CN" sz="1600" dirty="0"/>
              <a:t>as specified in </a:t>
            </a:r>
            <a:r>
              <a:rPr lang="en-US" altLang="zh-CN" sz="1600" dirty="0" smtClean="0"/>
              <a:t>11-23/1203r0 </a:t>
            </a:r>
            <a:r>
              <a:rPr lang="en-US" altLang="zh-CN" sz="1600" dirty="0"/>
              <a:t>‘LB272 comments SBP comments resolution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11-23/1203r0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5544861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2019 2272 2218 1451 1452 1658 1659 1883 1940 1941 1782 1797 1003 1489 1490 1491 2045 2046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11-23/1042r1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11-23/1042r1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7218210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1950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Chris Beg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97395710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11-23/1058r0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11-23/1058r0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4130937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12    (Wednesday AM </a:t>
            </a:r>
            <a:r>
              <a:rPr lang="en-US" altLang="zh-CN" sz="2800" dirty="0" smtClean="0">
                <a:solidFill>
                  <a:srgbClr val="00B0F0"/>
                </a:solidFill>
                <a:cs typeface="Times New Roman" panose="02020603050405020304" pitchFamily="18" charset="0"/>
              </a:rPr>
              <a:t>2),</a:t>
            </a:r>
            <a:r>
              <a:rPr lang="en-US" altLang="zh-CN" sz="2800" dirty="0">
                <a:solidFill>
                  <a:srgbClr val="00B0F0"/>
                </a:solidFill>
                <a:cs typeface="Times New Roman" panose="02020603050405020304" pitchFamily="18" charset="0"/>
              </a:rPr>
              <a:t>	</a:t>
            </a:r>
            <a:r>
              <a:rPr lang="en-US" altLang="zh-CN" sz="2800" dirty="0" smtClean="0">
                <a:solidFill>
                  <a:srgbClr val="00B0F0"/>
                </a:solidFill>
                <a:cs typeface="Times New Roman" panose="02020603050405020304" pitchFamily="18" charset="0"/>
              </a:rPr>
              <a:t>10:30-12:30 </a:t>
            </a:r>
            <a:r>
              <a:rPr lang="en-US" altLang="zh-CN" sz="2800" dirty="0">
                <a:solidFill>
                  <a:srgbClr val="00B0F0"/>
                </a:solidFill>
                <a:cs typeface="Times New Roman" panose="02020603050405020304" pitchFamily="18" charset="0"/>
              </a:rPr>
              <a:t>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46839885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1673 </a:t>
            </a:r>
          </a:p>
          <a:p>
            <a:pPr lvl="1" algn="just">
              <a:buFont typeface="Arial" panose="020B0604020202020204" pitchFamily="34" charset="0"/>
              <a:buChar char="–"/>
              <a:defRPr/>
            </a:pPr>
            <a:r>
              <a:rPr lang="en-US" altLang="zh-CN" sz="1600" dirty="0" smtClean="0"/>
              <a:t>as </a:t>
            </a:r>
            <a:r>
              <a:rPr lang="en-US" altLang="zh-CN" sz="1600" dirty="0"/>
              <a:t>specified in 11-23/1219r1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Chaoming Luo  </a:t>
            </a:r>
            <a:r>
              <a:rPr lang="en-US" altLang="zh-CN" sz="1800" b="1" kern="0" dirty="0"/>
              <a:t>	</a:t>
            </a:r>
            <a:r>
              <a:rPr lang="en-US" altLang="zh-CN" sz="1800" b="1" dirty="0"/>
              <a:t>	</a:t>
            </a:r>
            <a:r>
              <a:rPr lang="en-US" altLang="zh-CN" sz="1800" b="1" kern="0" dirty="0"/>
              <a:t>Second: Ning Gao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11-23/1219r1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582291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1733, </a:t>
            </a:r>
            <a:r>
              <a:rPr lang="en-US" altLang="zh-CN" sz="1600" dirty="0" smtClean="0"/>
              <a:t>2286</a:t>
            </a:r>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11-23/1243r4</a:t>
            </a:r>
            <a:r>
              <a:rPr lang="en-US" altLang="zh-CN" sz="1600" dirty="0"/>
              <a:t>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smtClean="0"/>
              <a:t>11-23/1243r4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430682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1798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11-23/1129r0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Dongguk Lim </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11-23/1129r0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7337090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2036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11-23/1265r0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smtClean="0"/>
              <a:t>11-23/1265r0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9988700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2226, 2227, 2228, 2229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395133728"/>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2241</a:t>
            </a:r>
            <a:endParaRPr lang="en-US" altLang="zh-CN" sz="1600" dirty="0"/>
          </a:p>
          <a:p>
            <a:pPr lvl="1" algn="just">
              <a:buFont typeface="Arial" panose="020B0604020202020204" pitchFamily="34" charset="0"/>
              <a:buChar char="–"/>
              <a:defRPr/>
            </a:pPr>
            <a:r>
              <a:rPr lang="en-US" altLang="zh-CN" sz="1600" dirty="0"/>
              <a:t> as specified in </a:t>
            </a:r>
            <a:r>
              <a:rPr lang="en-US" altLang="zh-CN" sz="1600" dirty="0" smtClean="0"/>
              <a:t>11-23/1157r3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11-23/1157r3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0298354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1810 and 2107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11-23/1169r3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7943378"/>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13    (Thursday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18581386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2202 </a:t>
            </a:r>
          </a:p>
          <a:p>
            <a:pPr lvl="1" algn="just">
              <a:buFont typeface="Arial" panose="020B0604020202020204" pitchFamily="34" charset="0"/>
              <a:buChar char="–"/>
              <a:defRPr/>
            </a:pPr>
            <a:r>
              <a:rPr lang="en-US" altLang="zh-CN" sz="1600" dirty="0" smtClean="0"/>
              <a:t>as </a:t>
            </a:r>
            <a:r>
              <a:rPr lang="en-US" altLang="zh-CN" sz="1600" dirty="0"/>
              <a:t>specified in DCN 11-23/1274r0.</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11-23/1274r0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19065495"/>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1525</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a:t>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12131352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2181, 2182, 2192, 2205, </a:t>
            </a:r>
            <a:r>
              <a:rPr lang="en-US" altLang="zh-CN" sz="1600" dirty="0" smtClean="0"/>
              <a:t>2210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a:t>
            </a:r>
            <a:r>
              <a:rPr lang="en-US" altLang="zh-CN" sz="1800" b="1" kern="0" dirty="0"/>
              <a:t>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6761696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smtClean="0"/>
              <a:t>CID: 2063 </a:t>
            </a:r>
            <a:r>
              <a:rPr lang="en-US" altLang="zh-CN" sz="1600" dirty="0"/>
              <a:t>and 2103</a:t>
            </a:r>
            <a:endParaRPr lang="zh-CN" altLang="zh-CN" sz="1600" dirty="0" smtClean="0"/>
          </a:p>
          <a:p>
            <a:pPr marL="342900" lvl="1" indent="-342900" algn="just">
              <a:buFont typeface="Arial" panose="020B0604020202020204" pitchFamily="34" charset="0"/>
              <a:buChar char="•"/>
              <a:defRPr/>
            </a:pPr>
            <a:r>
              <a:rPr lang="en-US" altLang="zh-CN" sz="1800" b="1" dirty="0" smtClean="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a:t>Alecsander Eitan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949522736"/>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396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11-23-1167r1 containing editorial updates to clause 11.55.3,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r>
              <a:rPr lang="en-US" altLang="zh-CN" sz="1800" b="1" kern="0" dirty="0" smtClean="0"/>
              <a: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Yan Xin</a:t>
            </a:r>
            <a:r>
              <a:rPr lang="en-US" altLang="zh-CN" sz="1800" b="1" dirty="0"/>
              <a:t>	</a:t>
            </a:r>
            <a:r>
              <a:rPr lang="en-US" altLang="zh-CN" sz="1800" b="1" kern="0" dirty="0"/>
              <a:t>Second</a:t>
            </a:r>
            <a:r>
              <a:rPr lang="en-US" altLang="zh-CN" sz="1800" b="1" kern="0" dirty="0"/>
              <a:t>: Pu Perry Wang</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b="1" kern="0" dirty="0"/>
              <a:t>11-23-1167r1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3481816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397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a:t>
            </a:r>
            <a:r>
              <a:rPr lang="en-US" altLang="zh-CN" sz="1800" b="1" kern="0" dirty="0" smtClean="0"/>
              <a:t>11-23/1215r1 </a:t>
            </a:r>
            <a:r>
              <a:rPr lang="en-US" altLang="zh-CN" sz="1800" b="1" kern="0" dirty="0"/>
              <a:t>containing editorial updates to D1.2,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Leif </a:t>
            </a:r>
            <a:r>
              <a:rPr lang="en-US" altLang="zh-CN" sz="1800" b="1" kern="0" dirty="0" smtClean="0"/>
              <a:t>Wilhelmsson</a:t>
            </a:r>
            <a:r>
              <a:rPr lang="en-US" altLang="zh-CN" sz="1800" b="1" kern="0" dirty="0"/>
              <a:t>	</a:t>
            </a:r>
            <a:r>
              <a:rPr lang="en-US" altLang="zh-CN" sz="1800" b="1" dirty="0"/>
              <a:t>	</a:t>
            </a:r>
            <a:r>
              <a:rPr lang="en-US" altLang="zh-CN" sz="1800" b="1" kern="0" dirty="0"/>
              <a:t>Second</a:t>
            </a:r>
            <a:r>
              <a:rPr lang="en-US" altLang="zh-CN" sz="1800" b="1" kern="0" dirty="0"/>
              <a:t>: Yan Xin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b="1" kern="0" dirty="0"/>
              <a:t>11-23/1215r1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836807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1048, 1049, 1050, 1051, 1233, 1234, 1236, 1393, 1394, 1395, 1396, 1397, 1398, 1399, 1400, 1401, 1402, 1404, 1405, 1406, 1487, 2097, 2298, 2299, and 2301</a:t>
            </a:r>
          </a:p>
          <a:p>
            <a:pPr lvl="1" algn="just">
              <a:buFont typeface="Arial" panose="020B0604020202020204" pitchFamily="34" charset="0"/>
              <a:buChar char="–"/>
              <a:defRPr/>
            </a:pPr>
            <a:r>
              <a:rPr lang="en-US" altLang="zh-CN" sz="1600" dirty="0" smtClean="0"/>
              <a:t>as </a:t>
            </a:r>
            <a:r>
              <a:rPr lang="en-US" altLang="zh-CN" sz="1600" dirty="0"/>
              <a:t>specified in 11-23/0896r3 “LB272-DMG-Sensing-Instance-CIDs: Part 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a:t>
            </a:r>
            <a:r>
              <a:rPr lang="en-US" altLang="zh-CN" sz="1800" b="1" kern="0" dirty="0"/>
              <a:t>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11-23/0896r3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9071052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1291, 1292, 1293, 1294, 1295, 1460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11-23/1249r2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Ning Gao</a:t>
            </a:r>
            <a:r>
              <a:rPr lang="en-US" altLang="zh-CN" sz="1800" b="1" kern="0" dirty="0"/>
              <a:t>	</a:t>
            </a:r>
            <a:r>
              <a:rPr lang="en-US" altLang="zh-CN" sz="1800" b="1" dirty="0"/>
              <a:t>	</a:t>
            </a:r>
            <a:r>
              <a:rPr lang="en-US" altLang="zh-CN" sz="1800" b="1" kern="0" dirty="0"/>
              <a:t>Second: </a:t>
            </a:r>
            <a:r>
              <a:rPr lang="en-US" altLang="zh-CN" sz="1800" b="1" kern="0" dirty="0"/>
              <a:t>Pu Perry Wang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11-23/1249r2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2232614"/>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smtClean="0"/>
              <a:t>CID: 2240</a:t>
            </a:r>
            <a:endParaRPr lang="zh-CN" altLang="zh-CN" sz="1600" dirty="0" smtClean="0"/>
          </a:p>
          <a:p>
            <a:pPr marL="342900" lvl="1" indent="-342900" algn="just">
              <a:buFont typeface="Arial" panose="020B0604020202020204" pitchFamily="34" charset="0"/>
              <a:buChar char="•"/>
              <a:defRPr/>
            </a:pPr>
            <a:r>
              <a:rPr lang="en-US" altLang="zh-CN" sz="1800" b="1" dirty="0" smtClean="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Mahmoud Kamel </a:t>
            </a:r>
            <a:r>
              <a:rPr lang="en-US" altLang="zh-CN" sz="1800" b="1" kern="0" dirty="0"/>
              <a:t>	</a:t>
            </a:r>
            <a:r>
              <a:rPr lang="en-US" altLang="zh-CN" sz="1800" b="1" dirty="0"/>
              <a:t>	</a:t>
            </a:r>
            <a:r>
              <a:rPr lang="en-US" altLang="zh-CN" sz="1800" b="1" kern="0" dirty="0"/>
              <a:t>Second: </a:t>
            </a:r>
            <a:r>
              <a:rPr lang="en-US" altLang="zh-CN" sz="1800" b="1" kern="0" dirty="0"/>
              <a:t>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692828085"/>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2101, 1102, 1037, 2104, 1649 and </a:t>
            </a:r>
            <a:r>
              <a:rPr lang="en-US" altLang="zh-CN" sz="1600" dirty="0" smtClean="0"/>
              <a:t>2105</a:t>
            </a:r>
          </a:p>
          <a:p>
            <a:pPr lvl="1" algn="just">
              <a:buFont typeface="Arial" panose="020B0604020202020204" pitchFamily="34" charset="0"/>
              <a:buChar char="–"/>
              <a:defRPr/>
            </a:pPr>
            <a:r>
              <a:rPr lang="en-US" altLang="zh-CN" sz="1600" dirty="0" smtClean="0"/>
              <a:t>as </a:t>
            </a:r>
            <a:r>
              <a:rPr lang="en-US" altLang="zh-CN" sz="1600" dirty="0"/>
              <a:t>specified in 11-23/0976r5 ‘LB272 comments SBP comments resolution Part 3’</a:t>
            </a:r>
          </a:p>
          <a:p>
            <a:pPr lvl="1" algn="just">
              <a:buFont typeface="Arial" panose="020B0604020202020204" pitchFamily="34" charset="0"/>
              <a:buChar char="–"/>
              <a:defRPr/>
            </a:pP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11-23/0976r5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75703755"/>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1764</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11-23/1247r3</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a:t>
            </a:r>
            <a:r>
              <a:rPr lang="en-US" altLang="zh-CN" sz="1800" b="1" kern="0" dirty="0"/>
              <a:t>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11-23/1247r3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69919901"/>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2088, </a:t>
            </a:r>
            <a:r>
              <a:rPr lang="en-US" altLang="zh-CN" sz="1600" dirty="0" smtClean="0"/>
              <a:t>2219</a:t>
            </a:r>
          </a:p>
          <a:p>
            <a:pPr lvl="1" algn="just">
              <a:buFont typeface="Arial" panose="020B0604020202020204" pitchFamily="34" charset="0"/>
              <a:buChar char="–"/>
              <a:defRPr/>
            </a:pPr>
            <a:r>
              <a:rPr lang="en-US" altLang="zh-CN" sz="1600" dirty="0" smtClean="0"/>
              <a:t>as </a:t>
            </a:r>
            <a:r>
              <a:rPr lang="en-US" altLang="zh-CN" sz="1600" dirty="0"/>
              <a:t>specified in 11-23/1084r2, LB272 CR for DMG CID 2088 2219</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t>
            </a:r>
            <a:r>
              <a:rPr lang="en-US" altLang="zh-CN" sz="1800" b="1" kern="0" dirty="0"/>
              <a:t>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11-23/1084r2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20410842"/>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11-23/1171r2, LB272 bug fix for SBP procedure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a:t>
            </a:r>
            <a:r>
              <a:rPr lang="en-US" altLang="zh-CN" sz="1800" b="1" kern="0" dirty="0"/>
              <a:t>: Alecsander Eitan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11-23/1171r2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189553578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140108</TotalTime>
  <Words>7965</Words>
  <Application>Microsoft Office PowerPoint</Application>
  <PresentationFormat>宽屏</PresentationFormat>
  <Paragraphs>2337</Paragraphs>
  <Slides>105</Slides>
  <Notes>104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105</vt:i4>
      </vt:variant>
    </vt:vector>
  </HeadingPairs>
  <TitlesOfParts>
    <vt:vector size="116"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July Plenary 2023</vt:lpstr>
      <vt:lpstr>IEEE 802.11 Task Group bf WLAN Sensing </vt:lpstr>
      <vt:lpstr>PowerPoint 演示文稿</vt:lpstr>
      <vt:lpstr>PowerPoint 演示文稿</vt:lpstr>
      <vt:lpstr>Registration for the July IEEE 802 wireless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Motion?</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6186</cp:revision>
  <cp:lastPrinted>2014-11-04T15:04:57Z</cp:lastPrinted>
  <dcterms:created xsi:type="dcterms:W3CDTF">2007-04-17T18:10:23Z</dcterms:created>
  <dcterms:modified xsi:type="dcterms:W3CDTF">2023-07-13T14:48:26Z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(3)jURHzpjb/rtdgDvB5CHQP/JMK77jSeCY1Cmz9xWePKk2LlZn6VI0NbNqdxnuVFz8ruguaCUk
sc1f9+wVf7hgjl5DFtV8q5uGK+bjYtU0LaAxTp9chCCVttm5+yjSNGLG0Ok1FkKP2J+9fP3q
35AmhsGLPt7prOg0aTwIF8sYuFSyLAXkJJqco5LfakzlXMetJ7ujI6nR+S0KjloKJbwv8V8T
fEOoV+1wg+sUTqt3BR</vt:lpwstr>
  </property>
  <property fmtid="{D5CDD505-2E9C-101B-9397-08002B2CF9AE}" pid="27" name="_2015_ms_pID_7253431">
    <vt:lpwstr>5oKKKZ6DUSYqY72o+3OTH3pqsK1AaCTJecT90cT4YXYkX+Xpcr+hm6
NSNOgoldHGu1zPFkXEnO80z4m51EAlPjx3OLAjk2MU5IGZNkkFbKj6AB/csushxPgxsJB7ut
Qn2jWQyiu2T1zL87zNfUZKN2dlnq5Pjzs6kBaPbSO2YmnlxTnRLkQ4QZxDEI6ivoh2cyOhMb
6ASpJjN18PGkM6q9Ry20L2Oiu2npn+marjDm</vt:lpwstr>
  </property>
  <property fmtid="{D5CDD505-2E9C-101B-9397-08002B2CF9AE}" pid="28" name="_2015_ms_pID_7253432">
    <vt:lpwstr>ZQDwa+BOGAn+4NK1LPSnMcI=</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