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7"/>
  </p:notesMasterIdLst>
  <p:handoutMasterIdLst>
    <p:handoutMasterId r:id="rId58"/>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109" r:id="rId17"/>
    <p:sldId id="1110" r:id="rId18"/>
    <p:sldId id="1111" r:id="rId19"/>
    <p:sldId id="1112" r:id="rId20"/>
    <p:sldId id="1113" r:id="rId21"/>
    <p:sldId id="1136" r:id="rId22"/>
    <p:sldId id="933" r:id="rId23"/>
    <p:sldId id="1074" r:id="rId24"/>
    <p:sldId id="897" r:id="rId25"/>
    <p:sldId id="1105" r:id="rId26"/>
    <p:sldId id="1140" r:id="rId27"/>
    <p:sldId id="1106" r:id="rId28"/>
    <p:sldId id="1114" r:id="rId29"/>
    <p:sldId id="1137" r:id="rId30"/>
    <p:sldId id="1141" r:id="rId31"/>
    <p:sldId id="1116" r:id="rId32"/>
    <p:sldId id="1117" r:id="rId33"/>
    <p:sldId id="1118" r:id="rId34"/>
    <p:sldId id="1119" r:id="rId35"/>
    <p:sldId id="1120" r:id="rId36"/>
    <p:sldId id="1121" r:id="rId37"/>
    <p:sldId id="1122" r:id="rId38"/>
    <p:sldId id="1123" r:id="rId39"/>
    <p:sldId id="1124" r:id="rId40"/>
    <p:sldId id="1125" r:id="rId41"/>
    <p:sldId id="1126" r:id="rId42"/>
    <p:sldId id="1127" r:id="rId43"/>
    <p:sldId id="1128" r:id="rId44"/>
    <p:sldId id="1129" r:id="rId45"/>
    <p:sldId id="1130" r:id="rId46"/>
    <p:sldId id="1131" r:id="rId47"/>
    <p:sldId id="1132" r:id="rId48"/>
    <p:sldId id="1133" r:id="rId49"/>
    <p:sldId id="1134" r:id="rId50"/>
    <p:sldId id="1135" r:id="rId51"/>
    <p:sldId id="842" r:id="rId52"/>
    <p:sldId id="1024" r:id="rId53"/>
    <p:sldId id="1071" r:id="rId54"/>
    <p:sldId id="1138" r:id="rId55"/>
    <p:sldId id="1139" r:id="rId56"/>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25" autoAdjust="0"/>
    <p:restoredTop sz="90244" autoAdjust="0"/>
  </p:normalViewPr>
  <p:slideViewPr>
    <p:cSldViewPr>
      <p:cViewPr varScale="1">
        <p:scale>
          <a:sx n="88" d="100"/>
          <a:sy n="88" d="100"/>
        </p:scale>
        <p:origin x="442" y="77"/>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commentAuthors" Target="commentAuthor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a:t>
            </a:r>
            <a:r>
              <a:rPr lang="en-US" dirty="0" smtClean="0"/>
              <a:t>D1.0 </a:t>
            </a:r>
            <a:r>
              <a:rPr lang="en-US" dirty="0"/>
              <a:t>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815</c:v>
                </c:pt>
                <c:pt idx="1">
                  <c:v>28</c:v>
                </c:pt>
                <c:pt idx="2">
                  <c:v>459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377</c:v>
                </c:pt>
                <c:pt idx="1">
                  <c:v>14</c:v>
                </c:pt>
                <c:pt idx="2">
                  <c:v>347</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533887488"/>
        <c:axId val="533885856"/>
      </c:barChart>
      <c:catAx>
        <c:axId val="533887488"/>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533885856"/>
        <c:crosses val="autoZero"/>
        <c:auto val="1"/>
        <c:lblAlgn val="ctr"/>
        <c:lblOffset val="100"/>
        <c:noMultiLvlLbl val="0"/>
      </c:catAx>
      <c:valAx>
        <c:axId val="53388585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533887488"/>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827613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766443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085876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05247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761592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584930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9414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033040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6460992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8849990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789354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04881177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804784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998929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45035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6867549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568308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3510451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017492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7165225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2739162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8602193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870587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131409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2669418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0473487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9035579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2139663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1272184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6260865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4062703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0821268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805866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448649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689683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16112220"/>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69566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802.11-23</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a:t>
            </a:r>
            <a:r>
              <a:rPr lang="en-US" altLang="zh-CN" sz="1800" b="1" kern="1200" dirty="0" smtClean="0">
                <a:solidFill>
                  <a:schemeClr val="tx1"/>
                </a:solidFill>
                <a:latin typeface="Times New Roman" panose="02020603050405020304" pitchFamily="18" charset="0"/>
                <a:ea typeface="MS PGothic" panose="020B0600070205080204" pitchFamily="34" charset="-128"/>
                <a:cs typeface="+mn-cs"/>
              </a:rPr>
              <a:t>0949</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r15</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9938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June</a:t>
            </a:r>
            <a:r>
              <a:rPr lang="en-US" altLang="zh-CN" sz="1800" b="1" baseline="0" dirty="0" smtClean="0"/>
              <a:t> </a:t>
            </a:r>
            <a:r>
              <a:rPr lang="en-US" altLang="zh-CN" sz="1800" b="1" dirty="0" smtClean="0"/>
              <a:t>2023</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hyperlink" Target="https://mentor.ieee.org/802.11/dcn/23/11-23-0664-01-00bf-info-related-to-802-11bf-ad-hoc-meeting-in-lund-sweden-july-2023.pptx" TargetMode="External"/><Relationship Id="rId2" Type="http://schemas.openxmlformats.org/officeDocument/2006/relationships/notesSlide" Target="../notesSlides/notesSlide53.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3" Type="http://schemas.openxmlformats.org/officeDocument/2006/relationships/hyperlink" Target="https://mentor.ieee.org/802.11/dcn/23/11-23-0314-16-00bf-lb272-comments-and-approved-resolutions.xlsx" TargetMode="External"/><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June teleconference part 2 </a:t>
            </a:r>
            <a:r>
              <a:rPr lang="en-US" altLang="en-US" sz="3600" dirty="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2023-06-28</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xmlns="" val="20000"/>
                    </a:ext>
                  </a:extLst>
                </a:gridCol>
                <a:gridCol w="1203158">
                  <a:extLst>
                    <a:ext uri="{9D8B030D-6E8A-4147-A177-3AD203B41FA5}">
                      <a16:colId xmlns:a16="http://schemas.microsoft.com/office/drawing/2014/main" xmlns="" val="20001"/>
                    </a:ext>
                  </a:extLst>
                </a:gridCol>
                <a:gridCol w="2165684">
                  <a:extLst>
                    <a:ext uri="{9D8B030D-6E8A-4147-A177-3AD203B41FA5}">
                      <a16:colId xmlns:a16="http://schemas.microsoft.com/office/drawing/2014/main" xmlns="" val="20002"/>
                    </a:ext>
                  </a:extLst>
                </a:gridCol>
                <a:gridCol w="802105">
                  <a:extLst>
                    <a:ext uri="{9D8B030D-6E8A-4147-A177-3AD203B41FA5}">
                      <a16:colId xmlns:a16="http://schemas.microsoft.com/office/drawing/2014/main" xmlns="" val="20003"/>
                    </a:ext>
                  </a:extLst>
                </a:gridCol>
                <a:gridCol w="1925053">
                  <a:extLst>
                    <a:ext uri="{9D8B030D-6E8A-4147-A177-3AD203B41FA5}">
                      <a16:colId xmlns:a16="http://schemas.microsoft.com/office/drawing/2014/main" xmlns=""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June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zh-CN" sz="1600" dirty="0"/>
              <a:t>D1.0 CR </a:t>
            </a:r>
            <a:r>
              <a:rPr lang="en-US" altLang="zh-CN" sz="1600" dirty="0" smtClean="0"/>
              <a:t>Status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10"/>
          <p:cNvGraphicFramePr>
            <a:graphicFrameLocks noGrp="1"/>
          </p:cNvGraphicFramePr>
          <p:nvPr>
            <p:extLst>
              <p:ext uri="{D42A27DB-BD31-4B8C-83A1-F6EECF244321}">
                <p14:modId xmlns:p14="http://schemas.microsoft.com/office/powerpoint/2010/main" val="422460078"/>
              </p:ext>
            </p:extLst>
          </p:nvPr>
        </p:nvGraphicFramePr>
        <p:xfrm>
          <a:off x="3429000" y="1752600"/>
          <a:ext cx="8305801" cy="2432116"/>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23/0814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Discussion and Proposed Modifications to Annex C</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23/0794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LB272 </a:t>
                      </a:r>
                      <a:r>
                        <a:rPr lang="fr-FR" altLang="zh-CN" sz="1200" kern="1200" dirty="0" err="1" smtClean="0">
                          <a:solidFill>
                            <a:srgbClr val="0000FF"/>
                          </a:solidFill>
                          <a:latin typeface="+mn-lt"/>
                          <a:ea typeface="+mn-ea"/>
                          <a:cs typeface="+mn-cs"/>
                        </a:rPr>
                        <a:t>comments</a:t>
                      </a:r>
                      <a:r>
                        <a:rPr lang="fr-FR" altLang="zh-CN" sz="1200" kern="1200" dirty="0" smtClean="0">
                          <a:solidFill>
                            <a:srgbClr val="0000FF"/>
                          </a:solidFill>
                          <a:latin typeface="+mn-lt"/>
                          <a:ea typeface="+mn-ea"/>
                          <a:cs typeface="+mn-cs"/>
                        </a:rPr>
                        <a:t> DMG comment 2064 </a:t>
                      </a:r>
                      <a:r>
                        <a:rPr lang="fr-FR" altLang="zh-CN" sz="1200" kern="1200" dirty="0" err="1" smtClean="0">
                          <a:solidFill>
                            <a:srgbClr val="0000FF"/>
                          </a:solidFill>
                          <a:latin typeface="+mn-lt"/>
                          <a:ea typeface="+mn-ea"/>
                          <a:cs typeface="+mn-cs"/>
                        </a:rPr>
                        <a:t>resolution</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23/0912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MLME CID – Part 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23/0913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MLME CID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23/0910</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LB272-DMG-CIDs-Coordinated Monostatic Sensing Instance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23/0938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Zhuqing</a:t>
                      </a:r>
                      <a:r>
                        <a:rPr lang="en-US" altLang="zh-CN" sz="1200" kern="1200" dirty="0" smtClean="0">
                          <a:solidFill>
                            <a:srgbClr val="00B050"/>
                          </a:solidFill>
                          <a:latin typeface="+mn-lt"/>
                          <a:ea typeface="+mn-ea"/>
                          <a:cs typeface="+mn-cs"/>
                        </a:rPr>
                        <a:t> Tang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LB272_Comment_resolution_for_SBP_procedure_CID_1625</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Osama </a:t>
                      </a:r>
                      <a:r>
                        <a:rPr lang="en-US" altLang="zh-CN" sz="1200" kern="1200" dirty="0" err="1" smtClean="0">
                          <a:solidFill>
                            <a:schemeClr val="tx1"/>
                          </a:solidFill>
                          <a:latin typeface="+mn-lt"/>
                          <a:ea typeface="+mn-ea"/>
                          <a:cs typeface="+mn-cs"/>
                        </a:rPr>
                        <a:t>Aboul-Magd</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Comment Resolution - Part 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2511259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June 5</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zh-CN" sz="1600" dirty="0"/>
              <a:t>D1.0 CR </a:t>
            </a:r>
            <a:r>
              <a:rPr lang="en-US" altLang="zh-CN" sz="1600" dirty="0" smtClean="0"/>
              <a:t>Status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10"/>
          <p:cNvGraphicFramePr>
            <a:graphicFrameLocks noGrp="1"/>
          </p:cNvGraphicFramePr>
          <p:nvPr>
            <p:extLst>
              <p:ext uri="{D42A27DB-BD31-4B8C-83A1-F6EECF244321}">
                <p14:modId xmlns:p14="http://schemas.microsoft.com/office/powerpoint/2010/main" val="576596217"/>
              </p:ext>
            </p:extLst>
          </p:nvPr>
        </p:nvGraphicFramePr>
        <p:xfrm>
          <a:off x="3429000" y="1752600"/>
          <a:ext cx="8305801" cy="1994752"/>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23/0794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LB272 </a:t>
                      </a:r>
                      <a:r>
                        <a:rPr lang="fr-FR" altLang="zh-CN" sz="1200" kern="1200" dirty="0" err="1" smtClean="0">
                          <a:solidFill>
                            <a:srgbClr val="00B050"/>
                          </a:solidFill>
                          <a:latin typeface="+mn-lt"/>
                          <a:ea typeface="+mn-ea"/>
                          <a:cs typeface="+mn-cs"/>
                        </a:rPr>
                        <a:t>comments</a:t>
                      </a:r>
                      <a:r>
                        <a:rPr lang="fr-FR" altLang="zh-CN" sz="1200" kern="1200" dirty="0" smtClean="0">
                          <a:solidFill>
                            <a:srgbClr val="00B050"/>
                          </a:solidFill>
                          <a:latin typeface="+mn-lt"/>
                          <a:ea typeface="+mn-ea"/>
                          <a:cs typeface="+mn-cs"/>
                        </a:rPr>
                        <a:t> DMG comment 2064 </a:t>
                      </a:r>
                      <a:r>
                        <a:rPr lang="fr-FR" altLang="zh-CN" sz="1200" kern="1200" dirty="0" err="1" smtClean="0">
                          <a:solidFill>
                            <a:srgbClr val="00B050"/>
                          </a:solidFill>
                          <a:latin typeface="+mn-lt"/>
                          <a:ea typeface="+mn-ea"/>
                          <a:cs typeface="+mn-cs"/>
                        </a:rPr>
                        <a:t>resolution</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40mins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23/0910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LB272-DMG-CIDs-Coordinated Monostatic Sensing Instance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23/0844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Osama </a:t>
                      </a:r>
                      <a:r>
                        <a:rPr lang="en-US" altLang="zh-CN" sz="1200" kern="1200" dirty="0" err="1" smtClean="0">
                          <a:solidFill>
                            <a:srgbClr val="00B050"/>
                          </a:solidFill>
                          <a:latin typeface="+mn-lt"/>
                          <a:ea typeface="+mn-ea"/>
                          <a:cs typeface="+mn-cs"/>
                        </a:rPr>
                        <a:t>Aboul-Magd</a:t>
                      </a:r>
                      <a:r>
                        <a:rPr lang="en-US" altLang="zh-CN" sz="1200" kern="1200" dirty="0" smtClean="0">
                          <a:solidFill>
                            <a:srgbClr val="00B050"/>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272 Comment Resolution - Part 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23/0941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reporting CID resolution part2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a:t>
                      </a:r>
                      <a:r>
                        <a:rPr lang="en-US" altLang="zh-CN" sz="1200" kern="1200" baseline="0" dirty="0" smtClean="0">
                          <a:solidFill>
                            <a:srgbClr val="00B050"/>
                          </a:solidFill>
                          <a:latin typeface="+mn-lt"/>
                          <a:ea typeface="+mn-ea"/>
                          <a:cs typeface="+mn-cs"/>
                        </a:rPr>
                        <a:t> </a:t>
                      </a:r>
                      <a:r>
                        <a:rPr lang="en-US" altLang="zh-CN" sz="1200" kern="1200" baseline="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23/0952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Threshold-based Reporting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1402062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June 12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zh-CN" sz="1600" dirty="0"/>
              <a:t>D1.0 CR </a:t>
            </a:r>
            <a:r>
              <a:rPr lang="en-US" altLang="zh-CN" sz="1600" dirty="0" smtClean="0"/>
              <a:t>Status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10"/>
          <p:cNvGraphicFramePr>
            <a:graphicFrameLocks noGrp="1"/>
          </p:cNvGraphicFramePr>
          <p:nvPr>
            <p:extLst>
              <p:ext uri="{D42A27DB-BD31-4B8C-83A1-F6EECF244321}">
                <p14:modId xmlns:p14="http://schemas.microsoft.com/office/powerpoint/2010/main" val="620124450"/>
              </p:ext>
            </p:extLst>
          </p:nvPr>
        </p:nvGraphicFramePr>
        <p:xfrm>
          <a:off x="3429000" y="1752600"/>
          <a:ext cx="8305801" cy="1776070"/>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23/1000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CIDs on TF Sounding Phase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39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23/0942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DMG CIDs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23/0948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DMG CIDs - Part 2 </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23/0718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 in LB272 for OST CID (Part 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23/0993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Clause 3 and 4</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23/0944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Atsushi </a:t>
                      </a:r>
                      <a:r>
                        <a:rPr lang="en-US" altLang="zh-CN" sz="1200" kern="1200" dirty="0" err="1" smtClean="0">
                          <a:solidFill>
                            <a:schemeClr val="tx1"/>
                          </a:solidFill>
                          <a:latin typeface="+mn-lt"/>
                          <a:ea typeface="+mn-ea"/>
                          <a:cs typeface="+mn-cs"/>
                        </a:rPr>
                        <a:t>Shirakawa</a:t>
                      </a:r>
                      <a:r>
                        <a:rPr lang="en-US" altLang="zh-CN" sz="1200" kern="1200" dirty="0" smtClean="0">
                          <a:solidFill>
                            <a:schemeClr val="tx1"/>
                          </a:solidFill>
                          <a:latin typeface="+mn-lt"/>
                          <a:ea typeface="+mn-ea"/>
                          <a:cs typeface="+mn-cs"/>
                        </a:rPr>
                        <a:t> (Sharp)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Resolution for CID related to unassociated STA</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8395363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June 13</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zh-CN" sz="1600" dirty="0"/>
              <a:t>D1.0 CR </a:t>
            </a:r>
            <a:r>
              <a:rPr lang="en-US" altLang="zh-CN" sz="1600" dirty="0" smtClean="0"/>
              <a:t>Status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10"/>
          <p:cNvGraphicFramePr>
            <a:graphicFrameLocks noGrp="1"/>
          </p:cNvGraphicFramePr>
          <p:nvPr>
            <p:extLst>
              <p:ext uri="{D42A27DB-BD31-4B8C-83A1-F6EECF244321}">
                <p14:modId xmlns:p14="http://schemas.microsoft.com/office/powerpoint/2010/main" val="143320925"/>
              </p:ext>
            </p:extLst>
          </p:nvPr>
        </p:nvGraphicFramePr>
        <p:xfrm>
          <a:off x="3429000" y="1752600"/>
          <a:ext cx="8305801" cy="1557388"/>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23/0993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Clause 3 and 4</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23/0944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Atsushi </a:t>
                      </a:r>
                      <a:r>
                        <a:rPr lang="en-US" altLang="zh-CN" sz="1200" kern="1200" dirty="0" err="1" smtClean="0">
                          <a:solidFill>
                            <a:schemeClr val="tx1"/>
                          </a:solidFill>
                          <a:latin typeface="+mn-lt"/>
                          <a:ea typeface="+mn-ea"/>
                          <a:cs typeface="+mn-cs"/>
                        </a:rPr>
                        <a:t>Shirakawa</a:t>
                      </a:r>
                      <a:r>
                        <a:rPr lang="en-US" altLang="zh-CN" sz="1200" kern="1200" dirty="0" smtClean="0">
                          <a:solidFill>
                            <a:schemeClr val="tx1"/>
                          </a:solidFill>
                          <a:latin typeface="+mn-lt"/>
                          <a:ea typeface="+mn-ea"/>
                          <a:cs typeface="+mn-cs"/>
                        </a:rPr>
                        <a:t> (Sharp)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Resolution for CID related to unassociated STA</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B050"/>
                          </a:solidFill>
                          <a:latin typeface="+mn-lt"/>
                          <a:ea typeface="+mn-ea"/>
                          <a:cs typeface="+mn-cs"/>
                        </a:rPr>
                        <a:t>23/1007</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a:solidFill>
                            <a:srgbClr val="00B050"/>
                          </a:solidFill>
                          <a:latin typeface="+mn-lt"/>
                          <a:ea typeface="+mn-ea"/>
                          <a:cs typeface="+mn-cs"/>
                        </a:rPr>
                        <a:t>Dong Wei (NXP)</a:t>
                      </a:r>
                      <a:endParaRPr lang="zh-CN" sz="1200" kern="120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rgbClr val="00B050"/>
                          </a:solidFill>
                          <a:latin typeface="+mn-lt"/>
                          <a:ea typeface="+mn-ea"/>
                          <a:cs typeface="+mn-cs"/>
                        </a:rPr>
                        <a:t>Draft D1.0 Bug Fix: CSI Matrix Dimensions</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23/1003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LB272-Misc-Comments-set-2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60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9474221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June 20</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zh-CN" sz="1600" dirty="0"/>
              <a:t>D1.0 CR </a:t>
            </a:r>
            <a:r>
              <a:rPr lang="en-US" altLang="zh-CN" sz="1600" dirty="0" smtClean="0"/>
              <a:t>Status</a:t>
            </a:r>
          </a:p>
          <a:p>
            <a:pPr algn="just"/>
            <a:r>
              <a:rPr lang="en-US" altLang="en-US" sz="1600" dirty="0" smtClean="0"/>
              <a:t>Presentation </a:t>
            </a:r>
            <a:r>
              <a:rPr lang="en-US" altLang="en-US" sz="1600" dirty="0"/>
              <a:t>of submissions</a:t>
            </a:r>
          </a:p>
          <a:p>
            <a:pPr algn="just"/>
            <a:r>
              <a:rPr lang="en-US" altLang="en-US" sz="1600" dirty="0">
                <a:solidFill>
                  <a:schemeClr val="tx2"/>
                </a:solidFill>
              </a:rPr>
              <a:t>Privacy discussion for 802.11bf</a:t>
            </a:r>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10"/>
          <p:cNvGraphicFramePr>
            <a:graphicFrameLocks noGrp="1"/>
          </p:cNvGraphicFramePr>
          <p:nvPr>
            <p:extLst>
              <p:ext uri="{D42A27DB-BD31-4B8C-83A1-F6EECF244321}">
                <p14:modId xmlns:p14="http://schemas.microsoft.com/office/powerpoint/2010/main" val="1825215243"/>
              </p:ext>
            </p:extLst>
          </p:nvPr>
        </p:nvGraphicFramePr>
        <p:xfrm>
          <a:off x="3429000" y="1752600"/>
          <a:ext cx="8305801" cy="1557388"/>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23/0993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Yang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CRs for Clause 3 and 4</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23/0944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Atsushi </a:t>
                      </a:r>
                      <a:r>
                        <a:rPr lang="en-US" altLang="zh-CN" sz="1200" kern="1200" dirty="0" err="1" smtClean="0">
                          <a:solidFill>
                            <a:srgbClr val="00B050"/>
                          </a:solidFill>
                          <a:latin typeface="+mn-lt"/>
                          <a:ea typeface="+mn-ea"/>
                          <a:cs typeface="+mn-cs"/>
                        </a:rPr>
                        <a:t>Shirakawa</a:t>
                      </a:r>
                      <a:r>
                        <a:rPr lang="en-US" altLang="zh-CN" sz="1200" kern="1200" dirty="0" smtClean="0">
                          <a:solidFill>
                            <a:srgbClr val="00B050"/>
                          </a:solidFill>
                          <a:latin typeface="+mn-lt"/>
                          <a:ea typeface="+mn-ea"/>
                          <a:cs typeface="+mn-cs"/>
                        </a:rPr>
                        <a:t> (Sharp)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272 Resolution for CID related to unassociated STA</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23/0970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DMG CID 2217</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23/1023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Osama Aboul-Magd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LB 272 Comment Resolution - Part II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8077562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June 26</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zh-CN" sz="1600" dirty="0"/>
              <a:t>D1.0 CR </a:t>
            </a:r>
            <a:r>
              <a:rPr lang="en-US" altLang="zh-CN" sz="1600" dirty="0" smtClean="0"/>
              <a:t>Status</a:t>
            </a:r>
          </a:p>
          <a:p>
            <a:pPr algn="just"/>
            <a:r>
              <a:rPr lang="en-US" altLang="en-US" sz="1600" dirty="0" smtClean="0"/>
              <a:t>Presentation </a:t>
            </a:r>
            <a:r>
              <a:rPr lang="en-US" altLang="en-US" sz="1600" dirty="0"/>
              <a:t>of submissions</a:t>
            </a:r>
          </a:p>
          <a:p>
            <a:pPr algn="just"/>
            <a:r>
              <a:rPr lang="en-US" altLang="en-US" sz="1600" dirty="0">
                <a:solidFill>
                  <a:schemeClr val="tx2"/>
                </a:solidFill>
              </a:rPr>
              <a:t>Privacy discussion for 802.11bf</a:t>
            </a:r>
          </a:p>
          <a:p>
            <a:pPr algn="just"/>
            <a:r>
              <a:rPr lang="en-US" altLang="en-US" sz="1600" dirty="0" smtClean="0"/>
              <a:t>Motion (</a:t>
            </a:r>
            <a:r>
              <a:rPr lang="en-US" altLang="en-US" sz="1600" dirty="0" smtClean="0">
                <a:solidFill>
                  <a:srgbClr val="0000FF"/>
                </a:solidFill>
              </a:rPr>
              <a:t>327 - 345</a:t>
            </a:r>
            <a:r>
              <a:rPr lang="en-US" altLang="en-US" sz="1600" dirty="0" smtClean="0"/>
              <a:t>)</a:t>
            </a:r>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10"/>
          <p:cNvGraphicFramePr>
            <a:graphicFrameLocks noGrp="1"/>
          </p:cNvGraphicFramePr>
          <p:nvPr>
            <p:extLst>
              <p:ext uri="{D42A27DB-BD31-4B8C-83A1-F6EECF244321}">
                <p14:modId xmlns:p14="http://schemas.microsoft.com/office/powerpoint/2010/main" val="2251076383"/>
              </p:ext>
            </p:extLst>
          </p:nvPr>
        </p:nvGraphicFramePr>
        <p:xfrm>
          <a:off x="3429000" y="1752600"/>
          <a:ext cx="8305801" cy="1557388"/>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23/1023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Osama Aboul-Magd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LB 272 Comment Resolution - Part II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23/1016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MLME CID – Part 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23/1035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LB272 NDPA Instance TTT Part 2 </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23/1044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to CID 1604</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23/1040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Alecsander Eitan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LB272-DMG-CID-1420</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1444379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Table 3 (</a:t>
            </a:r>
            <a:r>
              <a:rPr lang="en-US" altLang="zh-CN" sz="3200" dirty="0"/>
              <a:t>Stop discussion</a:t>
            </a:r>
            <a:r>
              <a:rPr lang="en-US" altLang="en-US" sz="3200" dirty="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9646396"/>
              </p:ext>
            </p:extLst>
          </p:nvPr>
        </p:nvGraphicFramePr>
        <p:xfrm>
          <a:off x="3429000" y="4572000"/>
          <a:ext cx="8305801" cy="155738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a16="http://schemas.microsoft.com/office/drawing/2014/main" xmlns="" val="100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6"/>
                  </a:ext>
                </a:extLst>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950723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212725" lvl="1" indent="-212725"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March 2023</a:t>
            </a:r>
            <a:r>
              <a:rPr lang="en-US" altLang="zh-CN" sz="1400" i="1" dirty="0">
                <a:solidFill>
                  <a:srgbClr val="FF000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FF0000"/>
                </a:solidFill>
                <a:ea typeface="宋体" panose="02010600030101010101" pitchFamily="2" charset="-122"/>
              </a:rPr>
              <a:t> July 2023</a:t>
            </a:r>
            <a:endParaRPr lang="en-US" altLang="zh-CN" sz="1400" i="1" kern="0" dirty="0">
              <a:solidFill>
                <a:srgbClr val="FF0000"/>
              </a:solidFill>
            </a:endParaRPr>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i="1" kern="0" dirty="0"/>
              <a:t>May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Nov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kern="0" dirty="0"/>
              <a:t>July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Initial SA Ballot (D4.0)	 	Sep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Sep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2025</a:t>
            </a:r>
            <a:endParaRPr lang="en-US" altLang="zh-CN" sz="14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D1.0)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a:solidFill>
                  <a:schemeClr val="bg1">
                    <a:lumMod val="50000"/>
                  </a:schemeClr>
                </a:solidFill>
                <a:latin typeface="Times New Roman"/>
              </a:rPr>
              <a:t>January 20, 2023</a:t>
            </a:r>
          </a:p>
          <a:p>
            <a:pPr lvl="1" algn="just">
              <a:buFont typeface="Times New Roman" pitchFamily="16" charset="0"/>
              <a:buChar char="•"/>
            </a:pPr>
            <a:r>
              <a:rPr lang="en-US" altLang="zh-CN" sz="1200" kern="0" dirty="0">
                <a:solidFill>
                  <a:schemeClr val="bg1">
                    <a:lumMod val="50000"/>
                  </a:schemeClr>
                </a:solidFill>
                <a:latin typeface="Times New Roman"/>
              </a:rPr>
              <a:t>802.11 Working group Motion passes</a:t>
            </a:r>
            <a:r>
              <a:rPr lang="zh-CN" altLang="en-US" sz="1200" kern="0" dirty="0">
                <a:solidFill>
                  <a:schemeClr val="bg1">
                    <a:lumMod val="50000"/>
                  </a:schemeClr>
                </a:solidFill>
                <a:latin typeface="Times New Roman"/>
              </a:rPr>
              <a:t>：</a:t>
            </a:r>
            <a:r>
              <a:rPr lang="en-US" altLang="zh-CN" sz="1200" kern="0" dirty="0">
                <a:solidFill>
                  <a:schemeClr val="bg1">
                    <a:lumMod val="50000"/>
                  </a:schemeClr>
                </a:solidFill>
                <a:latin typeface="Times New Roman"/>
              </a:rPr>
              <a:t>802.11bf (WLAN Sensing) Draft 1.0 and Initial Letter Ballot</a:t>
            </a:r>
          </a:p>
          <a:p>
            <a:pPr algn="just">
              <a:buFont typeface="Times New Roman" pitchFamily="16" charset="0"/>
              <a:buChar char="•"/>
            </a:pPr>
            <a:endParaRPr lang="en-US" altLang="zh-CN" sz="1600" kern="0" dirty="0">
              <a:solidFill>
                <a:srgbClr val="000000"/>
              </a:solidFill>
              <a:latin typeface="Times New Roman"/>
            </a:endParaRPr>
          </a:p>
          <a:p>
            <a:pPr algn="just">
              <a:buFont typeface="Times New Roman" pitchFamily="16" charset="0"/>
              <a:buChar char="•"/>
            </a:pPr>
            <a:r>
              <a:rPr lang="en-US" altLang="zh-CN" sz="1600" kern="0" dirty="0">
                <a:solidFill>
                  <a:schemeClr val="bg2"/>
                </a:solidFill>
                <a:latin typeface="Times New Roman"/>
              </a:rPr>
              <a:t>Tuesday January 31, 2023 at 23:59 Eastern Time USA (11:59 PM)</a:t>
            </a:r>
          </a:p>
          <a:p>
            <a:pPr lvl="1" algn="just">
              <a:buFont typeface="Times New Roman" pitchFamily="16" charset="0"/>
              <a:buChar char="•"/>
            </a:pPr>
            <a:r>
              <a:rPr lang="en-US" altLang="zh-CN" sz="1200" dirty="0">
                <a:solidFill>
                  <a:schemeClr val="bg2"/>
                </a:solidFill>
              </a:rPr>
              <a:t>Initial LB start for D1.0</a:t>
            </a:r>
          </a:p>
          <a:p>
            <a:pPr lvl="1" algn="just">
              <a:buFont typeface="Times New Roman" pitchFamily="16" charset="0"/>
              <a:buChar char="•"/>
            </a:pPr>
            <a:endParaRPr lang="en-US" altLang="zh-CN" sz="1200" kern="0" dirty="0">
              <a:solidFill>
                <a:schemeClr val="bg2"/>
              </a:solidFill>
              <a:latin typeface="Times New Roman"/>
            </a:endParaRPr>
          </a:p>
          <a:p>
            <a:pPr algn="just">
              <a:buFont typeface="Times New Roman" pitchFamily="16" charset="0"/>
              <a:buChar char="•"/>
            </a:pPr>
            <a:r>
              <a:rPr lang="en-US" altLang="zh-CN" sz="1600" kern="0" dirty="0">
                <a:solidFill>
                  <a:schemeClr val="bg2"/>
                </a:solidFill>
                <a:latin typeface="Times New Roman"/>
              </a:rPr>
              <a:t>Thursday March 2, 2023 at 23:59 Eastern Time USA (11:59 PM)</a:t>
            </a:r>
          </a:p>
          <a:p>
            <a:pPr lvl="1" algn="just">
              <a:buFont typeface="Times New Roman" pitchFamily="16" charset="0"/>
              <a:buChar char="•"/>
            </a:pPr>
            <a:r>
              <a:rPr lang="en-US" altLang="zh-CN" sz="1200" dirty="0">
                <a:solidFill>
                  <a:schemeClr val="bg2"/>
                </a:solidFill>
              </a:rPr>
              <a:t>Initial LB end for D1.0</a:t>
            </a:r>
          </a:p>
          <a:p>
            <a:pPr lvl="1" algn="just">
              <a:buFont typeface="Times New Roman" pitchFamily="16" charset="0"/>
              <a:buChar char="•"/>
            </a:pPr>
            <a:r>
              <a:rPr lang="en-US" altLang="zh-CN" sz="1200" dirty="0">
                <a:solidFill>
                  <a:schemeClr val="bg2"/>
                </a:solidFill>
              </a:rPr>
              <a:t>Assign the comments</a:t>
            </a:r>
            <a:endParaRPr lang="en-US" altLang="zh-CN" sz="1200" kern="0" dirty="0">
              <a:solidFill>
                <a:schemeClr val="bg2"/>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err="1">
                <a:solidFill>
                  <a:srgbClr val="000000"/>
                </a:solidFill>
                <a:latin typeface="Times New Roman"/>
              </a:rPr>
              <a:t>TGbf</a:t>
            </a:r>
            <a:r>
              <a:rPr lang="en-US" altLang="zh-CN" sz="1600" kern="0" dirty="0">
                <a:solidFill>
                  <a:srgbClr val="000000"/>
                </a:solidFill>
                <a:latin typeface="Times New Roman"/>
              </a:rPr>
              <a:t> ad-hoc meeting on July 6, 7, 8, 2023, in the Ericsson Office, Lund, </a:t>
            </a:r>
            <a:r>
              <a:rPr lang="en-US" altLang="zh-CN" sz="1600" kern="0" dirty="0" smtClean="0">
                <a:solidFill>
                  <a:srgbClr val="000000"/>
                </a:solidFill>
                <a:latin typeface="Times New Roman"/>
              </a:rPr>
              <a:t>Sweden</a:t>
            </a: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8681"/>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26691995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22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r>
              <a:rPr lang="en-US" altLang="zh-CN" sz="1100" strike="sngStrike" dirty="0">
                <a:solidFill>
                  <a:schemeClr val="bg1">
                    <a:lumMod val="50000"/>
                  </a:schemeClr>
                </a:solidFill>
                <a:cs typeface="Times New Roman" panose="02020603050405020304" pitchFamily="18" charset="0"/>
              </a:rPr>
              <a:t> </a:t>
            </a:r>
            <a:r>
              <a:rPr lang="en-US" altLang="zh-CN" sz="1100" dirty="0">
                <a:solidFill>
                  <a:schemeClr val="bg2"/>
                </a:solidFill>
                <a:cs typeface="Times New Roman" panose="02020603050405020304" pitchFamily="18" charset="0"/>
              </a:rPr>
              <a:t>– Too close to </a:t>
            </a:r>
            <a:r>
              <a:rPr lang="en-US" altLang="zh-CN" sz="1100" dirty="0" smtClean="0">
                <a:solidFill>
                  <a:schemeClr val="bg2"/>
                </a:solidFill>
                <a:cs typeface="Times New Roman" panose="02020603050405020304" pitchFamily="18" charset="0"/>
              </a:rPr>
              <a:t>May Interim</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23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25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a:t>
            </a:r>
            <a:r>
              <a:rPr lang="en-US" altLang="zh-CN" sz="1100" dirty="0" smtClean="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30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5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r>
              <a:rPr lang="en-US" altLang="zh-CN" sz="1100" dirty="0">
                <a:cs typeface="Times New Roman" panose="02020603050405020304" pitchFamily="18" charset="0"/>
              </a:rPr>
              <a:t>– </a:t>
            </a:r>
            <a:r>
              <a:rPr lang="en-US" altLang="zh-CN" sz="1100" dirty="0" smtClean="0">
                <a:cs typeface="Times New Roman" panose="02020603050405020304" pitchFamily="18" charset="0"/>
              </a:rPr>
              <a:t>CAC</a:t>
            </a: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6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8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a:solidFill>
                  <a:schemeClr val="bg2"/>
                </a:solidFill>
                <a:cs typeface="Times New Roman" panose="02020603050405020304" pitchFamily="18" charset="0"/>
              </a:rPr>
              <a:t> - </a:t>
            </a:r>
            <a:r>
              <a:rPr lang="en-US" altLang="zh-CN" sz="1100" dirty="0" smtClean="0">
                <a:solidFill>
                  <a:schemeClr val="bg2"/>
                </a:solidFill>
                <a:cs typeface="Times New Roman" panose="02020603050405020304" pitchFamily="18" charset="0"/>
              </a:rPr>
              <a:t>Cancelled</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12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15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a:solidFill>
                  <a:schemeClr val="bg2"/>
                </a:solidFill>
                <a:cs typeface="Times New Roman" panose="02020603050405020304" pitchFamily="18" charset="0"/>
              </a:rPr>
              <a:t> - Cancelled</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19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June </a:t>
            </a:r>
            <a:r>
              <a:rPr lang="en-US" altLang="zh-CN" sz="1100" dirty="0">
                <a:solidFill>
                  <a:srgbClr val="00B050"/>
                </a:solidFill>
                <a:cs typeface="Times New Roman" panose="02020603050405020304" pitchFamily="18" charset="0"/>
              </a:rPr>
              <a:t>	20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June 	22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 -- holiday</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r>
              <a:rPr lang="en-US" altLang="zh-CN" sz="1100" dirty="0">
                <a:cs typeface="Times New Roman" panose="02020603050405020304" pitchFamily="18" charset="0"/>
              </a:rPr>
              <a:t>–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27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Cancelled</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29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July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 	4	(Tuesday),	10</a:t>
            </a:r>
            <a:r>
              <a:rPr lang="zh-CN" altLang="en-US" sz="1100" strike="sngStrike" dirty="0" smtClean="0">
                <a:solidFill>
                  <a:schemeClr val="bg1">
                    <a:lumMod val="50000"/>
                  </a:schemeClr>
                </a:solidFill>
                <a:cs typeface="Times New Roman" panose="02020603050405020304" pitchFamily="18" charset="0"/>
              </a:rPr>
              <a:t>：</a:t>
            </a:r>
            <a:r>
              <a:rPr lang="en-US" altLang="zh-CN" sz="1100" strike="sngStrike" dirty="0" smtClean="0">
                <a:solidFill>
                  <a:schemeClr val="bg1">
                    <a:lumMod val="50000"/>
                  </a:schemeClr>
                </a:solidFill>
                <a:cs typeface="Times New Roman" panose="02020603050405020304" pitchFamily="18" charset="0"/>
              </a:rPr>
              <a:t>00 - 12:00 ET </a:t>
            </a:r>
            <a:r>
              <a:rPr lang="en-US" altLang="zh-CN" sz="1100" dirty="0" smtClean="0">
                <a:solidFill>
                  <a:schemeClr val="bg2"/>
                </a:solidFill>
                <a:cs typeface="Times New Roman" panose="02020603050405020304" pitchFamily="18" charset="0"/>
              </a:rPr>
              <a:t>-- </a:t>
            </a:r>
            <a:r>
              <a:rPr lang="en-US" altLang="zh-CN" sz="1100" dirty="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July 	6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 </a:t>
            </a:r>
            <a:r>
              <a:rPr lang="en-US" altLang="zh-CN" sz="1100" dirty="0">
                <a:solidFill>
                  <a:schemeClr val="bg2"/>
                </a:solidFill>
                <a:cs typeface="Times New Roman" panose="02020603050405020304" pitchFamily="18" charset="0"/>
              </a:rPr>
              <a:t>Cancelled</a:t>
            </a:r>
            <a:endParaRPr lang="en-US" altLang="zh-CN" sz="1100" dirty="0">
              <a:solidFill>
                <a:srgbClr val="00B0F0"/>
              </a:solidFill>
              <a:cs typeface="Times New Roman" panose="02020603050405020304" pitchFamily="18" charset="0"/>
            </a:endParaRPr>
          </a:p>
          <a:p>
            <a:pPr marL="400050" lvl="2" indent="0" algn="just">
              <a:spcBef>
                <a:spcPct val="0"/>
              </a:spcBef>
              <a:spcAft>
                <a:spcPts val="0"/>
              </a:spcAft>
              <a:buClr>
                <a:srgbClr val="000000"/>
              </a:buClr>
              <a:buNone/>
              <a:defRPr/>
            </a:pPr>
            <a:endParaRPr lang="en-US" altLang="zh-CN" sz="1100" dirty="0">
              <a:cs typeface="Times New Roman" panose="02020603050405020304" pitchFamily="18" charset="0"/>
            </a:endParaRPr>
          </a:p>
          <a:p>
            <a:pPr lvl="1" indent="-228600" algn="just">
              <a:spcBef>
                <a:spcPct val="0"/>
              </a:spcBef>
              <a:spcAft>
                <a:spcPts val="0"/>
              </a:spcAft>
              <a:buClr>
                <a:srgbClr val="000000"/>
              </a:buClr>
              <a:buFont typeface="Arial" panose="020B0604020202020204" pitchFamily="34" charset="0"/>
              <a:buChar char="•"/>
              <a:defRPr/>
            </a:pPr>
            <a:r>
              <a:rPr lang="en-US" altLang="zh-CN" sz="1600" b="1" dirty="0" err="1">
                <a:cs typeface="Times New Roman" panose="02020603050405020304" pitchFamily="18" charset="0"/>
              </a:rPr>
              <a:t>TGbf</a:t>
            </a:r>
            <a:r>
              <a:rPr lang="en-US" altLang="zh-CN" sz="1600" b="1" dirty="0">
                <a:cs typeface="Times New Roman" panose="02020603050405020304" pitchFamily="18" charset="0"/>
              </a:rPr>
              <a:t> </a:t>
            </a:r>
            <a:r>
              <a:rPr lang="en-US" altLang="zh-CN" sz="1600" b="1" dirty="0">
                <a:solidFill>
                  <a:srgbClr val="FF0000"/>
                </a:solidFill>
                <a:cs typeface="Times New Roman" panose="02020603050405020304" pitchFamily="18" charset="0"/>
              </a:rPr>
              <a:t>ad-hoc meeting </a:t>
            </a:r>
            <a:r>
              <a:rPr lang="en-US" altLang="zh-CN" sz="1600" b="1" dirty="0">
                <a:cs typeface="Times New Roman" panose="02020603050405020304" pitchFamily="18" charset="0"/>
              </a:rPr>
              <a:t>on </a:t>
            </a:r>
            <a:r>
              <a:rPr lang="en-US" altLang="zh-CN" sz="1600" b="1" dirty="0">
                <a:solidFill>
                  <a:srgbClr val="0000FF"/>
                </a:solidFill>
                <a:cs typeface="Times New Roman" panose="02020603050405020304" pitchFamily="18" charset="0"/>
              </a:rPr>
              <a:t>July 6, 7, 8, 2023</a:t>
            </a:r>
            <a:r>
              <a:rPr lang="en-US" altLang="zh-CN" sz="1600" b="1" dirty="0">
                <a:cs typeface="Times New Roman" panose="02020603050405020304" pitchFamily="18" charset="0"/>
              </a:rPr>
              <a:t>, in the </a:t>
            </a:r>
            <a:r>
              <a:rPr lang="en-US" altLang="zh-CN" sz="1600" b="1" dirty="0">
                <a:solidFill>
                  <a:srgbClr val="0000FF"/>
                </a:solidFill>
                <a:cs typeface="Times New Roman" panose="02020603050405020304" pitchFamily="18" charset="0"/>
              </a:rPr>
              <a:t>Ericsson Office, Lund, Sweden</a:t>
            </a: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July </a:t>
            </a:r>
            <a:r>
              <a:rPr lang="en-US" altLang="zh-CN" sz="1600" b="1" dirty="0"/>
              <a:t>Plenary 2023 (July 9-14)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50"/>
                </a:solidFill>
                <a:ea typeface="宋体" panose="02010600030101010101" pitchFamily="2" charset="-122"/>
              </a:rPr>
              <a:t>July 10    (Monday AM 1),		08:00-10:00 Berlin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July 10    </a:t>
            </a:r>
            <a:r>
              <a:rPr lang="en-US" altLang="zh-CN" sz="1200" dirty="0">
                <a:solidFill>
                  <a:srgbClr val="0070C0"/>
                </a:solidFill>
                <a:cs typeface="Times New Roman" panose="02020603050405020304" pitchFamily="18" charset="0"/>
              </a:rPr>
              <a:t>(</a:t>
            </a:r>
            <a:r>
              <a:rPr lang="en-US" altLang="zh-CN" dirty="0">
                <a:solidFill>
                  <a:srgbClr val="0070C0"/>
                </a:solidFill>
                <a:cs typeface="Times New Roman" panose="02020603050405020304" pitchFamily="18" charset="0"/>
              </a:rPr>
              <a:t>Monday PM 2</a:t>
            </a:r>
            <a:r>
              <a:rPr lang="en-US" altLang="zh-CN" sz="1200" dirty="0">
                <a:solidFill>
                  <a:srgbClr val="0070C0"/>
                </a:solidFill>
                <a:cs typeface="Times New Roman" panose="02020603050405020304" pitchFamily="18" charset="0"/>
              </a:rPr>
              <a:t>), 	 	16:00-18:00 Berlin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11    (Tuesday AM 1),		08:00-10:00 Berlin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7030A0"/>
                </a:solidFill>
                <a:cs typeface="Times New Roman" panose="02020603050405020304" pitchFamily="18" charset="0"/>
              </a:rPr>
              <a:t>July 11    (Tuesday PM 1),</a:t>
            </a:r>
            <a:r>
              <a:rPr lang="en-US" altLang="zh-CN" sz="1200" dirty="0" smtClean="0">
                <a:solidFill>
                  <a:srgbClr val="7030A0"/>
                </a:solidFill>
                <a:cs typeface="Times New Roman" panose="02020603050405020304" pitchFamily="18" charset="0"/>
              </a:rPr>
              <a:t>		</a:t>
            </a:r>
            <a:r>
              <a:rPr lang="en-US" altLang="zh-CN" dirty="0" smtClean="0">
                <a:solidFill>
                  <a:srgbClr val="7030A0"/>
                </a:solidFill>
                <a:cs typeface="Times New Roman" panose="02020603050405020304" pitchFamily="18" charset="0"/>
              </a:rPr>
              <a:t>13:30-15:30 Berlin </a:t>
            </a:r>
            <a:r>
              <a:rPr lang="en-US" altLang="zh-CN" sz="1200" dirty="0" smtClean="0">
                <a:solidFill>
                  <a:srgbClr val="7030A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12    (Wednesday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July</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12    (Wednesday </a:t>
            </a:r>
            <a:r>
              <a:rPr lang="en-US" altLang="zh-CN" dirty="0" smtClean="0">
                <a:solidFill>
                  <a:srgbClr val="00B0F0"/>
                </a:solidFill>
                <a:ea typeface="宋体" panose="02010600030101010101" pitchFamily="2" charset="-122"/>
              </a:rPr>
              <a:t>AM </a:t>
            </a:r>
            <a:r>
              <a:rPr lang="en-US" altLang="zh-CN" dirty="0">
                <a:solidFill>
                  <a:srgbClr val="00B0F0"/>
                </a:solidFill>
                <a:ea typeface="宋体" panose="02010600030101010101" pitchFamily="2" charset="-122"/>
              </a:rPr>
              <a:t>2),</a:t>
            </a:r>
            <a:r>
              <a:rPr lang="en-US" altLang="zh-CN" sz="1200" dirty="0">
                <a:solidFill>
                  <a:srgbClr val="00B0F0"/>
                </a:solidFill>
                <a:ea typeface="宋体" panose="02010600030101010101" pitchFamily="2" charset="-122"/>
              </a:rPr>
              <a:t>		</a:t>
            </a:r>
            <a:r>
              <a:rPr lang="en-US" altLang="zh-CN" dirty="0" smtClean="0">
                <a:solidFill>
                  <a:srgbClr val="00B0F0"/>
                </a:solidFill>
                <a:ea typeface="宋体" panose="02010600030101010101" pitchFamily="2" charset="-122"/>
              </a:rPr>
              <a:t>10:30-12:30</a:t>
            </a:r>
            <a:r>
              <a:rPr lang="en-US" altLang="zh-CN" sz="1200" dirty="0" smtClean="0">
                <a:solidFill>
                  <a:srgbClr val="00B0F0"/>
                </a:solidFill>
                <a:ea typeface="宋体" panose="02010600030101010101" pitchFamily="2" charset="-122"/>
              </a:rPr>
              <a:t> </a:t>
            </a:r>
            <a:r>
              <a:rPr lang="en-US" altLang="zh-CN" sz="1200" dirty="0">
                <a:solidFill>
                  <a:srgbClr val="00B0F0"/>
                </a:solidFill>
                <a:ea typeface="宋体" panose="02010600030101010101" pitchFamily="2" charset="-122"/>
              </a:rPr>
              <a:t>Berlin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13    (Thursday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70C0"/>
                </a:solidFill>
                <a:ea typeface="宋体" panose="02010600030101010101" pitchFamily="2" charset="-122"/>
              </a:rPr>
              <a:t>July</a:t>
            </a:r>
            <a:r>
              <a:rPr lang="en-US" altLang="zh-CN" sz="1200" dirty="0">
                <a:solidFill>
                  <a:srgbClr val="0070C0"/>
                </a:solidFill>
                <a:cs typeface="Times New Roman" panose="02020603050405020304" pitchFamily="18" charset="0"/>
              </a:rPr>
              <a:t> 13    (</a:t>
            </a:r>
            <a:r>
              <a:rPr lang="en-US" altLang="zh-CN" dirty="0">
                <a:solidFill>
                  <a:srgbClr val="0070C0"/>
                </a:solidFill>
                <a:cs typeface="Times New Roman" panose="02020603050405020304" pitchFamily="18" charset="0"/>
              </a:rPr>
              <a:t>Thursday PM 2</a:t>
            </a:r>
            <a:r>
              <a:rPr lang="en-US" altLang="zh-CN" sz="1200" dirty="0">
                <a:solidFill>
                  <a:srgbClr val="0070C0"/>
                </a:solidFill>
                <a:cs typeface="Times New Roman" panose="02020603050405020304" pitchFamily="18" charset="0"/>
              </a:rPr>
              <a:t>),		</a:t>
            </a:r>
            <a:r>
              <a:rPr lang="en-US" altLang="zh-CN" dirty="0">
                <a:solidFill>
                  <a:srgbClr val="0070C0"/>
                </a:solidFill>
                <a:ea typeface="宋体" panose="02010600030101010101" pitchFamily="2" charset="-122"/>
              </a:rPr>
              <a:t>16:00-18:00</a:t>
            </a:r>
            <a:r>
              <a:rPr lang="en-US" altLang="zh-CN" sz="1200" dirty="0">
                <a:solidFill>
                  <a:srgbClr val="0070C0"/>
                </a:solidFill>
                <a:cs typeface="Times New Roman" panose="02020603050405020304" pitchFamily="18" charset="0"/>
              </a:rPr>
              <a:t> Berlin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(May 2023 </a:t>
            </a:r>
            <a:r>
              <a:rPr lang="en-US" altLang="zh-CN" sz="900" dirty="0" smtClean="0">
                <a:cs typeface="Times New Roman" panose="02020603050405020304" pitchFamily="18" charset="0"/>
              </a:rPr>
              <a:t>– July 2023 </a:t>
            </a:r>
            <a:r>
              <a:rPr lang="en-US" altLang="zh-CN" sz="900" dirty="0">
                <a:cs typeface="Times New Roman" panose="02020603050405020304" pitchFamily="18" charset="0"/>
              </a:rPr>
              <a:t>CAC calls: </a:t>
            </a:r>
            <a:r>
              <a:rPr lang="en-US" altLang="zh-CN" sz="900" dirty="0" smtClean="0">
                <a:solidFill>
                  <a:srgbClr val="0000FF"/>
                </a:solidFill>
                <a:cs typeface="Times New Roman" panose="02020603050405020304" pitchFamily="18" charset="0"/>
              </a:rPr>
              <a:t>Jun 5, June 26, July 9</a:t>
            </a:r>
            <a:r>
              <a:rPr lang="en-US" altLang="zh-CN" sz="900" dirty="0" smtClean="0">
                <a:cs typeface="Times New Roman" panose="02020603050405020304" pitchFamily="18" charset="0"/>
              </a:rPr>
              <a:t>)</a:t>
            </a: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ext uri="{D42A27DB-BD31-4B8C-83A1-F6EECF244321}">
                <p14:modId xmlns:p14="http://schemas.microsoft.com/office/powerpoint/2010/main" val="3761179517"/>
              </p:ext>
            </p:extLst>
          </p:nvPr>
        </p:nvGraphicFramePr>
        <p:xfrm>
          <a:off x="6553200" y="3810000"/>
          <a:ext cx="5486400" cy="1505585"/>
        </p:xfrm>
        <a:graphic>
          <a:graphicData uri="http://schemas.openxmlformats.org/drawingml/2006/table">
            <a:tbl>
              <a:tblPr firstRow="1" firstCol="1" bandRow="1"/>
              <a:tblGrid>
                <a:gridCol w="609600">
                  <a:extLst>
                    <a:ext uri="{9D8B030D-6E8A-4147-A177-3AD203B41FA5}">
                      <a16:colId xmlns="" xmlns:a16="http://schemas.microsoft.com/office/drawing/2014/main" val="20000"/>
                    </a:ext>
                  </a:extLst>
                </a:gridCol>
                <a:gridCol w="762000">
                  <a:extLst>
                    <a:ext uri="{9D8B030D-6E8A-4147-A177-3AD203B41FA5}">
                      <a16:colId xmlns="" xmlns:a16="http://schemas.microsoft.com/office/drawing/2014/main" val="20001"/>
                    </a:ext>
                  </a:extLst>
                </a:gridCol>
                <a:gridCol w="762000">
                  <a:extLst>
                    <a:ext uri="{9D8B030D-6E8A-4147-A177-3AD203B41FA5}">
                      <a16:colId xmlns="" xmlns:a16="http://schemas.microsoft.com/office/drawing/2014/main" val="20002"/>
                    </a:ext>
                  </a:extLst>
                </a:gridCol>
                <a:gridCol w="914400">
                  <a:extLst>
                    <a:ext uri="{9D8B030D-6E8A-4147-A177-3AD203B41FA5}">
                      <a16:colId xmlns="" xmlns:a16="http://schemas.microsoft.com/office/drawing/2014/main" val="20003"/>
                    </a:ext>
                  </a:extLst>
                </a:gridCol>
                <a:gridCol w="762000">
                  <a:extLst>
                    <a:ext uri="{9D8B030D-6E8A-4147-A177-3AD203B41FA5}">
                      <a16:colId xmlns="" xmlns:a16="http://schemas.microsoft.com/office/drawing/2014/main" val="20004"/>
                    </a:ext>
                  </a:extLst>
                </a:gridCol>
                <a:gridCol w="838200">
                  <a:extLst>
                    <a:ext uri="{9D8B030D-6E8A-4147-A177-3AD203B41FA5}">
                      <a16:colId xmlns="" xmlns:a16="http://schemas.microsoft.com/office/drawing/2014/main" val="20005"/>
                    </a:ext>
                  </a:extLst>
                </a:gridCol>
                <a:gridCol w="838200">
                  <a:extLst>
                    <a:ext uri="{9D8B030D-6E8A-4147-A177-3AD203B41FA5}">
                      <a16:colId xmlns="" xmlns:a16="http://schemas.microsoft.com/office/drawing/2014/main"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Berlin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02:00-04:00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23:00-01:00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04:30-06:30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01:30-03:30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14:30-16:30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07:30-09:30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04:30-06:30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07:00-09:00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10:30-12:30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cxnSp>
        <p:nvCxnSpPr>
          <p:cNvPr id="9" name="直接箭头连接符 8"/>
          <p:cNvCxnSpPr/>
          <p:nvPr/>
        </p:nvCxnSpPr>
        <p:spPr bwMode="auto">
          <a:xfrm>
            <a:off x="76200" y="4566937"/>
            <a:ext cx="129540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0" name="Title 1"/>
          <p:cNvSpPr>
            <a:spLocks noGrp="1"/>
          </p:cNvSpPr>
          <p:nvPr>
            <p:ph type="title"/>
          </p:nvPr>
        </p:nvSpPr>
        <p:spPr>
          <a:xfrm>
            <a:off x="-5862" y="4343400"/>
            <a:ext cx="990600" cy="304800"/>
          </a:xfrm>
        </p:spPr>
        <p:txBody>
          <a:bodyPr/>
          <a:lstStyle/>
          <a:p>
            <a:r>
              <a:rPr lang="en-US" altLang="zh-CN" sz="1200" b="0" dirty="0" smtClean="0">
                <a:solidFill>
                  <a:srgbClr val="FF0000"/>
                </a:solidFill>
              </a:rPr>
              <a:t>Motion?</a:t>
            </a:r>
            <a:endParaRPr lang="en-GB" sz="1200" b="0" dirty="0">
              <a:solidFill>
                <a:srgbClr val="FF0000"/>
              </a:solidFill>
            </a:endParaRPr>
          </a:p>
        </p:txBody>
      </p:sp>
    </p:spTree>
    <p:extLst>
      <p:ext uri="{BB962C8B-B14F-4D97-AF65-F5344CB8AC3E}">
        <p14:creationId xmlns:p14="http://schemas.microsoft.com/office/powerpoint/2010/main" val="23076131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28600" y="838200"/>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To be Confirmed</a:t>
            </a:r>
            <a:r>
              <a:rPr lang="en-US" altLang="zh-CN" sz="1600" b="1" dirty="0">
                <a:solidFill>
                  <a:srgbClr val="FF0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17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Too close to May Interim</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18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20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24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25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27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31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1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3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7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a:t>
            </a:r>
            <a:r>
              <a:rPr lang="en-US" altLang="zh-CN" sz="1100" dirty="0">
                <a:cs typeface="Times New Roman" panose="02020603050405020304" pitchFamily="18" charset="0"/>
              </a:rPr>
              <a:t>– CAC</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10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14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15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holiday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2"/>
                </a:solidFill>
                <a:cs typeface="Times New Roman" panose="02020603050405020304" pitchFamily="18" charset="0"/>
              </a:rPr>
              <a:t>Aug </a:t>
            </a:r>
            <a:r>
              <a:rPr lang="en-US" altLang="zh-CN" sz="1100" strike="sngStrike" dirty="0">
                <a:solidFill>
                  <a:schemeClr val="bg2"/>
                </a:solidFill>
                <a:cs typeface="Times New Roman" panose="02020603050405020304" pitchFamily="18" charset="0"/>
              </a:rPr>
              <a:t>	17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21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22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24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28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a:t>
            </a:r>
            <a:r>
              <a:rPr lang="en-US" altLang="zh-CN" sz="1100" dirty="0">
                <a:cs typeface="Times New Roman" panose="02020603050405020304" pitchFamily="18" charset="0"/>
              </a:rPr>
              <a:t>– CAC</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29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31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4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holiday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 	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To be 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September Interim 2023 (Sept 10-15)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50"/>
                </a:solidFill>
                <a:ea typeface="宋体" panose="02010600030101010101" pitchFamily="2" charset="-122"/>
              </a:rPr>
              <a:t>Sept 11    (Monday AM 1),		08:00-10:00 Atlanta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11    </a:t>
            </a:r>
            <a:r>
              <a:rPr lang="en-US" altLang="zh-CN" sz="1200"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Monday AM 2</a:t>
            </a:r>
            <a:r>
              <a:rPr lang="en-US" altLang="zh-CN" sz="1200"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10:30-12:30 Atlanta time </a:t>
            </a: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12    (Tuesday AM 2),		</a:t>
            </a:r>
            <a:r>
              <a:rPr lang="en-US" altLang="zh-CN" dirty="0">
                <a:solidFill>
                  <a:srgbClr val="00B0F0"/>
                </a:solidFill>
                <a:ea typeface="宋体" panose="02010600030101010101" pitchFamily="2" charset="-122"/>
              </a:rPr>
              <a:t>10:30-12:30 Atlanta time </a:t>
            </a: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7030A0"/>
                </a:solidFill>
                <a:ea typeface="宋体" panose="02010600030101010101" pitchFamily="2" charset="-122"/>
              </a:rPr>
              <a:t>Sept</a:t>
            </a:r>
            <a:r>
              <a:rPr lang="en-US" altLang="zh-CN" dirty="0">
                <a:solidFill>
                  <a:srgbClr val="7030A0"/>
                </a:solidFill>
                <a:cs typeface="Times New Roman" panose="02020603050405020304" pitchFamily="18" charset="0"/>
              </a:rPr>
              <a:t> 12    (Tuesday PM 1),</a:t>
            </a:r>
            <a:r>
              <a:rPr lang="en-US" altLang="zh-CN" sz="1200" dirty="0">
                <a:solidFill>
                  <a:srgbClr val="7030A0"/>
                </a:solidFill>
                <a:cs typeface="Times New Roman" panose="02020603050405020304" pitchFamily="18" charset="0"/>
              </a:rPr>
              <a:t>		</a:t>
            </a:r>
            <a:r>
              <a:rPr lang="en-US" altLang="zh-CN" dirty="0">
                <a:solidFill>
                  <a:srgbClr val="7030A0"/>
                </a:solidFill>
                <a:cs typeface="Times New Roman" panose="02020603050405020304" pitchFamily="18" charset="0"/>
              </a:rPr>
              <a:t>13:30-15:30 </a:t>
            </a:r>
            <a:r>
              <a:rPr lang="en-US" altLang="zh-CN" dirty="0">
                <a:solidFill>
                  <a:srgbClr val="7030A0"/>
                </a:solidFill>
                <a:ea typeface="宋体" panose="02010600030101010101" pitchFamily="2" charset="-122"/>
              </a:rPr>
              <a:t>Atlanta</a:t>
            </a:r>
            <a:r>
              <a:rPr lang="en-US" altLang="zh-CN" dirty="0">
                <a:solidFill>
                  <a:srgbClr val="7030A0"/>
                </a:solidFill>
                <a:cs typeface="Times New Roman" panose="02020603050405020304" pitchFamily="18" charset="0"/>
              </a:rPr>
              <a:t> </a:t>
            </a:r>
            <a:r>
              <a:rPr lang="en-US" altLang="zh-CN" sz="1200" dirty="0">
                <a:solidFill>
                  <a:srgbClr val="7030A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ea typeface="宋体" panose="02010600030101010101" pitchFamily="2" charset="-122"/>
              </a:rPr>
              <a:t>Sept</a:t>
            </a:r>
            <a:r>
              <a:rPr lang="en-US" altLang="zh-CN" dirty="0">
                <a:solidFill>
                  <a:srgbClr val="00B050"/>
                </a:solidFill>
                <a:cs typeface="Times New Roman" panose="02020603050405020304" pitchFamily="18" charset="0"/>
              </a:rPr>
              <a:t> 13    (Wednesday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dirty="0">
                <a:solidFill>
                  <a:srgbClr val="00B050"/>
                </a:solidFill>
                <a:ea typeface="宋体" panose="02010600030101010101" pitchFamily="2" charset="-122"/>
              </a:rPr>
              <a:t>Atlanta</a:t>
            </a:r>
            <a:r>
              <a:rPr lang="en-US" altLang="zh-CN" sz="1200" dirty="0">
                <a:solidFill>
                  <a:srgbClr val="00B050"/>
                </a:solidFill>
                <a:cs typeface="Times New Roman" panose="02020603050405020304" pitchFamily="18" charset="0"/>
              </a:rPr>
              <a:t>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13    (Wednesday AM 2),</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10:30-12:30</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Atlanta</a:t>
            </a:r>
            <a:r>
              <a:rPr lang="en-US" altLang="zh-CN" sz="1200" dirty="0">
                <a:solidFill>
                  <a:srgbClr val="00B0F0"/>
                </a:solidFill>
                <a:ea typeface="宋体" panose="02010600030101010101" pitchFamily="2" charset="-122"/>
              </a:rPr>
              <a:t> time </a:t>
            </a:r>
          </a:p>
          <a:p>
            <a:pPr marL="400050" lvl="2" indent="0" algn="just">
              <a:spcBef>
                <a:spcPct val="0"/>
              </a:spcBef>
              <a:spcAft>
                <a:spcPts val="0"/>
              </a:spcAft>
              <a:buNone/>
              <a:defRPr/>
            </a:pPr>
            <a:endParaRPr lang="en-US" altLang="zh-CN" sz="1200" dirty="0">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14    (Thursday AM 2),</a:t>
            </a:r>
            <a:r>
              <a:rPr lang="en-US" altLang="zh-CN" sz="1200"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10:30-12:30</a:t>
            </a:r>
            <a:r>
              <a:rPr lang="en-US" altLang="zh-CN"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Atlanta</a:t>
            </a:r>
            <a:r>
              <a:rPr lang="en-US" altLang="zh-CN" sz="1200" dirty="0">
                <a:solidFill>
                  <a:srgbClr val="00B0F0"/>
                </a:solidFill>
                <a:cs typeface="Times New Roman" panose="02020603050405020304" pitchFamily="18" charset="0"/>
              </a:rPr>
              <a:t>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7030A0"/>
                </a:solidFill>
                <a:ea typeface="宋体" panose="02010600030101010101" pitchFamily="2" charset="-122"/>
              </a:rPr>
              <a:t>Sept</a:t>
            </a:r>
            <a:r>
              <a:rPr lang="en-US" altLang="zh-CN" sz="1200" dirty="0">
                <a:solidFill>
                  <a:srgbClr val="7030A0"/>
                </a:solidFill>
                <a:cs typeface="Times New Roman" panose="02020603050405020304" pitchFamily="18" charset="0"/>
              </a:rPr>
              <a:t> 14    (</a:t>
            </a:r>
            <a:r>
              <a:rPr lang="en-US" altLang="zh-CN" dirty="0">
                <a:solidFill>
                  <a:srgbClr val="7030A0"/>
                </a:solidFill>
                <a:cs typeface="Times New Roman" panose="02020603050405020304" pitchFamily="18" charset="0"/>
              </a:rPr>
              <a:t>Thursday PM 1</a:t>
            </a:r>
            <a:r>
              <a:rPr lang="en-US" altLang="zh-CN" sz="1200" dirty="0">
                <a:solidFill>
                  <a:srgbClr val="7030A0"/>
                </a:solidFill>
                <a:cs typeface="Times New Roman" panose="02020603050405020304" pitchFamily="18" charset="0"/>
              </a:rPr>
              <a:t>),		</a:t>
            </a:r>
            <a:r>
              <a:rPr lang="en-US" altLang="zh-CN" dirty="0">
                <a:solidFill>
                  <a:srgbClr val="7030A0"/>
                </a:solidFill>
                <a:cs typeface="Times New Roman" panose="02020603050405020304" pitchFamily="18" charset="0"/>
              </a:rPr>
              <a:t>13:30-15:30</a:t>
            </a:r>
            <a:r>
              <a:rPr lang="en-US" altLang="zh-CN" sz="1200" dirty="0">
                <a:solidFill>
                  <a:srgbClr val="7030A0"/>
                </a:solidFill>
                <a:cs typeface="Times New Roman" panose="02020603050405020304" pitchFamily="18" charset="0"/>
              </a:rPr>
              <a:t> </a:t>
            </a:r>
            <a:r>
              <a:rPr lang="en-US" altLang="zh-CN" dirty="0">
                <a:solidFill>
                  <a:srgbClr val="7030A0"/>
                </a:solidFill>
                <a:ea typeface="宋体" panose="02010600030101010101" pitchFamily="2" charset="-122"/>
              </a:rPr>
              <a:t>Atlanta</a:t>
            </a:r>
            <a:r>
              <a:rPr lang="en-US" altLang="zh-CN" sz="1200" dirty="0">
                <a:solidFill>
                  <a:srgbClr val="7030A0"/>
                </a:solidFill>
                <a:cs typeface="Times New Roman" panose="02020603050405020304" pitchFamily="18" charset="0"/>
              </a:rPr>
              <a:t> time</a:t>
            </a: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(July 2023 – Sept 2023 CAC calls: </a:t>
            </a:r>
            <a:r>
              <a:rPr lang="en-US" altLang="zh-CN" sz="900" dirty="0">
                <a:solidFill>
                  <a:srgbClr val="0000FF"/>
                </a:solidFill>
                <a:cs typeface="Times New Roman" panose="02020603050405020304" pitchFamily="18" charset="0"/>
              </a:rPr>
              <a:t>Aug 7, Aug 28, Sept 10</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814144"/>
          <a:ext cx="5486400" cy="1505585"/>
        </p:xfrm>
        <a:graphic>
          <a:graphicData uri="http://schemas.openxmlformats.org/drawingml/2006/table">
            <a:tbl>
              <a:tblPr firstRow="1" firstCol="1" bandRow="1"/>
              <a:tblGrid>
                <a:gridCol w="609600">
                  <a:extLst>
                    <a:ext uri="{9D8B030D-6E8A-4147-A177-3AD203B41FA5}">
                      <a16:colId xmlns="" xmlns:a16="http://schemas.microsoft.com/office/drawing/2014/main" val="20000"/>
                    </a:ext>
                  </a:extLst>
                </a:gridCol>
                <a:gridCol w="762000">
                  <a:extLst>
                    <a:ext uri="{9D8B030D-6E8A-4147-A177-3AD203B41FA5}">
                      <a16:colId xmlns="" xmlns:a16="http://schemas.microsoft.com/office/drawing/2014/main" val="20001"/>
                    </a:ext>
                  </a:extLst>
                </a:gridCol>
                <a:gridCol w="762000">
                  <a:extLst>
                    <a:ext uri="{9D8B030D-6E8A-4147-A177-3AD203B41FA5}">
                      <a16:colId xmlns="" xmlns:a16="http://schemas.microsoft.com/office/drawing/2014/main" val="20002"/>
                    </a:ext>
                  </a:extLst>
                </a:gridCol>
                <a:gridCol w="914400">
                  <a:extLst>
                    <a:ext uri="{9D8B030D-6E8A-4147-A177-3AD203B41FA5}">
                      <a16:colId xmlns="" xmlns:a16="http://schemas.microsoft.com/office/drawing/2014/main" val="20003"/>
                    </a:ext>
                  </a:extLst>
                </a:gridCol>
                <a:gridCol w="762000">
                  <a:extLst>
                    <a:ext uri="{9D8B030D-6E8A-4147-A177-3AD203B41FA5}">
                      <a16:colId xmlns="" xmlns:a16="http://schemas.microsoft.com/office/drawing/2014/main" val="20004"/>
                    </a:ext>
                  </a:extLst>
                </a:gridCol>
                <a:gridCol w="838200">
                  <a:extLst>
                    <a:ext uri="{9D8B030D-6E8A-4147-A177-3AD203B41FA5}">
                      <a16:colId xmlns="" xmlns:a16="http://schemas.microsoft.com/office/drawing/2014/main" val="20005"/>
                    </a:ext>
                  </a:extLst>
                </a:gridCol>
                <a:gridCol w="838200">
                  <a:extLst>
                    <a:ext uri="{9D8B030D-6E8A-4147-A177-3AD203B41FA5}">
                      <a16:colId xmlns="" xmlns:a16="http://schemas.microsoft.com/office/drawing/2014/main"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Atlanta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13:30-15:30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59255304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smtClean="0"/>
              <a:t>D1.0 </a:t>
            </a:r>
            <a:r>
              <a:rPr lang="en-US" altLang="zh-CN" dirty="0"/>
              <a:t>CR </a:t>
            </a:r>
            <a:r>
              <a:rPr lang="en-US" altLang="zh-CN" dirty="0" smtClean="0"/>
              <a:t>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smtClean="0"/>
              <a:t>Comment </a:t>
            </a:r>
            <a:r>
              <a:rPr lang="en-US" sz="2000" dirty="0"/>
              <a:t>resolution for </a:t>
            </a:r>
            <a:r>
              <a:rPr lang="en-US" sz="2000" dirty="0" smtClean="0"/>
              <a:t>D1.0 </a:t>
            </a:r>
            <a:r>
              <a:rPr lang="en-US" sz="2000" dirty="0"/>
              <a:t>(802.11bf </a:t>
            </a:r>
            <a:r>
              <a:rPr lang="en-US" sz="2000" dirty="0" smtClean="0"/>
              <a:t>LB272 comments</a:t>
            </a:r>
            <a:r>
              <a:rPr lang="en-US" sz="2000" dirty="0"/>
              <a:t>)</a:t>
            </a:r>
          </a:p>
          <a:p>
            <a:pPr lvl="1" algn="just">
              <a:spcBef>
                <a:spcPts val="0"/>
              </a:spcBef>
              <a:spcAft>
                <a:spcPts val="600"/>
              </a:spcAft>
              <a:buFont typeface="Arial" panose="020B0604020202020204" pitchFamily="34" charset="0"/>
              <a:buChar char="•"/>
            </a:pPr>
            <a:r>
              <a:rPr lang="en-US" altLang="zh-CN" sz="1600" smtClean="0">
                <a:solidFill>
                  <a:srgbClr val="FF0000"/>
                </a:solidFill>
              </a:rPr>
              <a:t>72.5806 </a:t>
            </a:r>
            <a:r>
              <a:rPr lang="en-US" altLang="zh-CN" sz="1600" dirty="0" smtClean="0"/>
              <a:t>% </a:t>
            </a:r>
            <a:r>
              <a:rPr lang="en-US" altLang="zh-CN" sz="1600" dirty="0"/>
              <a:t>of all LB272 comments are now resolved or marked as “ready for motion” </a:t>
            </a:r>
            <a:endParaRPr lang="en-US" altLang="zh-CN" sz="1600" dirty="0" smtClean="0"/>
          </a:p>
          <a:p>
            <a:pPr lvl="1" algn="just">
              <a:spcBef>
                <a:spcPts val="0"/>
              </a:spcBef>
              <a:spcAft>
                <a:spcPts val="600"/>
              </a:spcAft>
              <a:buFont typeface="Arial" panose="020B0604020202020204" pitchFamily="34" charset="0"/>
              <a:buChar char="•"/>
            </a:pPr>
            <a:r>
              <a:rPr lang="en-US" altLang="zh-CN" sz="1600" dirty="0" smtClean="0"/>
              <a:t>(</a:t>
            </a:r>
            <a:r>
              <a:rPr lang="en-US" altLang="zh-CN" sz="1600" dirty="0" smtClean="0">
                <a:solidFill>
                  <a:srgbClr val="FF0000"/>
                </a:solidFill>
              </a:rPr>
              <a:t>945/1302,</a:t>
            </a:r>
            <a:r>
              <a:rPr lang="en-US" altLang="zh-CN" sz="1600" dirty="0" smtClean="0"/>
              <a:t> </a:t>
            </a:r>
            <a:r>
              <a:rPr lang="en-US" altLang="zh-CN" sz="1600" dirty="0"/>
              <a:t>Please refer to the figure)</a:t>
            </a:r>
          </a:p>
          <a:p>
            <a:pPr marL="361950" lvl="1" indent="0" algn="just">
              <a:spcBef>
                <a:spcPts val="0"/>
              </a:spcBef>
              <a:spcAft>
                <a:spcPts val="600"/>
              </a:spcAft>
              <a:buNone/>
            </a:pPr>
            <a:endParaRPr lang="en-US" altLang="zh-CN" sz="1600" dirty="0"/>
          </a:p>
        </p:txBody>
      </p:sp>
      <p:graphicFrame>
        <p:nvGraphicFramePr>
          <p:cNvPr id="3" name="表格 2"/>
          <p:cNvGraphicFramePr>
            <a:graphicFrameLocks noGrp="1"/>
          </p:cNvGraphicFramePr>
          <p:nvPr>
            <p:extLst>
              <p:ext uri="{D42A27DB-BD31-4B8C-83A1-F6EECF244321}">
                <p14:modId xmlns:p14="http://schemas.microsoft.com/office/powerpoint/2010/main" val="3272347097"/>
              </p:ext>
            </p:extLst>
          </p:nvPr>
        </p:nvGraphicFramePr>
        <p:xfrm>
          <a:off x="457200" y="4229100"/>
          <a:ext cx="5410199" cy="2095500"/>
        </p:xfrm>
        <a:graphic>
          <a:graphicData uri="http://schemas.openxmlformats.org/drawingml/2006/table">
            <a:tbl>
              <a:tblPr firstRow="1" firstCol="1" bandRow="1">
                <a:tableStyleId>{616DA210-FB5B-4158-B5E0-FEB733F419BA}</a:tableStyleId>
              </a:tblPr>
              <a:tblGrid>
                <a:gridCol w="795618"/>
                <a:gridCol w="875179"/>
                <a:gridCol w="1267988"/>
                <a:gridCol w="959741"/>
                <a:gridCol w="749674"/>
                <a:gridCol w="761999"/>
              </a:tblGrid>
              <a:tr h="190500">
                <a:tc>
                  <a:txBody>
                    <a:bodyPr/>
                    <a:lstStyle/>
                    <a:p>
                      <a:endParaRPr lang="zh-CN" sz="1100" dirty="0">
                        <a:effectLst/>
                        <a:latin typeface="Times New Roman" panose="02020603050405020304" pitchFamily="18" charset="0"/>
                      </a:endParaRPr>
                    </a:p>
                  </a:txBody>
                  <a:tcPr marL="68580" marR="68580" marT="0" marB="0" anchor="b"/>
                </a:tc>
                <a:tc>
                  <a:txBody>
                    <a:bodyPr/>
                    <a:lstStyle/>
                    <a:p>
                      <a:pPr algn="l">
                        <a:spcAft>
                          <a:spcPts val="0"/>
                        </a:spcAft>
                      </a:pPr>
                      <a:r>
                        <a:rPr lang="en-US" sz="1100">
                          <a:effectLst/>
                        </a:rPr>
                        <a:t>Submitted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dirty="0">
                          <a:solidFill>
                            <a:srgbClr val="000000"/>
                          </a:solidFill>
                          <a:effectLst/>
                          <a:latin typeface="Calibri" panose="020F0502020204030204" pitchFamily="34" charset="0"/>
                          <a:ea typeface="宋体" panose="02010600030101010101" pitchFamily="2" charset="-122"/>
                        </a:rPr>
                        <a:t>Ready for Motion</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dirty="0" err="1">
                          <a:effectLst/>
                        </a:rPr>
                        <a:t>PoC</a:t>
                      </a:r>
                      <a:endParaRPr lang="zh-CN" sz="1100" dirty="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Editorial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216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216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Claudio</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OST</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292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80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156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236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Chaoming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Instance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100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165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Reporting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Chris</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SBP</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MLME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82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Naren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DMG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152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Assaf</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Misc</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32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Zinan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All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267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736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1003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a:effectLst/>
                        <a:latin typeface="Times New Roman" panose="02020603050405020304" pitchFamily="18" charset="0"/>
                      </a:endParaRPr>
                    </a:p>
                  </a:txBody>
                  <a:tcPr marL="68580" marR="68580" marT="0" marB="0" anchor="b"/>
                </a:tc>
              </a:tr>
              <a:tr h="190500">
                <a:tc>
                  <a:txBody>
                    <a:bodyPr/>
                    <a:lstStyle/>
                    <a:p>
                      <a:endParaRPr lang="zh-CN" sz="1100" b="1" dirty="0">
                        <a:effectLst/>
                        <a:latin typeface="Times New Roman" panose="02020603050405020304" pitchFamily="18" charset="0"/>
                      </a:endParaRPr>
                    </a:p>
                  </a:txBody>
                  <a:tcPr marL="68580" marR="68580" marT="0" marB="0" anchor="b"/>
                </a:tc>
                <a:tc>
                  <a:txBody>
                    <a:bodyPr/>
                    <a:lstStyle/>
                    <a:p>
                      <a:endParaRPr lang="zh-CN" sz="1000">
                        <a:effectLst/>
                        <a:latin typeface="Times New Roman" panose="02020603050405020304" pitchFamily="18" charset="0"/>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0.205069124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0.5652842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0.770353</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b="1" dirty="0">
                        <a:effectLst/>
                        <a:latin typeface="Times New Roman" panose="02020603050405020304" pitchFamily="18" charset="0"/>
                      </a:endParaRPr>
                    </a:p>
                  </a:txBody>
                  <a:tcPr marL="68580" marR="68580" marT="0" marB="0" anchor="b"/>
                </a:tc>
              </a:tr>
            </a:tbl>
          </a:graphicData>
        </a:graphic>
      </p:graphicFrame>
      <p:graphicFrame>
        <p:nvGraphicFramePr>
          <p:cNvPr id="6" name="Chart 6">
            <a:extLst>
              <a:ext uri="{FF2B5EF4-FFF2-40B4-BE49-F238E27FC236}">
                <a16:creationId xmlns:a16="http://schemas.microsoft.com/office/drawing/2014/main" xmlns="" id="{C0807CB6-20C1-45B5-8F67-26150D548148}"/>
              </a:ext>
            </a:extLst>
          </p:cNvPr>
          <p:cNvGraphicFramePr/>
          <p:nvPr>
            <p:extLst/>
          </p:nvPr>
        </p:nvGraphicFramePr>
        <p:xfrm>
          <a:off x="8001000" y="2209800"/>
          <a:ext cx="3962400" cy="4114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172912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ext uri="{D42A27DB-BD31-4B8C-83A1-F6EECF244321}">
                <p14:modId xmlns:p14="http://schemas.microsoft.com/office/powerpoint/2010/main" val="3111671359"/>
              </p:ext>
            </p:extLst>
          </p:nvPr>
        </p:nvGraphicFramePr>
        <p:xfrm>
          <a:off x="1917834" y="667352"/>
          <a:ext cx="8369166" cy="5809648"/>
        </p:xfrm>
        <a:graphic>
          <a:graphicData uri="http://schemas.openxmlformats.org/drawingml/2006/table">
            <a:tbl>
              <a:tblPr firstRow="1" firstCol="1" bandRow="1">
                <a:tableStyleId>{616DA210-FB5B-4158-B5E0-FEB733F419BA}</a:tableStyleId>
              </a:tblPr>
              <a:tblGrid>
                <a:gridCol w="1156097"/>
                <a:gridCol w="973554"/>
                <a:gridCol w="1352156"/>
                <a:gridCol w="1044541"/>
                <a:gridCol w="928482"/>
                <a:gridCol w="2914336"/>
              </a:tblGrid>
              <a:tr h="228600">
                <a:tc>
                  <a:txBody>
                    <a:bodyPr/>
                    <a:lstStyle/>
                    <a:p>
                      <a:endParaRPr lang="zh-CN" sz="1050" dirty="0">
                        <a:effectLst/>
                        <a:latin typeface="Times New Roman" panose="02020603050405020304" pitchFamily="18" charset="0"/>
                      </a:endParaRPr>
                    </a:p>
                  </a:txBody>
                  <a:tcPr marL="36522" marR="36522" marT="0" marB="0" anchor="b"/>
                </a:tc>
                <a:tc>
                  <a:txBody>
                    <a:bodyPr/>
                    <a:lstStyle/>
                    <a:p>
                      <a:pPr algn="ctr">
                        <a:spcAft>
                          <a:spcPts val="0"/>
                        </a:spcAft>
                      </a:pPr>
                      <a:r>
                        <a:rPr lang="en-US" sz="1050" b="1" dirty="0">
                          <a:solidFill>
                            <a:srgbClr val="000000"/>
                          </a:solidFill>
                          <a:effectLst/>
                          <a:latin typeface="Calibri" panose="020F0502020204030204" pitchFamily="34" charset="0"/>
                          <a:ea typeface="宋体" panose="02010600030101010101" pitchFamily="2" charset="-122"/>
                        </a:rPr>
                        <a:t>Assigned</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b="1" dirty="0" smtClean="0">
                          <a:solidFill>
                            <a:srgbClr val="0000FF"/>
                          </a:solidFill>
                          <a:effectLst/>
                          <a:latin typeface="Calibri" panose="020F0502020204030204" pitchFamily="34" charset="0"/>
                          <a:ea typeface="宋体" panose="02010600030101010101" pitchFamily="2" charset="-122"/>
                        </a:rPr>
                        <a:t>Confirm to</a:t>
                      </a:r>
                      <a:r>
                        <a:rPr lang="en-US" altLang="zh-CN" sz="1050" b="1" baseline="0" dirty="0" smtClean="0">
                          <a:solidFill>
                            <a:srgbClr val="0000FF"/>
                          </a:solidFill>
                          <a:effectLst/>
                          <a:latin typeface="Calibri" panose="020F0502020204030204" pitchFamily="34" charset="0"/>
                          <a:ea typeface="宋体" panose="02010600030101010101" pitchFamily="2" charset="-122"/>
                        </a:rPr>
                        <a:t> resolve all, b</a:t>
                      </a:r>
                      <a:r>
                        <a:rPr lang="en-US" sz="1050" b="1" dirty="0" smtClean="0">
                          <a:solidFill>
                            <a:srgbClr val="0000FF"/>
                          </a:solidFill>
                          <a:effectLst/>
                          <a:latin typeface="Calibri" panose="020F0502020204030204" pitchFamily="34" charset="0"/>
                          <a:ea typeface="宋体" panose="02010600030101010101" pitchFamily="2" charset="-122"/>
                        </a:rPr>
                        <a:t>efore/at </a:t>
                      </a:r>
                      <a:r>
                        <a:rPr lang="en-US" sz="1050" b="1" dirty="0">
                          <a:solidFill>
                            <a:srgbClr val="0000FF"/>
                          </a:solidFill>
                          <a:effectLst/>
                          <a:latin typeface="Calibri" panose="020F0502020204030204" pitchFamily="34" charset="0"/>
                          <a:ea typeface="宋体" panose="02010600030101010101" pitchFamily="2" charset="-122"/>
                        </a:rPr>
                        <a:t>July plenary</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Alecs</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Ali</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Anirud</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Assaf</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Atsushi</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7</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Chaoming</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Cheng</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97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98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52400">
                <a:tc>
                  <a:txBody>
                    <a:bodyPr/>
                    <a:lstStyle/>
                    <a:p>
                      <a:pPr>
                        <a:spcAft>
                          <a:spcPts val="0"/>
                        </a:spcAft>
                      </a:pPr>
                      <a:r>
                        <a:rPr lang="en-US" sz="1050">
                          <a:effectLst/>
                          <a:latin typeface="Calibri" panose="020F0502020204030204" pitchFamily="34" charset="0"/>
                          <a:ea typeface="宋体" panose="02010600030101010101" pitchFamily="2" charset="-122"/>
                        </a:rPr>
                        <a:t>Chris</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Claudio (E)</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Claudio (T)</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Dibakar</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Dongguk</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 </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48</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chemeClr val="tx1"/>
                          </a:solidFill>
                          <a:effectLst/>
                          <a:latin typeface="Calibri" panose="020F0502020204030204" pitchFamily="34" charset="0"/>
                          <a:ea typeface="宋体" panose="02010600030101010101" pitchFamily="2" charset="-122"/>
                        </a:rPr>
                        <a:t>Y (10+</a:t>
                      </a:r>
                      <a:r>
                        <a:rPr lang="en-US" altLang="zh-CN" sz="1050" baseline="0" dirty="0" smtClean="0">
                          <a:solidFill>
                            <a:schemeClr val="tx1"/>
                          </a:solidFill>
                          <a:effectLst/>
                          <a:latin typeface="Calibri" panose="020F0502020204030204" pitchFamily="34" charset="0"/>
                          <a:ea typeface="宋体" panose="02010600030101010101" pitchFamily="2" charset="-122"/>
                        </a:rPr>
                        <a:t> TBD</a:t>
                      </a:r>
                      <a:r>
                        <a:rPr lang="en-US" altLang="zh-CN" sz="1050" dirty="0" smtClean="0">
                          <a:solidFill>
                            <a:schemeClr val="tx1"/>
                          </a:solidFill>
                          <a:effectLst/>
                          <a:latin typeface="Calibri" panose="020F0502020204030204" pitchFamily="34" charset="0"/>
                          <a:ea typeface="宋体" panose="02010600030101010101" pitchFamily="2" charset="-122"/>
                        </a:rPr>
                        <a:t>)</a:t>
                      </a:r>
                      <a:endParaRPr lang="zh-CN" altLang="zh-CN" sz="1050" dirty="0" smtClean="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Junghoon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Josh</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Mahmoud</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43</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Mengshi</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52400">
                <a:tc>
                  <a:txBody>
                    <a:bodyPr/>
                    <a:lstStyle/>
                    <a:p>
                      <a:pPr>
                        <a:spcAft>
                          <a:spcPts val="0"/>
                        </a:spcAft>
                      </a:pPr>
                      <a:r>
                        <a:rPr lang="en-US" sz="1050">
                          <a:effectLst/>
                          <a:latin typeface="Calibri" panose="020F0502020204030204" pitchFamily="34" charset="0"/>
                          <a:ea typeface="宋体" panose="02010600030101010101" pitchFamily="2" charset="-122"/>
                        </a:rPr>
                        <a:t>Naren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90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 (6</a:t>
                      </a:r>
                      <a:r>
                        <a:rPr lang="en-US" altLang="zh-CN" sz="1050" baseline="0" dirty="0" smtClean="0">
                          <a:solidFill>
                            <a:schemeClr val="tx1"/>
                          </a:solidFill>
                          <a:effectLst/>
                          <a:latin typeface="Calibri" panose="020F0502020204030204" pitchFamily="34" charset="0"/>
                          <a:ea typeface="宋体" panose="02010600030101010101" pitchFamily="2" charset="-122"/>
                        </a:rPr>
                        <a:t> may reject</a:t>
                      </a:r>
                      <a:r>
                        <a:rPr lang="en-US" altLang="zh-CN" sz="1050" dirty="0" smtClean="0">
                          <a:solidFill>
                            <a:schemeClr val="tx1"/>
                          </a:solidFill>
                          <a:effectLst/>
                          <a:latin typeface="Calibri" panose="020F0502020204030204" pitchFamily="34" charset="0"/>
                          <a:ea typeface="宋体" panose="02010600030101010101" pitchFamily="2" charset="-122"/>
                        </a:rPr>
                        <a:t>)</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Ning </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Osama</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34</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26</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26</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solid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Pei </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41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41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41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Perry</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Rojan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3</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Rui Du</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22</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chemeClr val="tx1"/>
                          </a:solidFill>
                          <a:effectLst/>
                          <a:latin typeface="Calibri" panose="020F0502020204030204" pitchFamily="34" charset="0"/>
                          <a:ea typeface="宋体" panose="02010600030101010101" pitchFamily="2" charset="-122"/>
                        </a:rPr>
                        <a:t>Y (2-3</a:t>
                      </a:r>
                      <a:r>
                        <a:rPr lang="en-US" altLang="zh-CN" sz="1050" baseline="0" dirty="0" smtClean="0">
                          <a:solidFill>
                            <a:schemeClr val="tx1"/>
                          </a:solidFill>
                          <a:effectLst/>
                          <a:latin typeface="Calibri" panose="020F0502020204030204" pitchFamily="34" charset="0"/>
                          <a:ea typeface="宋体" panose="02010600030101010101" pitchFamily="2" charset="-122"/>
                        </a:rPr>
                        <a:t> may reject</a:t>
                      </a:r>
                      <a:r>
                        <a:rPr lang="en-US" altLang="zh-CN" sz="1050" dirty="0" smtClean="0">
                          <a:solidFill>
                            <a:schemeClr val="tx1"/>
                          </a:solidFill>
                          <a:effectLst/>
                          <a:latin typeface="Calibri" panose="020F0502020204030204" pitchFamily="34" charset="0"/>
                          <a:ea typeface="宋体" panose="02010600030101010101" pitchFamily="2" charset="-122"/>
                        </a:rPr>
                        <a:t>)</a:t>
                      </a:r>
                      <a:endParaRPr lang="zh-CN" altLang="zh-CN" sz="1050" dirty="0" smtClean="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Rui Yang</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17</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Stephen S.</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marL="0" algn="ctr" defTabSz="914400" rtl="0" eaLnBrk="1" latinLnBrk="0" hangingPunct="1">
                        <a:spcAft>
                          <a:spcPts val="0"/>
                        </a:spcAft>
                      </a:pPr>
                      <a:r>
                        <a:rPr lang="en-US" altLang="zh-CN" sz="1050" kern="1200" dirty="0" smtClean="0">
                          <a:solidFill>
                            <a:schemeClr val="tx1"/>
                          </a:solidFill>
                          <a:effectLst/>
                          <a:latin typeface="Calibri" panose="020F0502020204030204" pitchFamily="34" charset="0"/>
                          <a:ea typeface="宋体" panose="02010600030101010101" pitchFamily="2" charset="-122"/>
                          <a:cs typeface="+mn-cs"/>
                        </a:rPr>
                        <a:t>Y</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Xiandong</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Yan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Yiyan</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Zhanjing</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Zhuqing</a:t>
                      </a:r>
                      <a:endParaRPr lang="zh-CN" sz="900" dirty="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Zinan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14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dirty="0">
                        <a:solidFill>
                          <a:schemeClr val="tx1"/>
                        </a:solidFill>
                        <a:effectLst/>
                        <a:latin typeface="Times New Roman" panose="02020603050405020304" pitchFamily="18" charset="0"/>
                      </a:endParaRPr>
                    </a:p>
                  </a:txBody>
                  <a:tcPr marL="68580" marR="68580" marT="0" marB="0" anchor="b"/>
                </a:tc>
              </a:tr>
              <a:tr h="140368">
                <a:tc>
                  <a:txBody>
                    <a:bodyPr/>
                    <a:lstStyle/>
                    <a:p>
                      <a:pPr>
                        <a:spcAft>
                          <a:spcPts val="0"/>
                        </a:spcAft>
                      </a:pPr>
                      <a:r>
                        <a:rPr lang="en-US" sz="1050" b="1">
                          <a:effectLst/>
                          <a:latin typeface="Calibri" panose="020F0502020204030204" pitchFamily="34" charset="0"/>
                          <a:ea typeface="宋体" panose="02010600030101010101" pitchFamily="2" charset="-122"/>
                        </a:rPr>
                        <a:t>All</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1302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267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736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1003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0.205069124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0.5652842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dirty="0">
                          <a:solidFill>
                            <a:srgbClr val="FF0000"/>
                          </a:solidFill>
                          <a:effectLst/>
                          <a:latin typeface="Calibri" panose="020F0502020204030204" pitchFamily="34" charset="0"/>
                          <a:ea typeface="宋体" panose="02010600030101010101" pitchFamily="2" charset="-122"/>
                        </a:rPr>
                        <a:t>0.7703533</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900"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271380798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685800"/>
            <a:ext cx="1127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600" kern="0" dirty="0" smtClean="0"/>
              <a:t>Discussion and plan for the remaining CIDs for LB272</a:t>
            </a:r>
            <a:endParaRPr lang="en-US" altLang="zh-CN" sz="3600" dirty="0"/>
          </a:p>
        </p:txBody>
      </p:sp>
      <p:sp>
        <p:nvSpPr>
          <p:cNvPr id="5" name="Rectangle 3"/>
          <p:cNvSpPr txBox="1">
            <a:spLocks noChangeArrowheads="1"/>
          </p:cNvSpPr>
          <p:nvPr/>
        </p:nvSpPr>
        <p:spPr bwMode="auto">
          <a:xfrm>
            <a:off x="457200" y="1524000"/>
            <a:ext cx="11277600" cy="482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b="1" kern="0" dirty="0" smtClean="0"/>
              <a:t>Deadline </a:t>
            </a:r>
            <a:r>
              <a:rPr lang="en-US" altLang="zh-CN" b="1" kern="0" dirty="0"/>
              <a:t>for comment </a:t>
            </a:r>
            <a:r>
              <a:rPr lang="en-US" altLang="zh-CN" b="1" kern="0" dirty="0" smtClean="0"/>
              <a:t>resolution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latin typeface="Times New Roman" panose="02020603050405020304" pitchFamily="18" charset="0"/>
                <a:cs typeface="Times New Roman" panose="02020603050405020304" pitchFamily="18" charset="0"/>
              </a:rPr>
              <a:t>July 13    (Thursday AM 1),		08:00-10:00 Berlin </a:t>
            </a:r>
            <a:r>
              <a:rPr lang="en-US" altLang="zh-CN" sz="1600" dirty="0" smtClean="0">
                <a:solidFill>
                  <a:srgbClr val="00B050"/>
                </a:solidFill>
                <a:latin typeface="Times New Roman" panose="02020603050405020304" pitchFamily="18" charset="0"/>
                <a:cs typeface="Times New Roman" panose="02020603050405020304" pitchFamily="18" charset="0"/>
              </a:rPr>
              <a:t>time </a:t>
            </a:r>
          </a:p>
          <a:p>
            <a:pPr marL="342900" lvl="1" indent="-342900" algn="just">
              <a:buFont typeface="Arial" panose="020B0604020202020204" pitchFamily="34" charset="0"/>
              <a:buChar char="•"/>
              <a:defRPr/>
            </a:pPr>
            <a:endParaRPr lang="en-US" altLang="zh-CN" b="1" kern="0" dirty="0" smtClean="0"/>
          </a:p>
          <a:p>
            <a:pPr marL="342900" lvl="1" indent="-342900" algn="just">
              <a:buFont typeface="Arial" panose="020B0604020202020204" pitchFamily="34" charset="0"/>
              <a:buChar char="•"/>
              <a:defRPr/>
            </a:pPr>
            <a:r>
              <a:rPr lang="en-US" altLang="zh-CN" b="1" kern="0" dirty="0" smtClean="0"/>
              <a:t>Motion for closing the remaining CIDs </a:t>
            </a:r>
            <a:endParaRPr lang="en-US" altLang="zh-CN" b="1" kern="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cs typeface="Times New Roman" panose="02020603050405020304" pitchFamily="18" charset="0"/>
              </a:rPr>
              <a:t>July 13    (Thursday AM 1),		08:00-10:00 Berlin </a:t>
            </a:r>
            <a:r>
              <a:rPr lang="en-US" altLang="zh-CN" sz="1600" dirty="0" smtClean="0">
                <a:solidFill>
                  <a:srgbClr val="00B050"/>
                </a:solidFill>
                <a:cs typeface="Times New Roman" panose="02020603050405020304" pitchFamily="18" charset="0"/>
              </a:rPr>
              <a:t>time</a:t>
            </a:r>
            <a:endParaRPr lang="en-US" altLang="zh-CN" sz="1600" dirty="0">
              <a:solidFill>
                <a:srgbClr val="00B050"/>
              </a:solidFill>
              <a:latin typeface="Times New Roman" panose="02020603050405020304" pitchFamily="18" charset="0"/>
              <a:cs typeface="Times New Roman" panose="02020603050405020304" pitchFamily="18" charset="0"/>
            </a:endParaRPr>
          </a:p>
          <a:p>
            <a:pPr marL="685800" lvl="2" indent="-342900" algn="just">
              <a:buFont typeface="Arial" panose="020B0604020202020204" pitchFamily="34" charset="0"/>
              <a:buChar char="•"/>
              <a:defRPr/>
            </a:pPr>
            <a:endParaRPr lang="en-US" altLang="zh-CN" sz="1400" b="1" dirty="0" smtClean="0"/>
          </a:p>
          <a:p>
            <a:pPr marL="685800" lvl="2" indent="-342900" algn="just">
              <a:buFont typeface="Arial" panose="020B0604020202020204" pitchFamily="34" charset="0"/>
              <a:buChar char="•"/>
              <a:defRPr/>
            </a:pPr>
            <a:r>
              <a:rPr lang="en-US" altLang="zh-CN" sz="1400" b="1" dirty="0" smtClean="0">
                <a:solidFill>
                  <a:srgbClr val="FF0000"/>
                </a:solidFill>
              </a:rPr>
              <a:t>Move </a:t>
            </a:r>
            <a:r>
              <a:rPr lang="en-US" altLang="zh-CN" sz="1400" b="1" dirty="0">
                <a:solidFill>
                  <a:srgbClr val="FF0000"/>
                </a:solidFill>
              </a:rPr>
              <a:t>to approve “Rejected” resolutions to the CIDs:</a:t>
            </a:r>
            <a:endParaRPr lang="en-US" altLang="zh-CN" sz="1400" b="1" kern="0" dirty="0">
              <a:solidFill>
                <a:srgbClr val="FF0000"/>
              </a:solidFill>
            </a:endParaRPr>
          </a:p>
          <a:p>
            <a:pPr lvl="2" algn="just">
              <a:buFont typeface="Arial" panose="020B0604020202020204" pitchFamily="34" charset="0"/>
              <a:buChar char="–"/>
              <a:defRPr/>
            </a:pPr>
            <a:r>
              <a:rPr lang="en-US" altLang="zh-CN" sz="1100" dirty="0">
                <a:solidFill>
                  <a:srgbClr val="FF0000"/>
                </a:solidFill>
              </a:rPr>
              <a:t>CID: </a:t>
            </a:r>
            <a:r>
              <a:rPr lang="en-GB" altLang="zh-CN" sz="1100" dirty="0" smtClean="0">
                <a:solidFill>
                  <a:srgbClr val="FF0000"/>
                </a:solidFill>
              </a:rPr>
              <a:t>XXX</a:t>
            </a:r>
            <a:endParaRPr lang="zh-CN" altLang="zh-CN" sz="1100" dirty="0">
              <a:solidFill>
                <a:srgbClr val="FF0000"/>
              </a:solidFill>
            </a:endParaRPr>
          </a:p>
          <a:p>
            <a:pPr marL="685800" lvl="2" indent="-342900" algn="just">
              <a:buFont typeface="Arial" panose="020B0604020202020204" pitchFamily="34" charset="0"/>
              <a:buChar char="•"/>
              <a:defRPr/>
            </a:pPr>
            <a:r>
              <a:rPr lang="en-US" altLang="zh-CN" sz="1400" b="1" dirty="0">
                <a:solidFill>
                  <a:srgbClr val="FF0000"/>
                </a:solidFill>
              </a:rPr>
              <a:t>With the following rejection reason: </a:t>
            </a:r>
            <a:r>
              <a:rPr lang="en-US" altLang="zh-CN" sz="1400" b="1" dirty="0" smtClean="0">
                <a:solidFill>
                  <a:srgbClr val="FF0000"/>
                </a:solidFill>
              </a:rPr>
              <a:t>“Lack </a:t>
            </a:r>
            <a:r>
              <a:rPr lang="en-US" altLang="zh-CN" sz="1400" b="1" dirty="0">
                <a:solidFill>
                  <a:srgbClr val="FF0000"/>
                </a:solidFill>
              </a:rPr>
              <a:t>of </a:t>
            </a:r>
            <a:r>
              <a:rPr lang="en-US" altLang="zh-CN" sz="1400" b="1" dirty="0" smtClean="0">
                <a:solidFill>
                  <a:srgbClr val="FF0000"/>
                </a:solidFill>
              </a:rPr>
              <a:t>technical contribution/consensus</a:t>
            </a:r>
            <a:r>
              <a:rPr lang="en-US" altLang="zh-CN" sz="1400" b="1" dirty="0">
                <a:solidFill>
                  <a:srgbClr val="FF0000"/>
                </a:solidFill>
              </a:rPr>
              <a:t>”.</a:t>
            </a:r>
          </a:p>
          <a:p>
            <a:pPr lvl="1" algn="just">
              <a:buFont typeface="Arial" panose="020B0604020202020204" pitchFamily="34" charset="0"/>
              <a:buChar char="–"/>
              <a:defRPr/>
            </a:pPr>
            <a:endParaRPr lang="en-US" altLang="zh-CN" sz="1400" dirty="0" smtClean="0"/>
          </a:p>
          <a:p>
            <a:pPr marL="342900" lvl="1" indent="-342900" algn="just">
              <a:buFont typeface="Arial" panose="020B0604020202020204" pitchFamily="34" charset="0"/>
              <a:buChar char="•"/>
              <a:defRPr/>
            </a:pPr>
            <a:r>
              <a:rPr lang="en-US" altLang="zh-CN" b="1" kern="0" dirty="0"/>
              <a:t>TG Motion: </a:t>
            </a:r>
            <a:r>
              <a:rPr lang="en-US" altLang="zh-CN" b="1" kern="0" dirty="0" smtClean="0"/>
              <a:t>Re-circulation </a:t>
            </a:r>
            <a:r>
              <a:rPr lang="en-US" altLang="zh-CN" b="1" kern="0" dirty="0"/>
              <a:t>LB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cs typeface="Times New Roman" panose="02020603050405020304" pitchFamily="18" charset="0"/>
              </a:rPr>
              <a:t>July 13    (Thursday AM 1),		08:00-10:00 Berlin </a:t>
            </a:r>
            <a:r>
              <a:rPr lang="en-US" altLang="zh-CN" sz="1600" dirty="0" smtClean="0">
                <a:solidFill>
                  <a:srgbClr val="00B050"/>
                </a:solidFill>
                <a:cs typeface="Times New Roman" panose="02020603050405020304" pitchFamily="18" charset="0"/>
              </a:rPr>
              <a:t>time</a:t>
            </a:r>
            <a:endParaRPr lang="en-US" altLang="zh-CN" sz="16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600" dirty="0">
                <a:solidFill>
                  <a:srgbClr val="0070C0"/>
                </a:solidFill>
                <a:ea typeface="宋体" panose="02010600030101010101" pitchFamily="2" charset="-122"/>
              </a:rPr>
              <a:t>July</a:t>
            </a:r>
            <a:r>
              <a:rPr lang="en-US" altLang="zh-CN" sz="1600" dirty="0">
                <a:solidFill>
                  <a:srgbClr val="0070C0"/>
                </a:solidFill>
                <a:cs typeface="Times New Roman" panose="02020603050405020304" pitchFamily="18" charset="0"/>
              </a:rPr>
              <a:t> 13    (Thursday PM 2),		</a:t>
            </a:r>
            <a:r>
              <a:rPr lang="en-US" altLang="zh-CN" sz="1600" dirty="0">
                <a:solidFill>
                  <a:srgbClr val="0070C0"/>
                </a:solidFill>
                <a:ea typeface="宋体" panose="02010600030101010101" pitchFamily="2" charset="-122"/>
              </a:rPr>
              <a:t>16:00-18:00</a:t>
            </a:r>
            <a:r>
              <a:rPr lang="en-US" altLang="zh-CN" sz="1600" dirty="0">
                <a:solidFill>
                  <a:srgbClr val="0070C0"/>
                </a:solidFill>
                <a:cs typeface="Times New Roman" panose="02020603050405020304" pitchFamily="18" charset="0"/>
              </a:rPr>
              <a:t> Berlin time</a:t>
            </a:r>
          </a:p>
          <a:p>
            <a:pPr lvl="1" algn="just">
              <a:buFont typeface="Arial" panose="020B0604020202020204" pitchFamily="34" charset="0"/>
              <a:buChar char="–"/>
              <a:defRPr/>
            </a:pPr>
            <a:endParaRPr lang="en-US" altLang="zh-CN" sz="1400" dirty="0" smtClean="0"/>
          </a:p>
          <a:p>
            <a:pPr lvl="1" algn="just">
              <a:buFont typeface="Arial" panose="020B0604020202020204" pitchFamily="34" charset="0"/>
              <a:buChar char="–"/>
              <a:defRPr/>
            </a:pPr>
            <a:endParaRPr lang="en-US" altLang="zh-CN" sz="1400" dirty="0" smtClean="0"/>
          </a:p>
          <a:p>
            <a:pPr marL="342900" lvl="1" indent="-342900" algn="just">
              <a:buFont typeface="Arial" panose="020B0604020202020204" pitchFamily="34" charset="0"/>
              <a:buChar char="•"/>
              <a:defRPr/>
            </a:pPr>
            <a:r>
              <a:rPr lang="en-US" altLang="zh-CN" b="1" kern="0" dirty="0" smtClean="0"/>
              <a:t>Any other suggestion?</a:t>
            </a:r>
            <a:endParaRPr lang="en-US" altLang="zh-CN" b="1" kern="0" dirty="0"/>
          </a:p>
        </p:txBody>
      </p:sp>
    </p:spTree>
    <p:extLst>
      <p:ext uri="{BB962C8B-B14F-4D97-AF65-F5344CB8AC3E}">
        <p14:creationId xmlns:p14="http://schemas.microsoft.com/office/powerpoint/2010/main" val="39087776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teleconference calls 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1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5	(Monday),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 </a:t>
            </a:r>
            <a:r>
              <a:rPr lang="en-US" altLang="zh-CN" dirty="0">
                <a:cs typeface="Times New Roman" panose="02020603050405020304" pitchFamily="18" charset="0"/>
              </a:rPr>
              <a:t>– CAC</a:t>
            </a:r>
          </a:p>
          <a:p>
            <a:pPr marL="685800" lvl="2" indent="-285750" algn="just">
              <a:spcBef>
                <a:spcPct val="0"/>
              </a:spcBef>
              <a:spcAft>
                <a:spcPts val="0"/>
              </a:spcAft>
              <a:buFont typeface="Times New Roman" panose="02020603050405020304" pitchFamily="18" charset="0"/>
              <a:buChar char="―"/>
              <a:defRPr/>
            </a:pPr>
            <a:r>
              <a:rPr lang="en-US" altLang="zh-CN" strike="sngStrike" dirty="0" smtClean="0">
                <a:solidFill>
                  <a:schemeClr val="bg1">
                    <a:lumMod val="50000"/>
                  </a:schemeClr>
                </a:solidFill>
                <a:cs typeface="Times New Roman" panose="02020603050405020304" pitchFamily="18" charset="0"/>
              </a:rPr>
              <a:t>June </a:t>
            </a:r>
            <a:r>
              <a:rPr lang="en-US" altLang="zh-CN" strike="sngStrike" dirty="0">
                <a:solidFill>
                  <a:schemeClr val="bg1">
                    <a:lumMod val="50000"/>
                  </a:schemeClr>
                </a:solidFill>
                <a:cs typeface="Times New Roman" panose="02020603050405020304" pitchFamily="18" charset="0"/>
              </a:rPr>
              <a:t>	8	(Thursday),	23</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12	(Monday),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13	(Tuesday),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15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 </a:t>
            </a:r>
            <a:r>
              <a:rPr lang="en-US" altLang="zh-CN"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20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r>
              <a:rPr lang="en-US" altLang="zh-CN" sz="1100" dirty="0">
                <a:cs typeface="Times New Roman" panose="02020603050405020304" pitchFamily="18" charset="0"/>
              </a:rPr>
              <a:t>–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June 	27	(Tuesday),	10</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June 	29	(Thursday),	23</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00 - 01:00 ET</a:t>
            </a:r>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Privacy discussion for 802.11bf</a:t>
            </a:r>
          </a:p>
        </p:txBody>
      </p:sp>
      <p:sp>
        <p:nvSpPr>
          <p:cNvPr id="26628" name="Rectangle 3"/>
          <p:cNvSpPr txBox="1">
            <a:spLocks noChangeArrowheads="1"/>
          </p:cNvSpPr>
          <p:nvPr/>
        </p:nvSpPr>
        <p:spPr bwMode="auto">
          <a:xfrm>
            <a:off x="457200" y="14478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smtClean="0">
                <a:solidFill>
                  <a:srgbClr val="0000FF"/>
                </a:solidFill>
              </a:rPr>
              <a:t>Privacy</a:t>
            </a:r>
            <a:r>
              <a:rPr lang="en-US" altLang="zh-CN" sz="2000" dirty="0" smtClean="0"/>
              <a:t> </a:t>
            </a:r>
            <a:r>
              <a:rPr lang="en-US" altLang="zh-CN" sz="2000" dirty="0"/>
              <a:t>issue is </a:t>
            </a:r>
            <a:r>
              <a:rPr lang="en-US" altLang="zh-CN" sz="2000" dirty="0" smtClean="0"/>
              <a:t>recently mentioned </a:t>
            </a:r>
            <a:r>
              <a:rPr lang="en-US" altLang="zh-CN" sz="2000" dirty="0"/>
              <a:t>for WLAN sensing (802.11bf), by different people, in different </a:t>
            </a:r>
            <a:r>
              <a:rPr lang="en-US" altLang="zh-CN" sz="2000" dirty="0" smtClean="0"/>
              <a:t>ways</a:t>
            </a:r>
            <a:endParaRPr lang="en-US" altLang="zh-CN" sz="2000" dirty="0"/>
          </a:p>
          <a:p>
            <a:pPr lvl="1" algn="just"/>
            <a:endParaRPr lang="en-US" altLang="zh-CN" sz="1800" dirty="0"/>
          </a:p>
          <a:p>
            <a:r>
              <a:rPr lang="en-US" altLang="zh-CN" dirty="0"/>
              <a:t>The tentative </a:t>
            </a:r>
            <a:r>
              <a:rPr lang="en-US" altLang="zh-CN" dirty="0">
                <a:solidFill>
                  <a:srgbClr val="0000FF"/>
                </a:solidFill>
              </a:rPr>
              <a:t>plan</a:t>
            </a:r>
            <a:r>
              <a:rPr lang="en-US" altLang="zh-CN" dirty="0"/>
              <a:t> (Please let me know your opinion):</a:t>
            </a:r>
            <a:endParaRPr lang="zh-CN" altLang="zh-CN" sz="2800" dirty="0"/>
          </a:p>
          <a:p>
            <a:pPr lvl="1" algn="just"/>
            <a:r>
              <a:rPr lang="en-US" altLang="zh-CN" sz="1800" dirty="0" smtClean="0"/>
              <a:t>We </a:t>
            </a:r>
            <a:r>
              <a:rPr lang="en-US" altLang="zh-CN" sz="1800" dirty="0"/>
              <a:t>need to find what the actual </a:t>
            </a:r>
            <a:r>
              <a:rPr lang="en-US" altLang="zh-CN" sz="1800" dirty="0">
                <a:solidFill>
                  <a:srgbClr val="0000FF"/>
                </a:solidFill>
              </a:rPr>
              <a:t>concern</a:t>
            </a:r>
            <a:r>
              <a:rPr lang="en-US" altLang="zh-CN" sz="1800" dirty="0"/>
              <a:t> for privacy issue for </a:t>
            </a:r>
            <a:r>
              <a:rPr lang="en-US" altLang="zh-CN" sz="1800" dirty="0" smtClean="0"/>
              <a:t>802.11bf, </a:t>
            </a:r>
            <a:r>
              <a:rPr lang="en-US" altLang="zh-CN" sz="1800" dirty="0"/>
              <a:t>before starting to discuss solutions</a:t>
            </a:r>
            <a:endParaRPr lang="zh-CN" altLang="zh-CN" sz="1800" dirty="0"/>
          </a:p>
          <a:p>
            <a:pPr lvl="1" algn="just"/>
            <a:r>
              <a:rPr lang="en-US" altLang="zh-CN" sz="1800" dirty="0" smtClean="0"/>
              <a:t>We </a:t>
            </a:r>
            <a:r>
              <a:rPr lang="en-US" altLang="zh-CN" sz="1800" dirty="0"/>
              <a:t>need to either </a:t>
            </a:r>
            <a:r>
              <a:rPr lang="en-US" altLang="zh-CN" sz="1800" dirty="0">
                <a:solidFill>
                  <a:srgbClr val="0000FF"/>
                </a:solidFill>
              </a:rPr>
              <a:t>solve</a:t>
            </a:r>
            <a:r>
              <a:rPr lang="en-US" altLang="zh-CN" sz="1800" dirty="0"/>
              <a:t> the </a:t>
            </a:r>
            <a:r>
              <a:rPr lang="en-US" altLang="zh-CN" sz="1800" dirty="0" smtClean="0"/>
              <a:t>problem, </a:t>
            </a:r>
            <a:r>
              <a:rPr lang="en-US" altLang="zh-CN" sz="1800" dirty="0"/>
              <a:t>or </a:t>
            </a:r>
            <a:r>
              <a:rPr lang="en-US" altLang="zh-CN" sz="1800" dirty="0">
                <a:solidFill>
                  <a:srgbClr val="0000FF"/>
                </a:solidFill>
              </a:rPr>
              <a:t>convince</a:t>
            </a:r>
            <a:r>
              <a:rPr lang="en-US" altLang="zh-CN" sz="1800" dirty="0"/>
              <a:t> them that 802.11bf is safe </a:t>
            </a:r>
            <a:r>
              <a:rPr lang="en-US" altLang="zh-CN" sz="1800" dirty="0" smtClean="0"/>
              <a:t>(e.g., prepare </a:t>
            </a:r>
            <a:r>
              <a:rPr lang="en-US" altLang="zh-CN" sz="1800" dirty="0"/>
              <a:t>material that can be used to explain this</a:t>
            </a:r>
            <a:r>
              <a:rPr lang="en-US" altLang="zh-CN" sz="1800" dirty="0" smtClean="0"/>
              <a:t>)</a:t>
            </a:r>
          </a:p>
          <a:p>
            <a:pPr lvl="2" algn="just"/>
            <a:r>
              <a:rPr lang="en-US" altLang="zh-CN" sz="1400" dirty="0" smtClean="0"/>
              <a:t>Should not slow down D2.0, but rather this is something we must consider after D2.0.</a:t>
            </a:r>
            <a:endParaRPr lang="zh-CN" altLang="zh-CN" sz="1400" dirty="0" smtClean="0"/>
          </a:p>
          <a:p>
            <a:pPr lvl="1" algn="just"/>
            <a:r>
              <a:rPr lang="en-US" altLang="zh-CN" sz="1800" dirty="0" smtClean="0"/>
              <a:t>We could have (ad hoc or </a:t>
            </a:r>
            <a:r>
              <a:rPr lang="en-US" altLang="zh-CN" sz="1800" dirty="0" err="1" smtClean="0"/>
              <a:t>TGbf</a:t>
            </a:r>
            <a:r>
              <a:rPr lang="en-US" altLang="zh-CN" sz="1800" dirty="0" smtClean="0"/>
              <a:t>) </a:t>
            </a:r>
            <a:r>
              <a:rPr lang="en-US" altLang="zh-CN" sz="1800" dirty="0" smtClean="0">
                <a:solidFill>
                  <a:srgbClr val="0000FF"/>
                </a:solidFill>
              </a:rPr>
              <a:t>meetings</a:t>
            </a:r>
            <a:r>
              <a:rPr lang="en-US" altLang="zh-CN" sz="1800" dirty="0" smtClean="0"/>
              <a:t> dedicated to this issue</a:t>
            </a:r>
            <a:endParaRPr lang="zh-CN" altLang="zh-CN" sz="1800" dirty="0" smtClean="0"/>
          </a:p>
          <a:p>
            <a:pPr lvl="2" algn="just"/>
            <a:r>
              <a:rPr lang="en-US" altLang="zh-CN" sz="1400" dirty="0" smtClean="0"/>
              <a:t>The </a:t>
            </a:r>
            <a:r>
              <a:rPr lang="en-US" altLang="zh-CN" sz="1400" dirty="0">
                <a:solidFill>
                  <a:srgbClr val="0000FF"/>
                </a:solidFill>
              </a:rPr>
              <a:t>online</a:t>
            </a:r>
            <a:r>
              <a:rPr lang="en-US" altLang="zh-CN" sz="1400" dirty="0"/>
              <a:t> discussion could start during the </a:t>
            </a:r>
            <a:r>
              <a:rPr lang="en-US" altLang="zh-CN" sz="1400" dirty="0" err="1"/>
              <a:t>TGbf</a:t>
            </a:r>
            <a:r>
              <a:rPr lang="en-US" altLang="zh-CN" sz="1400" dirty="0"/>
              <a:t> Ad hoc meeting @ Lund, Sweden or even before</a:t>
            </a:r>
            <a:endParaRPr lang="zh-CN" altLang="zh-CN" sz="1400" dirty="0"/>
          </a:p>
          <a:p>
            <a:pPr lvl="2" algn="just"/>
            <a:r>
              <a:rPr lang="en-US" altLang="zh-CN" sz="1400" dirty="0"/>
              <a:t>The </a:t>
            </a:r>
            <a:r>
              <a:rPr lang="en-US" altLang="zh-CN" sz="1400" dirty="0">
                <a:solidFill>
                  <a:srgbClr val="0000FF"/>
                </a:solidFill>
              </a:rPr>
              <a:t>offline</a:t>
            </a:r>
            <a:r>
              <a:rPr lang="en-US" altLang="zh-CN" sz="1400" dirty="0"/>
              <a:t> Email discussion could </a:t>
            </a:r>
            <a:r>
              <a:rPr lang="en-US" altLang="zh-CN" sz="1400" dirty="0" smtClean="0"/>
              <a:t>start now (A new Email Thread, anyone could join)</a:t>
            </a:r>
            <a:endParaRPr lang="zh-CN" altLang="zh-CN" sz="1400" dirty="0"/>
          </a:p>
          <a:p>
            <a:pPr lvl="1" algn="just"/>
            <a:endParaRPr lang="en-US" altLang="zh-CN" sz="1800" dirty="0"/>
          </a:p>
        </p:txBody>
      </p:sp>
    </p:spTree>
    <p:extLst>
      <p:ext uri="{BB962C8B-B14F-4D97-AF65-F5344CB8AC3E}">
        <p14:creationId xmlns:p14="http://schemas.microsoft.com/office/powerpoint/2010/main" val="60163719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June 26</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76149438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2285 1111 1112 1113 1114 1317 1118 1694 1494 2273 2188 1954 2022 1695 1547 1696 1648 2060 2144 1813 2279 1366 1033  1084 1552 1554 2274 1553 1087 2276 2190 2277 2275 1091 1529 1709 1088 1528 1530 1090 2193 1098 1100 1711 1099 1710 2194 1115 1714 1347 2195 1432 1109 2243 2244 1110 1040 1564 1955 1720 1539</a:t>
            </a:r>
          </a:p>
          <a:p>
            <a:pPr lvl="1" algn="just">
              <a:buFont typeface="Arial" panose="020B0604020202020204" pitchFamily="34" charset="0"/>
              <a:buChar char="–"/>
              <a:defRPr/>
            </a:pPr>
            <a:r>
              <a:rPr lang="en-US" altLang="zh-CN" sz="1600" dirty="0"/>
              <a:t>as specified in 11-23/0777r2</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smtClean="0"/>
              <a:t>	</a:t>
            </a:r>
            <a:r>
              <a:rPr lang="en-US" altLang="zh-CN" sz="1800" b="1" kern="0" dirty="0" smtClean="0"/>
              <a:t>Second: </a:t>
            </a:r>
            <a:r>
              <a:rPr lang="en-US" altLang="zh-CN" sz="1800" b="1" kern="0" dirty="0"/>
              <a:t>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smtClean="0">
                <a:highlight>
                  <a:srgbClr val="00FF00"/>
                </a:highlight>
              </a:rPr>
              <a:t>Approved </a:t>
            </a:r>
            <a:r>
              <a:rPr lang="en-US" altLang="zh-CN" sz="1800" dirty="0">
                <a:highlight>
                  <a:srgbClr val="00FF00"/>
                </a:highlight>
              </a:rPr>
              <a:t>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11-23/0777r2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4064827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CIDs:1228, 1278, 1279, 1352, 1421, 1433, 1435, 1511, 1512, 1513, 1514, 1515, 1516, 1517, 1518, 1519, 1524, 1541, and 1569.</a:t>
            </a:r>
          </a:p>
          <a:p>
            <a:pPr lvl="1" algn="just">
              <a:buFont typeface="Arial" panose="020B0604020202020204" pitchFamily="34" charset="0"/>
              <a:buChar char="–"/>
              <a:defRPr/>
            </a:pPr>
            <a:r>
              <a:rPr lang="en-US" altLang="zh-CN" sz="1600" dirty="0"/>
              <a:t>as presented in document 11-23/0872r1</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Osama </a:t>
            </a:r>
            <a:r>
              <a:rPr lang="en-US" altLang="zh-CN" sz="1800" b="1" kern="0" dirty="0" smtClean="0"/>
              <a:t>Aboul-Magd</a:t>
            </a:r>
            <a:r>
              <a:rPr lang="en-US" altLang="zh-CN" sz="1800" b="1" kern="0" dirty="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11-23/0872r1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580139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CIDs:1966, 1068, 1969, 1970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23/0719r1  “Comment Resolution in LB272 for OST CID (Part 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a:t>
            </a:r>
            <a:r>
              <a:rPr lang="en-US" altLang="zh-CN" sz="1800" b="1" kern="0" dirty="0" smtClean="0"/>
              <a:t>Sahoo</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23/0719r1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3793498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CIDs:1337, 1338, 1462, 1817, 1818, 1819, 1820, 2016, 2293, 2294</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11-23/0795r1</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a:t>
            </a:r>
            <a:r>
              <a:rPr lang="en-US" altLang="zh-CN" sz="1800" b="1" kern="0" dirty="0" smtClean="0"/>
              <a:t>Yang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11-23/0795r1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8904205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GB" altLang="zh-CN" sz="1600" dirty="0" smtClean="0"/>
              <a:t>1000</a:t>
            </a:r>
            <a:r>
              <a:rPr lang="en-GB" altLang="zh-CN" sz="1600" dirty="0"/>
              <a:t>, 1222, 1223, 1237, 1238, 1777, 1816, 1843, 2161, 2260, 1211, 1212, 1213, 1214, 1220, 1221, 1297, 1320, 1321, 1542, 1543, 1544, 1568, 1663, 1935, 1944, 1945, 1946, 1947, 1958</a:t>
            </a:r>
            <a:endParaRPr lang="zh-CN" altLang="zh-CN" sz="1600" dirty="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GB" altLang="zh-CN" sz="1600" dirty="0"/>
              <a:t>11-23/0912r1</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GB" altLang="zh-CN" dirty="0"/>
              <a:t>11-23/0912r1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3539738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GB" altLang="zh-CN" sz="1600" dirty="0"/>
              <a:t>1001, 1319, 2065, 1215, 1265, 1266, 1267, 1268, 1269, 1270, 1271, 1272, 1273, 1274, 1275, 1276, 1277, 1636, 1637, 1638, 1639, 1640, 1641, 1802, 1854, 1877, 1878, 1938, 1939, 2066</a:t>
            </a:r>
            <a:endParaRPr lang="zh-CN" altLang="zh-CN" sz="1600" dirty="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GB" altLang="zh-CN" sz="1600" dirty="0"/>
              <a:t>11-23/0913r0</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GB" altLang="zh-CN" dirty="0"/>
              <a:t>11-23/0913r0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7353423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GB" altLang="zh-CN" sz="1600" dirty="0"/>
              <a:t>2169, </a:t>
            </a:r>
            <a:r>
              <a:rPr lang="en-GB" altLang="zh-CN" sz="1600" dirty="0" smtClean="0"/>
              <a:t>1697</a:t>
            </a:r>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GB" altLang="zh-CN" sz="1600" dirty="0"/>
              <a:t>11-23/0789r1</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GB" altLang="zh-CN" dirty="0"/>
              <a:t>11-23/0789r1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6376727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23/0814r3 Discussion and Proposed Modifications to Annex C</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kern="0" dirty="0" smtClean="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23/0814r3 </a:t>
            </a:r>
            <a:endParaRPr lang="en-US" altLang="zh-CN"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2416592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2064 </a:t>
            </a:r>
            <a:endParaRPr lang="en-US" altLang="zh-CN" sz="1600" dirty="0"/>
          </a:p>
          <a:p>
            <a:pPr lvl="1" algn="just">
              <a:buFont typeface="Arial" panose="020B0604020202020204" pitchFamily="34" charset="0"/>
              <a:buChar char="–"/>
              <a:defRPr/>
            </a:pPr>
            <a:r>
              <a:rPr lang="en-US" altLang="zh-CN" sz="1600" dirty="0"/>
              <a:t>as specified </a:t>
            </a:r>
            <a:r>
              <a:rPr lang="en-US" altLang="zh-CN" sz="1600" dirty="0" smtClean="0"/>
              <a:t>in </a:t>
            </a:r>
            <a:r>
              <a:rPr lang="en-US" altLang="zh-CN" sz="1600" dirty="0"/>
              <a:t>11-23/0794r2</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Anirud</a:t>
            </a:r>
            <a:r>
              <a:rPr lang="en-US" altLang="zh-CN" sz="1800" b="1" kern="0" dirty="0"/>
              <a:t> Sahoo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11-23/0794r2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3509289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1303</a:t>
            </a:r>
            <a:r>
              <a:rPr lang="en-US" altLang="zh-CN" sz="1600" dirty="0"/>
              <a:t>, 1304, 1305, 1390, 1391, 1392, 1485, 1486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11-23/0910r4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Chaoming </a:t>
            </a:r>
            <a:r>
              <a:rPr lang="en-US" altLang="zh-CN" sz="1800" b="1" kern="0" dirty="0" smtClean="0"/>
              <a:t>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11-23/0910r4</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5933223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1830, 1831, 1856, 1857, 1880, 1881, 1886, 1900, 1901, 1903, 1904, 1905, 1906, 2017, 2054, 2055, 2127, 2128, 2129, 2130, 2132, 2133, 2134, 2135, 2136, 2163</a:t>
            </a:r>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US" altLang="zh-CN" sz="1600" dirty="0"/>
              <a:t>11-23/0844r2</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Osama AboulMagd </a:t>
            </a:r>
            <a:r>
              <a:rPr lang="en-US" altLang="zh-CN" sz="1800" b="1" kern="0" dirty="0" smtClean="0"/>
              <a:t> </a:t>
            </a:r>
            <a:r>
              <a:rPr lang="en-US" altLang="zh-CN" sz="1800" b="1" kern="0" dirty="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11-23/0844r2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73459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1440</a:t>
            </a:r>
            <a:r>
              <a:rPr lang="en-US" altLang="zh-CN" sz="1600" dirty="0"/>
              <a:t>, 1441, 1442, 1666, 1667, 1723, 1892, 1936 and 1948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11-23/0952r1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smtClean="0"/>
              <a:t>	</a:t>
            </a:r>
            <a:r>
              <a:rPr lang="en-US" altLang="zh-CN" sz="1800" b="1" kern="0" dirty="0" smtClean="0"/>
              <a:t>Second: </a:t>
            </a:r>
            <a:r>
              <a:rPr lang="en-US" altLang="zh-CN" sz="1800" b="1" kern="0" dirty="0"/>
              <a:t>Osama AboulMagd </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smtClean="0">
                <a:solidFill>
                  <a:srgbClr val="000000"/>
                </a:solidFill>
                <a:highlight>
                  <a:srgbClr val="00FF00"/>
                </a:highlight>
                <a:latin typeface="Times New Roman" panose="02020603050405020304" pitchFamily="18" charset="0"/>
                <a:cs typeface="+mn-cs"/>
              </a:rPr>
              <a:t>Approved </a:t>
            </a:r>
            <a:r>
              <a:rPr lang="en-US" altLang="zh-CN" sz="1800" dirty="0">
                <a:solidFill>
                  <a:srgbClr val="000000"/>
                </a:solidFill>
                <a:highlight>
                  <a:srgbClr val="00FF00"/>
                </a:highlight>
                <a:latin typeface="Times New Roman" panose="02020603050405020304" pitchFamily="18" charset="0"/>
                <a:cs typeface="+mn-cs"/>
              </a:rPr>
              <a:t>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11-23/0952r1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5013570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1231 1403 1454 1623 1805 1890, and 1893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11-23/0941r1</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kern="0" dirty="0" smtClean="0"/>
              <a:t> </a:t>
            </a:r>
            <a:r>
              <a:rPr lang="en-US" altLang="zh-CN" sz="1800" b="1" dirty="0"/>
              <a:t>	</a:t>
            </a:r>
            <a:r>
              <a:rPr lang="en-US" altLang="zh-CN" sz="1800" b="1" kern="0" dirty="0"/>
              <a:t>Second: Ali Raissinia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11-23/0941r1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7279655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1014, 1107, 1138, 1141, 1142, 1230, 1616, 1619, 1621, 1622, 1646, 2137, 2139, 2140, and 2141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11-23/1000r2</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kern="0" dirty="0" smtClean="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11-23/1000r2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31434379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1706</a:t>
            </a:r>
            <a:r>
              <a:rPr lang="en-US" altLang="zh-CN" sz="1600" dirty="0"/>
              <a:t>, 1707, 1967, 1071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23/0718r3  “Comment Resolution in LB272 for OST CID (Part 3)”</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Anirudha Sahoo</a:t>
            </a:r>
            <a:r>
              <a:rPr lang="en-US" altLang="zh-CN" sz="1800" b="1" kern="0" dirty="0"/>
              <a:t>	</a:t>
            </a:r>
            <a:r>
              <a:rPr lang="en-US" altLang="zh-CN" sz="1800" b="1" dirty="0"/>
              <a:t>	</a:t>
            </a:r>
            <a:r>
              <a:rPr lang="en-US" altLang="zh-CN" sz="1800" b="1" kern="0" dirty="0"/>
              <a:t>Second: Ali Raissinia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23/0718r3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7794104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1312</a:t>
            </a:r>
            <a:r>
              <a:rPr lang="en-US" altLang="zh-CN" sz="1600" dirty="0"/>
              <a:t>, 1316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11-23/0942r0</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11-23/0942r0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8259449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1318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11-23/0948r1</a:t>
            </a:r>
            <a:endParaRPr lang="en-US" altLang="zh-CN" sz="1600" b="1" kern="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11-23/0948r1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034715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1928, 2120, 1227, 1814, 1885, 2258, 1224, 1314, 2245, 2246, 2247, 2248, 1350, 1807, 1833, 1661, 1806, 1662, 1808, 1779, 1351, 1407, 1815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11-23-1003r1 </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kern="0" dirty="0" smtClean="0"/>
              <a:t>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11-23-1003r1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920895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1011</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11-23/0828r2</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Yang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11-23/0828r2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2981672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457200" y="5334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IEEE 802.11 </a:t>
            </a:r>
            <a:r>
              <a:rPr lang="en-US" altLang="zh-CN" sz="2800" dirty="0" err="1"/>
              <a:t>TGbf</a:t>
            </a:r>
            <a:r>
              <a:rPr lang="en-US" altLang="zh-CN" sz="2800" dirty="0"/>
              <a:t> </a:t>
            </a:r>
            <a:r>
              <a:rPr lang="en-US" altLang="zh-CN" sz="2800" dirty="0" err="1"/>
              <a:t>AdHoc</a:t>
            </a:r>
            <a:r>
              <a:rPr lang="en-US" altLang="zh-CN" sz="2800" dirty="0"/>
              <a:t> </a:t>
            </a:r>
            <a:r>
              <a:rPr lang="en-US" altLang="zh-CN" sz="2800" b="0" dirty="0" smtClean="0"/>
              <a:t>July 6-8 </a:t>
            </a:r>
            <a:r>
              <a:rPr lang="en-US" altLang="zh-CN" sz="2800" b="0" dirty="0"/>
              <a:t>2023 - Ericsson Office, Lund, Sweden</a:t>
            </a:r>
            <a:endParaRPr lang="en-US" altLang="en-US" sz="2800" dirty="0">
              <a:solidFill>
                <a:schemeClr val="tx2"/>
              </a:solidFill>
            </a:endParaRPr>
          </a:p>
        </p:txBody>
      </p:sp>
      <p:sp>
        <p:nvSpPr>
          <p:cNvPr id="9" name="Rectangle 3"/>
          <p:cNvSpPr txBox="1">
            <a:spLocks noChangeArrowheads="1"/>
          </p:cNvSpPr>
          <p:nvPr/>
        </p:nvSpPr>
        <p:spPr bwMode="auto">
          <a:xfrm>
            <a:off x="457200" y="1069759"/>
            <a:ext cx="6498561" cy="5254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sz="1800" b="1" dirty="0"/>
              <a:t>Date</a:t>
            </a:r>
            <a:r>
              <a:rPr lang="en-US" altLang="zh-CN" sz="1800" dirty="0"/>
              <a:t>: 3 days (Thursday- Saturday -- July 6, 7, 8)</a:t>
            </a:r>
          </a:p>
          <a:p>
            <a:pPr marL="685800" lvl="2" indent="-285750" algn="just" defTabSz="914400">
              <a:spcBef>
                <a:spcPct val="0"/>
              </a:spcBef>
              <a:spcAft>
                <a:spcPts val="600"/>
              </a:spcAft>
              <a:buClr>
                <a:srgbClr val="000000"/>
              </a:buClr>
              <a:buFont typeface="微软雅黑" panose="020B0503020204020204" pitchFamily="34" charset="-122"/>
              <a:buChar char="–"/>
              <a:defRPr/>
            </a:pPr>
            <a:r>
              <a:rPr lang="en-US" altLang="zh-CN" sz="1400" dirty="0" smtClean="0">
                <a:solidFill>
                  <a:srgbClr val="000000"/>
                </a:solidFill>
              </a:rPr>
              <a:t>Time</a:t>
            </a:r>
            <a:r>
              <a:rPr lang="en-US" altLang="zh-CN" sz="1400" dirty="0">
                <a:solidFill>
                  <a:srgbClr val="000000"/>
                </a:solidFill>
              </a:rPr>
              <a:t>: 8am to 6pm</a:t>
            </a:r>
          </a:p>
          <a:p>
            <a:pPr marL="361950" lvl="1" indent="-361950" algn="just">
              <a:spcBef>
                <a:spcPct val="0"/>
              </a:spcBef>
              <a:spcAft>
                <a:spcPts val="600"/>
              </a:spcAft>
              <a:buClr>
                <a:srgbClr val="000000"/>
              </a:buClr>
              <a:buFont typeface="Arial" panose="020B0604020202020204" pitchFamily="34" charset="0"/>
              <a:buChar char="•"/>
              <a:defRPr/>
            </a:pPr>
            <a:r>
              <a:rPr lang="en-US" altLang="zh-CN" sz="1800" b="1" dirty="0" smtClean="0"/>
              <a:t>Location</a:t>
            </a:r>
            <a:r>
              <a:rPr lang="en-US" altLang="zh-CN" sz="1800" dirty="0" smtClean="0"/>
              <a:t>: </a:t>
            </a:r>
            <a:r>
              <a:rPr lang="en-US" altLang="zh-CN" sz="1600" dirty="0" smtClean="0"/>
              <a:t>Ericsson Office: </a:t>
            </a:r>
            <a:r>
              <a:rPr lang="sv-SE" altLang="zh-CN" sz="1600" dirty="0" smtClean="0"/>
              <a:t>Mobilvägen </a:t>
            </a:r>
            <a:r>
              <a:rPr lang="sv-SE" altLang="zh-CN" sz="1600" dirty="0"/>
              <a:t>12, 223 62 Lund, </a:t>
            </a:r>
            <a:r>
              <a:rPr lang="en-US" altLang="zh-CN" sz="1600" dirty="0" smtClean="0"/>
              <a:t>Sweden</a:t>
            </a:r>
            <a:endParaRPr lang="en-US" altLang="zh-CN" sz="1400" strike="sngStrike" dirty="0" smtClean="0">
              <a:solidFill>
                <a:schemeClr val="bg1">
                  <a:lumMod val="50000"/>
                </a:schemeClr>
              </a:solidFill>
            </a:endParaRPr>
          </a:p>
          <a:p>
            <a:pPr marL="685800" lvl="2" indent="-285750" algn="just">
              <a:spcBef>
                <a:spcPct val="0"/>
              </a:spcBef>
              <a:spcAft>
                <a:spcPts val="600"/>
              </a:spcAft>
              <a:buClr>
                <a:srgbClr val="000000"/>
              </a:buClr>
              <a:buFont typeface="微软雅黑" panose="020B0503020204020204" pitchFamily="34" charset="-122"/>
              <a:buChar char="–"/>
              <a:defRPr/>
            </a:pPr>
            <a:r>
              <a:rPr lang="en-US" altLang="zh-CN" sz="1400" dirty="0"/>
              <a:t>Traffic: Flying in to Copenhagen airport, then 40 minutes by train to </a:t>
            </a:r>
            <a:r>
              <a:rPr lang="en-US" altLang="zh-CN" sz="1400" dirty="0" smtClean="0"/>
              <a:t>Lund (eaves every 20 minutes, 15 USD one-way)</a:t>
            </a:r>
          </a:p>
          <a:p>
            <a:pPr marL="981075" lvl="3" indent="-285750" algn="just">
              <a:spcBef>
                <a:spcPct val="0"/>
              </a:spcBef>
              <a:spcAft>
                <a:spcPts val="0"/>
              </a:spcAft>
              <a:buClr>
                <a:srgbClr val="000000"/>
              </a:buClr>
              <a:buFont typeface="Arial" panose="020B0604020202020204" pitchFamily="34" charset="0"/>
              <a:buChar char="•"/>
              <a:defRPr/>
            </a:pPr>
            <a:r>
              <a:rPr lang="en-US" altLang="zh-CN" sz="1100" dirty="0" err="1" smtClean="0"/>
              <a:t>Telefonplan</a:t>
            </a:r>
            <a:r>
              <a:rPr lang="en-US" altLang="zh-CN" sz="1100" dirty="0" smtClean="0"/>
              <a:t> is the stop when going to Ericsson or to Motel L</a:t>
            </a:r>
          </a:p>
          <a:p>
            <a:pPr marL="981075" lvl="3" indent="-285750" algn="just">
              <a:spcBef>
                <a:spcPct val="0"/>
              </a:spcBef>
              <a:spcAft>
                <a:spcPts val="0"/>
              </a:spcAft>
              <a:buClr>
                <a:srgbClr val="000000"/>
              </a:buClr>
              <a:buFont typeface="Arial" panose="020B0604020202020204" pitchFamily="34" charset="0"/>
              <a:buChar char="•"/>
              <a:defRPr/>
            </a:pPr>
            <a:r>
              <a:rPr lang="en-US" altLang="zh-CN" sz="1100" dirty="0" err="1" smtClean="0"/>
              <a:t>Ideontorget</a:t>
            </a:r>
            <a:r>
              <a:rPr lang="en-US" altLang="zh-CN" sz="1100" dirty="0" smtClean="0"/>
              <a:t> </a:t>
            </a:r>
            <a:r>
              <a:rPr lang="en-US" altLang="zh-CN" sz="1100" dirty="0"/>
              <a:t>is the stop for Elite Hotel</a:t>
            </a:r>
          </a:p>
          <a:p>
            <a:pPr marL="981075" lvl="3" indent="-285750" algn="just">
              <a:spcBef>
                <a:spcPct val="0"/>
              </a:spcBef>
              <a:spcAft>
                <a:spcPts val="0"/>
              </a:spcAft>
              <a:buClr>
                <a:srgbClr val="000000"/>
              </a:buClr>
              <a:buFont typeface="Arial" panose="020B0604020202020204" pitchFamily="34" charset="0"/>
              <a:buChar char="•"/>
              <a:defRPr/>
            </a:pPr>
            <a:r>
              <a:rPr lang="en-US" altLang="zh-CN" sz="1100" dirty="0"/>
              <a:t>Lund C is the stop for Grand Hotel</a:t>
            </a:r>
          </a:p>
          <a:p>
            <a:pPr marL="981075" lvl="3" indent="-285750" algn="just">
              <a:spcBef>
                <a:spcPct val="0"/>
              </a:spcBef>
              <a:spcAft>
                <a:spcPts val="0"/>
              </a:spcAft>
              <a:buClr>
                <a:srgbClr val="000000"/>
              </a:buClr>
              <a:buFont typeface="Arial" panose="020B0604020202020204" pitchFamily="34" charset="0"/>
              <a:buChar char="•"/>
              <a:defRPr/>
            </a:pPr>
            <a:r>
              <a:rPr lang="en-US" altLang="zh-CN" sz="1100" dirty="0"/>
              <a:t>Lund C- </a:t>
            </a:r>
            <a:r>
              <a:rPr lang="en-US" altLang="zh-CN" sz="1100" dirty="0" err="1"/>
              <a:t>Telefonplan</a:t>
            </a:r>
            <a:r>
              <a:rPr lang="en-US" altLang="zh-CN" sz="1100" dirty="0"/>
              <a:t> takes 7 minutes</a:t>
            </a:r>
          </a:p>
          <a:p>
            <a:pPr marL="361950" lvl="1" indent="-361950" algn="just">
              <a:spcBef>
                <a:spcPct val="0"/>
              </a:spcBef>
              <a:spcAft>
                <a:spcPts val="600"/>
              </a:spcAft>
              <a:buClr>
                <a:srgbClr val="000000"/>
              </a:buClr>
              <a:buFont typeface="Arial" panose="020B0604020202020204" pitchFamily="34" charset="0"/>
              <a:buChar char="•"/>
              <a:defRPr/>
            </a:pPr>
            <a:r>
              <a:rPr lang="en-US" altLang="zh-CN" sz="1800" b="1" dirty="0" smtClean="0"/>
              <a:t>Meeting room</a:t>
            </a:r>
            <a:r>
              <a:rPr lang="en-US" altLang="zh-CN" sz="1800" dirty="0" smtClean="0"/>
              <a:t>: </a:t>
            </a:r>
            <a:r>
              <a:rPr lang="en-US" altLang="zh-CN" sz="1600" dirty="0" smtClean="0">
                <a:solidFill>
                  <a:srgbClr val="0000FF"/>
                </a:solidFill>
              </a:rPr>
              <a:t>Meeting </a:t>
            </a:r>
            <a:r>
              <a:rPr lang="en-US" altLang="zh-CN" sz="1600" dirty="0">
                <a:solidFill>
                  <a:srgbClr val="0000FF"/>
                </a:solidFill>
              </a:rPr>
              <a:t>room </a:t>
            </a:r>
            <a:r>
              <a:rPr lang="en-US" altLang="zh-CN" sz="1600" dirty="0" smtClean="0">
                <a:solidFill>
                  <a:srgbClr val="0000FF"/>
                </a:solidFill>
              </a:rPr>
              <a:t>Number/location,  triangle, </a:t>
            </a:r>
            <a:r>
              <a:rPr lang="en-US" altLang="zh-CN" sz="1400" dirty="0" smtClean="0"/>
              <a:t>18 </a:t>
            </a:r>
            <a:r>
              <a:rPr lang="en-US" altLang="zh-CN" sz="1400" dirty="0"/>
              <a:t>seats</a:t>
            </a:r>
          </a:p>
          <a:p>
            <a:pPr marL="361950" lvl="1" indent="-361950" algn="just">
              <a:spcBef>
                <a:spcPct val="0"/>
              </a:spcBef>
              <a:spcAft>
                <a:spcPts val="600"/>
              </a:spcAft>
              <a:buClr>
                <a:srgbClr val="000000"/>
              </a:buClr>
              <a:buFont typeface="Arial" panose="020B0604020202020204" pitchFamily="34" charset="0"/>
              <a:buChar char="•"/>
              <a:defRPr/>
            </a:pPr>
            <a:r>
              <a:rPr lang="en-US" altLang="zh-CN" sz="1800" b="1" dirty="0" smtClean="0"/>
              <a:t>Cost</a:t>
            </a:r>
            <a:r>
              <a:rPr lang="en-US" altLang="zh-CN" sz="1800" dirty="0" smtClean="0"/>
              <a:t>: Meeting room, </a:t>
            </a:r>
            <a:r>
              <a:rPr lang="en-US" altLang="zh-CN" sz="1600" dirty="0" smtClean="0"/>
              <a:t>lunch </a:t>
            </a:r>
            <a:r>
              <a:rPr lang="en-US" altLang="zh-CN" sz="1600" dirty="0"/>
              <a:t>and </a:t>
            </a:r>
            <a:r>
              <a:rPr lang="en-US" altLang="zh-CN" sz="1600" dirty="0" smtClean="0"/>
              <a:t>coffee, </a:t>
            </a:r>
            <a:r>
              <a:rPr lang="en-US" altLang="zh-CN" sz="1600" dirty="0"/>
              <a:t>Ericsson (Leif</a:t>
            </a:r>
            <a:r>
              <a:rPr lang="en-US" altLang="zh-CN" sz="1600" dirty="0" smtClean="0"/>
              <a:t>) will cover</a:t>
            </a:r>
            <a:endParaRPr lang="en-US" altLang="zh-CN" sz="1600" dirty="0"/>
          </a:p>
          <a:p>
            <a:pPr marL="685800" lvl="2" indent="-285750" algn="just">
              <a:spcBef>
                <a:spcPct val="0"/>
              </a:spcBef>
              <a:spcAft>
                <a:spcPts val="600"/>
              </a:spcAft>
              <a:buClr>
                <a:srgbClr val="000000"/>
              </a:buClr>
              <a:buFont typeface="微软雅黑" panose="020B0503020204020204" pitchFamily="34" charset="-122"/>
              <a:buChar char="–"/>
              <a:defRPr/>
            </a:pPr>
            <a:r>
              <a:rPr lang="en-US" altLang="zh-CN" sz="1400" dirty="0"/>
              <a:t>Saturday </a:t>
            </a:r>
            <a:r>
              <a:rPr lang="en-US" altLang="zh-CN" sz="1400" dirty="0" smtClean="0"/>
              <a:t>TBD (</a:t>
            </a:r>
            <a:r>
              <a:rPr lang="en-US" altLang="zh-CN" sz="1400" dirty="0"/>
              <a:t>cold </a:t>
            </a:r>
            <a:r>
              <a:rPr lang="en-US" altLang="zh-CN" sz="1400" dirty="0" smtClean="0"/>
              <a:t>lunch?)</a:t>
            </a:r>
            <a:endParaRPr lang="en-US" altLang="zh-CN" sz="1400" dirty="0"/>
          </a:p>
          <a:p>
            <a:pPr marL="361950" lvl="1" indent="-361950" algn="just">
              <a:spcBef>
                <a:spcPct val="0"/>
              </a:spcBef>
              <a:spcAft>
                <a:spcPts val="600"/>
              </a:spcAft>
              <a:buClr>
                <a:srgbClr val="000000"/>
              </a:buClr>
              <a:buFont typeface="Arial" panose="020B0604020202020204" pitchFamily="34" charset="0"/>
              <a:buChar char="•"/>
              <a:defRPr/>
            </a:pPr>
            <a:r>
              <a:rPr lang="en-US" altLang="zh-CN" sz="1800" b="1" dirty="0" smtClean="0"/>
              <a:t>More </a:t>
            </a:r>
            <a:r>
              <a:rPr lang="en-US" altLang="zh-CN" sz="1800" b="1" dirty="0"/>
              <a:t>details: </a:t>
            </a:r>
            <a:endParaRPr lang="en-US" altLang="zh-CN" sz="1800" b="1" dirty="0" smtClean="0"/>
          </a:p>
          <a:p>
            <a:pPr marL="685800" lvl="2" indent="-285750" algn="just">
              <a:spcBef>
                <a:spcPct val="0"/>
              </a:spcBef>
              <a:spcAft>
                <a:spcPts val="600"/>
              </a:spcAft>
              <a:buClr>
                <a:srgbClr val="000000"/>
              </a:buClr>
              <a:buFont typeface="微软雅黑" panose="020B0503020204020204" pitchFamily="34" charset="-122"/>
              <a:buChar char="–"/>
              <a:defRPr/>
            </a:pPr>
            <a:r>
              <a:rPr lang="en-US" altLang="zh-CN" sz="1400" dirty="0">
                <a:hlinkClick r:id="rId3"/>
              </a:rPr>
              <a:t>https://</a:t>
            </a:r>
            <a:r>
              <a:rPr lang="en-US" altLang="zh-CN" sz="1400" dirty="0" smtClean="0">
                <a:hlinkClick r:id="rId3"/>
              </a:rPr>
              <a:t>mentor.ieee.org/802.11/dcn/23/11-23-0664-01-00bf-info-related-to-802-11bf-ad-hoc-meeting-in-lund-sweden-july-2023.pptx</a:t>
            </a:r>
            <a:endParaRPr lang="en-US" altLang="zh-CN" sz="1400" dirty="0" smtClean="0"/>
          </a:p>
          <a:p>
            <a:pPr marL="685800" lvl="2" indent="-285750" algn="just">
              <a:spcBef>
                <a:spcPct val="0"/>
              </a:spcBef>
              <a:spcAft>
                <a:spcPts val="600"/>
              </a:spcAft>
              <a:buClr>
                <a:srgbClr val="000000"/>
              </a:buClr>
              <a:buFont typeface="微软雅黑" panose="020B0503020204020204" pitchFamily="34" charset="-122"/>
              <a:buChar char="–"/>
              <a:defRPr/>
            </a:pPr>
            <a:endParaRPr lang="en-US" altLang="zh-CN" sz="1400" dirty="0"/>
          </a:p>
          <a:p>
            <a:pPr marL="361950" lvl="1" indent="-361950" algn="just">
              <a:spcBef>
                <a:spcPct val="0"/>
              </a:spcBef>
              <a:spcAft>
                <a:spcPts val="600"/>
              </a:spcAft>
              <a:buClr>
                <a:srgbClr val="000000"/>
              </a:buClr>
              <a:buFont typeface="Arial" panose="020B0604020202020204" pitchFamily="34" charset="0"/>
              <a:buChar char="•"/>
              <a:defRPr/>
            </a:pPr>
            <a:r>
              <a:rPr lang="en-US" altLang="zh-CN" sz="1600" b="1" dirty="0" smtClean="0"/>
              <a:t>Note</a:t>
            </a:r>
            <a:r>
              <a:rPr lang="en-US" altLang="zh-CN" sz="1600" dirty="0" smtClean="0"/>
              <a:t>:</a:t>
            </a:r>
            <a:endParaRPr lang="en-US" altLang="zh-CN" sz="1600" dirty="0"/>
          </a:p>
          <a:p>
            <a:pPr marL="685800" lvl="2" indent="-285750" algn="just">
              <a:spcBef>
                <a:spcPct val="0"/>
              </a:spcBef>
              <a:spcAft>
                <a:spcPts val="0"/>
              </a:spcAft>
              <a:buClr>
                <a:srgbClr val="000000"/>
              </a:buClr>
              <a:buFont typeface="微软雅黑" panose="020B0503020204020204" pitchFamily="34" charset="-122"/>
              <a:buChar char="–"/>
              <a:defRPr/>
            </a:pPr>
            <a:r>
              <a:rPr lang="en-US" altLang="zh-CN" dirty="0" smtClean="0"/>
              <a:t>Mix-mode meeting</a:t>
            </a:r>
          </a:p>
          <a:p>
            <a:pPr marL="685800" lvl="2" indent="-285750" algn="just">
              <a:spcBef>
                <a:spcPct val="0"/>
              </a:spcBef>
              <a:spcAft>
                <a:spcPts val="0"/>
              </a:spcAft>
              <a:buClr>
                <a:srgbClr val="000000"/>
              </a:buClr>
              <a:buFont typeface="微软雅黑" panose="020B0503020204020204" pitchFamily="34" charset="-122"/>
              <a:buChar char="–"/>
              <a:defRPr/>
            </a:pPr>
            <a:r>
              <a:rPr lang="en-US" altLang="zh-CN" dirty="0" smtClean="0"/>
              <a:t>If decided to add an Ad-hoc </a:t>
            </a:r>
            <a:r>
              <a:rPr lang="en-US" altLang="zh-CN" dirty="0"/>
              <a:t>meeting, you will need location, date, time and </a:t>
            </a:r>
            <a:r>
              <a:rPr lang="en-US" altLang="zh-CN" dirty="0">
                <a:solidFill>
                  <a:srgbClr val="0000FF"/>
                </a:solidFill>
              </a:rPr>
              <a:t>run a motion in the </a:t>
            </a:r>
            <a:r>
              <a:rPr lang="en-US" altLang="zh-CN" dirty="0" smtClean="0">
                <a:solidFill>
                  <a:srgbClr val="0000FF"/>
                </a:solidFill>
              </a:rPr>
              <a:t>May meeting</a:t>
            </a:r>
            <a:r>
              <a:rPr lang="en-US" altLang="zh-CN" dirty="0"/>
              <a:t>. </a:t>
            </a:r>
            <a:r>
              <a:rPr lang="en-US" altLang="zh-CN" dirty="0" smtClean="0"/>
              <a:t>(Reference: </a:t>
            </a:r>
            <a:r>
              <a:rPr lang="en-US" altLang="zh-CN" dirty="0" err="1" smtClean="0"/>
              <a:t>TGme</a:t>
            </a:r>
            <a:r>
              <a:rPr lang="en-US" altLang="zh-CN" dirty="0" smtClean="0"/>
              <a:t> 11-22/1627</a:t>
            </a:r>
            <a:r>
              <a:rPr lang="en-US" altLang="zh-CN" dirty="0"/>
              <a:t>, slide </a:t>
            </a:r>
            <a:r>
              <a:rPr lang="en-US" altLang="zh-CN" dirty="0" smtClean="0"/>
              <a:t>7).</a:t>
            </a:r>
            <a:endParaRPr lang="en-US" altLang="zh-CN" dirty="0"/>
          </a:p>
          <a:p>
            <a:pPr marL="685800" lvl="2" indent="-285750" algn="just">
              <a:spcBef>
                <a:spcPct val="0"/>
              </a:spcBef>
              <a:spcAft>
                <a:spcPts val="0"/>
              </a:spcAft>
              <a:buClr>
                <a:srgbClr val="000000"/>
              </a:buClr>
              <a:buFont typeface="微软雅黑" panose="020B0503020204020204" pitchFamily="34" charset="-122"/>
              <a:buChar char="–"/>
              <a:defRPr/>
            </a:pPr>
            <a:r>
              <a:rPr lang="en-US" altLang="zh-CN" dirty="0"/>
              <a:t>Also, the meeting needs to be </a:t>
            </a:r>
            <a:r>
              <a:rPr lang="en-US" altLang="zh-CN" dirty="0">
                <a:solidFill>
                  <a:srgbClr val="0000FF"/>
                </a:solidFill>
              </a:rPr>
              <a:t>announced 30 days in advance </a:t>
            </a:r>
            <a:r>
              <a:rPr lang="en-US" altLang="zh-CN" dirty="0"/>
              <a:t>on the 802.11 reflector</a:t>
            </a:r>
            <a:r>
              <a:rPr lang="en-US" altLang="zh-CN" dirty="0" smtClean="0"/>
              <a:t>.</a:t>
            </a:r>
            <a:endParaRPr lang="en-US" altLang="zh-CN" sz="1400" dirty="0"/>
          </a:p>
        </p:txBody>
      </p:sp>
      <p:grpSp>
        <p:nvGrpSpPr>
          <p:cNvPr id="2" name="组合 1"/>
          <p:cNvGrpSpPr/>
          <p:nvPr/>
        </p:nvGrpSpPr>
        <p:grpSpPr>
          <a:xfrm>
            <a:off x="7543800" y="1828800"/>
            <a:ext cx="3761214" cy="3124200"/>
            <a:chOff x="5283364" y="1495723"/>
            <a:chExt cx="5251025" cy="4504877"/>
          </a:xfrm>
        </p:grpSpPr>
        <p:pic>
          <p:nvPicPr>
            <p:cNvPr id="14" name="Picture 6">
              <a:extLst>
                <a:ext uri="{FF2B5EF4-FFF2-40B4-BE49-F238E27FC236}">
                  <a16:creationId xmlns:a16="http://schemas.microsoft.com/office/drawing/2014/main" xmlns="" id="{87CFA9C5-B130-5039-7CCF-99F2476257A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83364" y="2040160"/>
              <a:ext cx="5013215" cy="3960440"/>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8">
              <a:extLst>
                <a:ext uri="{FF2B5EF4-FFF2-40B4-BE49-F238E27FC236}">
                  <a16:creationId xmlns:a16="http://schemas.microsoft.com/office/drawing/2014/main" xmlns="" id="{CD6373EC-3068-CABE-094C-B95BECCDFD84}"/>
                </a:ext>
              </a:extLst>
            </p:cNvPr>
            <p:cNvSpPr txBox="1"/>
            <p:nvPr/>
          </p:nvSpPr>
          <p:spPr>
            <a:xfrm>
              <a:off x="8602824" y="1495723"/>
              <a:ext cx="1246985" cy="488171"/>
            </a:xfrm>
            <a:prstGeom prst="rect">
              <a:avLst/>
            </a:prstGeom>
            <a:noFill/>
          </p:spPr>
          <p:txBody>
            <a:bodyPr wrap="none" rtlCol="0">
              <a:spAutoFit/>
            </a:bodyPr>
            <a:lstStyle/>
            <a:p>
              <a:pPr defTabSz="449263">
                <a:buClr>
                  <a:srgbClr val="000000"/>
                </a:buClr>
                <a:buSzPct val="100000"/>
                <a:buFont typeface="Times New Roman" pitchFamily="16" charset="0"/>
                <a:buNone/>
              </a:pPr>
              <a:r>
                <a:rPr lang="aa-ET" sz="1600" dirty="0">
                  <a:solidFill>
                    <a:srgbClr val="000000"/>
                  </a:solidFill>
                  <a:latin typeface="Times New Roman" pitchFamily="16" charset="0"/>
                  <a:ea typeface="MS Gothic" charset="-128"/>
                </a:rPr>
                <a:t>Ericsson</a:t>
              </a:r>
            </a:p>
          </p:txBody>
        </p:sp>
        <p:cxnSp>
          <p:nvCxnSpPr>
            <p:cNvPr id="16" name="Straight Arrow Connector 9">
              <a:extLst>
                <a:ext uri="{FF2B5EF4-FFF2-40B4-BE49-F238E27FC236}">
                  <a16:creationId xmlns:a16="http://schemas.microsoft.com/office/drawing/2014/main" xmlns="" id="{637AE435-A07E-E8CD-4ABB-38D2B1D61F8A}"/>
                </a:ext>
              </a:extLst>
            </p:cNvPr>
            <p:cNvCxnSpPr>
              <a:cxnSpLocks/>
            </p:cNvCxnSpPr>
            <p:nvPr/>
          </p:nvCxnSpPr>
          <p:spPr bwMode="auto">
            <a:xfrm flipH="1">
              <a:off x="8746549" y="2033578"/>
              <a:ext cx="298921" cy="1986803"/>
            </a:xfrm>
            <a:prstGeom prst="straightConnector1">
              <a:avLst/>
            </a:prstGeom>
            <a:solidFill>
              <a:srgbClr val="00B8FF"/>
            </a:solidFill>
            <a:ln w="9525" cap="flat" cmpd="sng" algn="ctr">
              <a:solidFill>
                <a:srgbClr val="000000"/>
              </a:solidFill>
              <a:prstDash val="solid"/>
              <a:round/>
              <a:headEnd type="none" w="med" len="med"/>
              <a:tailEnd type="triangle"/>
            </a:ln>
            <a:effectLst/>
          </p:spPr>
        </p:cxnSp>
        <p:sp>
          <p:nvSpPr>
            <p:cNvPr id="17" name="TextBox 10">
              <a:extLst>
                <a:ext uri="{FF2B5EF4-FFF2-40B4-BE49-F238E27FC236}">
                  <a16:creationId xmlns:a16="http://schemas.microsoft.com/office/drawing/2014/main" xmlns="" id="{63507B07-7C20-9F63-0172-8BAC37521A75}"/>
                </a:ext>
              </a:extLst>
            </p:cNvPr>
            <p:cNvSpPr txBox="1"/>
            <p:nvPr/>
          </p:nvSpPr>
          <p:spPr>
            <a:xfrm>
              <a:off x="6395395" y="1495723"/>
              <a:ext cx="1511064" cy="488171"/>
            </a:xfrm>
            <a:prstGeom prst="rect">
              <a:avLst/>
            </a:prstGeom>
            <a:noFill/>
          </p:spPr>
          <p:txBody>
            <a:bodyPr wrap="none" rtlCol="0">
              <a:spAutoFit/>
            </a:bodyPr>
            <a:lstStyle/>
            <a:p>
              <a:pPr defTabSz="449263">
                <a:buClr>
                  <a:srgbClr val="000000"/>
                </a:buClr>
                <a:buSzPct val="100000"/>
                <a:buFont typeface="Times New Roman" pitchFamily="16" charset="0"/>
                <a:buNone/>
              </a:pPr>
              <a:r>
                <a:rPr lang="aa-ET" sz="1600" dirty="0">
                  <a:solidFill>
                    <a:srgbClr val="000000"/>
                  </a:solidFill>
                  <a:latin typeface="Times New Roman" pitchFamily="16" charset="0"/>
                  <a:ea typeface="MS Gothic" charset="-128"/>
                </a:rPr>
                <a:t>Elite Hotel</a:t>
              </a:r>
            </a:p>
          </p:txBody>
        </p:sp>
        <p:cxnSp>
          <p:nvCxnSpPr>
            <p:cNvPr id="18" name="Straight Arrow Connector 11">
              <a:extLst>
                <a:ext uri="{FF2B5EF4-FFF2-40B4-BE49-F238E27FC236}">
                  <a16:creationId xmlns:a16="http://schemas.microsoft.com/office/drawing/2014/main" xmlns="" id="{C32E555F-EF28-F46B-9DE4-9F037EC19A96}"/>
                </a:ext>
              </a:extLst>
            </p:cNvPr>
            <p:cNvCxnSpPr>
              <a:cxnSpLocks/>
            </p:cNvCxnSpPr>
            <p:nvPr/>
          </p:nvCxnSpPr>
          <p:spPr bwMode="auto">
            <a:xfrm>
              <a:off x="7609038" y="1885242"/>
              <a:ext cx="823370" cy="2027126"/>
            </a:xfrm>
            <a:prstGeom prst="straightConnector1">
              <a:avLst/>
            </a:prstGeom>
            <a:solidFill>
              <a:srgbClr val="00B8FF"/>
            </a:solidFill>
            <a:ln w="9525" cap="flat" cmpd="sng" algn="ctr">
              <a:solidFill>
                <a:srgbClr val="000000"/>
              </a:solidFill>
              <a:prstDash val="solid"/>
              <a:round/>
              <a:headEnd type="none" w="med" len="med"/>
              <a:tailEnd type="triangle"/>
            </a:ln>
            <a:effectLst/>
          </p:spPr>
        </p:cxnSp>
        <p:cxnSp>
          <p:nvCxnSpPr>
            <p:cNvPr id="19" name="Straight Arrow Connector 12">
              <a:extLst>
                <a:ext uri="{FF2B5EF4-FFF2-40B4-BE49-F238E27FC236}">
                  <a16:creationId xmlns:a16="http://schemas.microsoft.com/office/drawing/2014/main" xmlns="" id="{020B8088-3A0C-0260-F804-7916B26EB739}"/>
                </a:ext>
              </a:extLst>
            </p:cNvPr>
            <p:cNvCxnSpPr>
              <a:cxnSpLocks/>
            </p:cNvCxnSpPr>
            <p:nvPr/>
          </p:nvCxnSpPr>
          <p:spPr bwMode="auto">
            <a:xfrm flipH="1">
              <a:off x="8837213" y="2899853"/>
              <a:ext cx="1697176" cy="1072670"/>
            </a:xfrm>
            <a:prstGeom prst="straightConnector1">
              <a:avLst/>
            </a:prstGeom>
            <a:solidFill>
              <a:srgbClr val="00B8FF"/>
            </a:solidFill>
            <a:ln w="9525" cap="flat" cmpd="sng" algn="ctr">
              <a:solidFill>
                <a:srgbClr val="000000"/>
              </a:solidFill>
              <a:prstDash val="solid"/>
              <a:round/>
              <a:headEnd type="none" w="med" len="med"/>
              <a:tailEnd type="triangle"/>
            </a:ln>
            <a:effectLst/>
          </p:spPr>
        </p:cxnSp>
        <p:sp>
          <p:nvSpPr>
            <p:cNvPr id="20" name="TextBox 13">
              <a:extLst>
                <a:ext uri="{FF2B5EF4-FFF2-40B4-BE49-F238E27FC236}">
                  <a16:creationId xmlns:a16="http://schemas.microsoft.com/office/drawing/2014/main" xmlns="" id="{4AF6136B-DF8D-A0D6-FAC7-ADC1BC54165D}"/>
                </a:ext>
              </a:extLst>
            </p:cNvPr>
            <p:cNvSpPr txBox="1"/>
            <p:nvPr/>
          </p:nvSpPr>
          <p:spPr>
            <a:xfrm>
              <a:off x="9330849" y="2452327"/>
              <a:ext cx="1191038" cy="488171"/>
            </a:xfrm>
            <a:prstGeom prst="rect">
              <a:avLst/>
            </a:prstGeom>
            <a:noFill/>
          </p:spPr>
          <p:txBody>
            <a:bodyPr wrap="none" rtlCol="0">
              <a:spAutoFit/>
            </a:bodyPr>
            <a:lstStyle/>
            <a:p>
              <a:pPr defTabSz="449263">
                <a:buClr>
                  <a:srgbClr val="000000"/>
                </a:buClr>
                <a:buSzPct val="100000"/>
                <a:buFont typeface="Times New Roman" pitchFamily="16" charset="0"/>
                <a:buNone/>
              </a:pPr>
              <a:r>
                <a:rPr lang="aa-ET" sz="1600" dirty="0">
                  <a:solidFill>
                    <a:srgbClr val="000000"/>
                  </a:solidFill>
                  <a:latin typeface="Times New Roman" pitchFamily="16" charset="0"/>
                  <a:ea typeface="MS Gothic" charset="-128"/>
                </a:rPr>
                <a:t>Motel L</a:t>
              </a:r>
            </a:p>
          </p:txBody>
        </p:sp>
      </p:grpSp>
    </p:spTree>
    <p:extLst>
      <p:ext uri="{BB962C8B-B14F-4D97-AF65-F5344CB8AC3E}">
        <p14:creationId xmlns:p14="http://schemas.microsoft.com/office/powerpoint/2010/main" val="439857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1371600" y="762000"/>
            <a:ext cx="9525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smtClean="0"/>
              <a:t>TG Motion: </a:t>
            </a:r>
            <a:r>
              <a:rPr lang="en-US" altLang="en-US" sz="3200" dirty="0"/>
              <a:t>closing the remaining CIDs </a:t>
            </a:r>
            <a:r>
              <a:rPr lang="en-US" altLang="en-US" sz="3200" dirty="0" smtClean="0"/>
              <a:t>for LB 272</a:t>
            </a:r>
            <a:endParaRPr lang="en-US" altLang="en-US" sz="3200" dirty="0">
              <a:solidFill>
                <a:schemeClr val="tx2"/>
              </a:solidFill>
            </a:endParaRPr>
          </a:p>
        </p:txBody>
      </p:sp>
      <p:sp>
        <p:nvSpPr>
          <p:cNvPr id="4" name="Rectangle 3"/>
          <p:cNvSpPr txBox="1">
            <a:spLocks noChangeArrowheads="1"/>
          </p:cNvSpPr>
          <p:nvPr/>
        </p:nvSpPr>
        <p:spPr bwMode="auto">
          <a:xfrm>
            <a:off x="762000" y="1447800"/>
            <a:ext cx="11125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lvl="0"/>
            <a:r>
              <a:rPr lang="en-US" altLang="zh-CN" dirty="0"/>
              <a:t>Move to approve “Rejected” resolutions to the CIDs:</a:t>
            </a:r>
          </a:p>
          <a:p>
            <a:pPr lvl="1"/>
            <a:r>
              <a:rPr lang="en-US" altLang="zh-CN" dirty="0"/>
              <a:t>CID: XXX</a:t>
            </a:r>
          </a:p>
          <a:p>
            <a:pPr lvl="0"/>
            <a:r>
              <a:rPr lang="en-US" altLang="zh-CN" dirty="0"/>
              <a:t>With the following rejection reason: “Lack of </a:t>
            </a:r>
            <a:r>
              <a:rPr lang="en-US" altLang="zh-CN" dirty="0" smtClean="0"/>
              <a:t>technical contribution/consensus</a:t>
            </a:r>
            <a:r>
              <a:rPr lang="en-US" altLang="zh-CN" dirty="0"/>
              <a:t>”.</a:t>
            </a:r>
          </a:p>
          <a:p>
            <a:endParaRPr lang="zh-CN" altLang="zh-CN" dirty="0"/>
          </a:p>
          <a:p>
            <a:pPr lvl="0"/>
            <a:r>
              <a:rPr lang="en-GB" altLang="zh-CN" dirty="0"/>
              <a:t>Moved: &lt;name&gt;,  Seconded: &lt;name&gt;, </a:t>
            </a:r>
          </a:p>
          <a:p>
            <a:pPr lvl="0"/>
            <a:r>
              <a:rPr lang="en-GB" altLang="zh-CN" dirty="0"/>
              <a:t>Result: y-n-a</a:t>
            </a:r>
            <a:endParaRPr lang="zh-CN" altLang="zh-CN"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8884980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smtClean="0"/>
              <a:t>TG Motion: </a:t>
            </a:r>
            <a:r>
              <a:rPr lang="en-US" altLang="en-US" sz="3200" dirty="0" err="1" smtClean="0"/>
              <a:t>TGbf</a:t>
            </a:r>
            <a:r>
              <a:rPr lang="en-US" altLang="en-US" sz="3200" dirty="0" smtClean="0"/>
              <a:t> re-circulation </a:t>
            </a:r>
            <a:r>
              <a:rPr lang="en-US" altLang="en-US" sz="3200" dirty="0"/>
              <a:t>letter ballot</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LB272 on P802.11bf D1.0 as contained in document 11-22/0314r</a:t>
            </a:r>
            <a:r>
              <a:rPr lang="en-US" altLang="zh-CN" sz="2000" dirty="0">
                <a:solidFill>
                  <a:srgbClr val="FF0000"/>
                </a:solidFill>
              </a:rPr>
              <a:t>XX</a:t>
            </a:r>
            <a:r>
              <a:rPr lang="en-US" altLang="zh-CN" sz="2000" dirty="0"/>
              <a:t>,</a:t>
            </a:r>
          </a:p>
          <a:p>
            <a:pPr marL="354013" indent="0" algn="just">
              <a:buNone/>
            </a:pPr>
            <a:r>
              <a:rPr lang="en-US" altLang="zh-CN" sz="2000" dirty="0">
                <a:hlinkClick r:id="rId3"/>
              </a:rPr>
              <a:t>https://mentor.ieee.org/802.11/dcn/23/11-23-0314-16-00bf-lb272-comments-and-approved-resolutions.xlsx</a:t>
            </a:r>
            <a:endParaRPr lang="en-US" altLang="zh-CN" sz="2000" dirty="0"/>
          </a:p>
          <a:p>
            <a:pPr algn="just"/>
            <a:r>
              <a:rPr lang="en-US" altLang="zh-CN" sz="2000" dirty="0"/>
              <a:t>Instruct the editor to prepare P802.11bf D2.0 incorporating these resolutions and,</a:t>
            </a:r>
          </a:p>
          <a:p>
            <a:pPr algn="just"/>
            <a:r>
              <a:rPr lang="en-US" altLang="zh-CN" sz="2000" dirty="0"/>
              <a:t>Approve a 15 day Working Group Recirculation Ballot asking the question “Should P802.11bf D2.0 be forwarded to SA Ballot?”</a:t>
            </a:r>
          </a:p>
          <a:p>
            <a:endParaRPr lang="zh-CN" altLang="zh-CN" sz="2000" dirty="0"/>
          </a:p>
          <a:p>
            <a:pPr lvl="0"/>
            <a:r>
              <a:rPr lang="en-GB" altLang="zh-CN" sz="2000" dirty="0"/>
              <a:t>Moved: </a:t>
            </a:r>
            <a:r>
              <a:rPr lang="en-GB" altLang="zh-CN" sz="2000" dirty="0" smtClean="0"/>
              <a:t>    ,  </a:t>
            </a:r>
            <a:r>
              <a:rPr lang="en-GB" altLang="zh-CN" sz="2000" dirty="0"/>
              <a:t>Seconded</a:t>
            </a:r>
            <a:r>
              <a:rPr lang="en-GB" altLang="zh-CN" sz="2000" dirty="0" smtClean="0"/>
              <a:t>:   </a:t>
            </a:r>
            <a:endParaRPr lang="en-GB" altLang="zh-CN" sz="2000" dirty="0"/>
          </a:p>
          <a:p>
            <a:r>
              <a:rPr lang="en-US" altLang="zh-CN" sz="2000" kern="0" dirty="0"/>
              <a:t>Preliminary Result: (   </a:t>
            </a:r>
            <a:r>
              <a:rPr lang="en-US" altLang="zh-CN" sz="2000" kern="0" dirty="0" smtClean="0"/>
              <a:t> Y</a:t>
            </a:r>
            <a:r>
              <a:rPr lang="en-US" altLang="zh-CN" sz="2000" kern="0" dirty="0"/>
              <a:t>/  </a:t>
            </a:r>
            <a:r>
              <a:rPr lang="en-US" altLang="zh-CN" sz="2000" kern="0" dirty="0" smtClean="0"/>
              <a:t> N</a:t>
            </a:r>
            <a:r>
              <a:rPr lang="en-US" altLang="zh-CN" sz="2000" kern="0" dirty="0"/>
              <a:t>/  </a:t>
            </a:r>
            <a:r>
              <a:rPr lang="en-US" altLang="zh-CN" sz="2000" kern="0" dirty="0" smtClean="0"/>
              <a:t> A</a:t>
            </a:r>
            <a:r>
              <a:rPr lang="en-US" altLang="zh-CN" sz="2000" kern="0" dirty="0"/>
              <a:t>)</a:t>
            </a:r>
          </a:p>
          <a:p>
            <a:pPr lvl="0"/>
            <a:r>
              <a:rPr lang="en-GB" altLang="zh-CN" sz="2000" dirty="0" smtClean="0"/>
              <a:t>Result</a:t>
            </a:r>
            <a:r>
              <a:rPr lang="en-US" altLang="zh-CN" sz="2000" kern="0" dirty="0" smtClean="0"/>
              <a:t>*</a:t>
            </a:r>
            <a:r>
              <a:rPr lang="en-GB" altLang="zh-CN" sz="2000" dirty="0" smtClean="0"/>
              <a:t>:    ( y- n- a)</a:t>
            </a:r>
            <a:endParaRPr lang="en-US" altLang="zh-CN" sz="140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smtClean="0">
                <a:solidFill>
                  <a:srgbClr val="FF0000"/>
                </a:solidFill>
              </a:rPr>
              <a:t>X</a:t>
            </a:r>
            <a:r>
              <a:rPr lang="en-US" altLang="zh-CN" kern="0" smtClean="0"/>
              <a:t> </a:t>
            </a:r>
            <a:r>
              <a:rPr lang="en-US" altLang="zh-CN" kern="0" dirty="0"/>
              <a:t>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0836392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157302</TotalTime>
  <Words>4634</Words>
  <Application>Microsoft Office PowerPoint</Application>
  <PresentationFormat>宽屏</PresentationFormat>
  <Paragraphs>1350</Paragraphs>
  <Slides>55</Slides>
  <Notes>55</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55</vt:i4>
      </vt:variant>
    </vt:vector>
  </HeadingPairs>
  <TitlesOfParts>
    <vt:vector size="66"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June teleconference part 2 2023</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Motion?</vt:lpstr>
      <vt:lpstr>PowerPoint 演示文稿</vt:lpstr>
      <vt:lpstr>D1.0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June teleconference part 2 2023</dc:title>
  <dc:description/>
  <cp:lastModifiedBy>Hanxiao (Tony, WT Lab)</cp:lastModifiedBy>
  <cp:revision>155</cp:revision>
  <cp:lastPrinted>2014-11-04T15:04:57Z</cp:lastPrinted>
  <dcterms:created xsi:type="dcterms:W3CDTF">2007-04-17T18:10:23Z</dcterms:created>
  <dcterms:modified xsi:type="dcterms:W3CDTF">2023-06-29T15:47:59Z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(3)An6ZMnPtzsLuCGJRh0MtB1La8hKmSxwA2sBpdvbtAtkya1qQnCp352pnxTIsiHpfAx77sAzF
S56rnxFtYVW/SQ6kJ40C1svdzxUZjLVYV2fqqbdOC/HB3fC6fblOYMw1n4JiBBHPdrau/GNp
IMq7yXyd0MKfEZnUHJw8X3wh4+xhDln5jVGsS8EaO5zq3ZU1uqIWrsssxzJzbPUMaM9bh/2g
knlHRRPqBeGkxstMfi</vt:lpwstr>
  </property>
  <property fmtid="{D5CDD505-2E9C-101B-9397-08002B2CF9AE}" pid="27" name="_2015_ms_pID_7253431">
    <vt:lpwstr>OgRFhO1CMpBqKxFeo3+YgyK9NM1raVKKgzaDpF9dhEYIX3YmMsBk5N
pytIOijgTZlVVz8BlOnFq8u0UBaDr4MTNCPXEHe0STqelP7HAikqgZehLICmtqsfR9d0xyo3
9DdSqO4yu/v90f0Z1jg9oBy2wRh9CJQoQvJEIg6B1kTsiyBC4mnFV9uNpxCSmzvim2FiqQlo
Ca/H+SL28E65cKaXP8oZD8ll3yvAGpCTsaZL</vt:lpwstr>
  </property>
  <property fmtid="{D5CDD505-2E9C-101B-9397-08002B2CF9AE}" pid="28" name="_2015_ms_pID_7253432">
    <vt:lpwstr>YfVHVr9QBBkQRpMHTLF1OLc=</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1678066362</vt:lpwstr>
  </property>
</Properties>
</file>