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8"/>
  </p:notesMasterIdLst>
  <p:handoutMasterIdLst>
    <p:handoutMasterId r:id="rId59"/>
  </p:handoutMasterIdLst>
  <p:sldIdLst>
    <p:sldId id="269" r:id="rId2"/>
    <p:sldId id="813" r:id="rId3"/>
    <p:sldId id="424" r:id="rId4"/>
    <p:sldId id="423" r:id="rId5"/>
    <p:sldId id="757" r:id="rId6"/>
    <p:sldId id="754" r:id="rId7"/>
    <p:sldId id="755" r:id="rId8"/>
    <p:sldId id="458" r:id="rId9"/>
    <p:sldId id="489" r:id="rId10"/>
    <p:sldId id="814" r:id="rId11"/>
    <p:sldId id="815" r:id="rId12"/>
    <p:sldId id="749" r:id="rId13"/>
    <p:sldId id="767" r:id="rId14"/>
    <p:sldId id="768" r:id="rId15"/>
    <p:sldId id="746" r:id="rId16"/>
    <p:sldId id="1109" r:id="rId17"/>
    <p:sldId id="1110" r:id="rId18"/>
    <p:sldId id="1111" r:id="rId19"/>
    <p:sldId id="1112" r:id="rId20"/>
    <p:sldId id="1113" r:id="rId21"/>
    <p:sldId id="1136" r:id="rId22"/>
    <p:sldId id="933" r:id="rId23"/>
    <p:sldId id="1074" r:id="rId24"/>
    <p:sldId id="897" r:id="rId25"/>
    <p:sldId id="1105" r:id="rId26"/>
    <p:sldId id="1140" r:id="rId27"/>
    <p:sldId id="1106" r:id="rId28"/>
    <p:sldId id="1114" r:id="rId29"/>
    <p:sldId id="1137" r:id="rId30"/>
    <p:sldId id="1115" r:id="rId31"/>
    <p:sldId id="1141" r:id="rId32"/>
    <p:sldId id="1116" r:id="rId33"/>
    <p:sldId id="1117" r:id="rId34"/>
    <p:sldId id="1118" r:id="rId35"/>
    <p:sldId id="1119" r:id="rId36"/>
    <p:sldId id="1120" r:id="rId37"/>
    <p:sldId id="1121" r:id="rId38"/>
    <p:sldId id="1122" r:id="rId39"/>
    <p:sldId id="1123" r:id="rId40"/>
    <p:sldId id="1124" r:id="rId41"/>
    <p:sldId id="1125" r:id="rId42"/>
    <p:sldId id="1126" r:id="rId43"/>
    <p:sldId id="1127" r:id="rId44"/>
    <p:sldId id="1128" r:id="rId45"/>
    <p:sldId id="1129" r:id="rId46"/>
    <p:sldId id="1130" r:id="rId47"/>
    <p:sldId id="1131" r:id="rId48"/>
    <p:sldId id="1132" r:id="rId49"/>
    <p:sldId id="1133" r:id="rId50"/>
    <p:sldId id="1134" r:id="rId51"/>
    <p:sldId id="1135" r:id="rId52"/>
    <p:sldId id="842" r:id="rId53"/>
    <p:sldId id="1024" r:id="rId54"/>
    <p:sldId id="1071" r:id="rId55"/>
    <p:sldId id="1138" r:id="rId56"/>
    <p:sldId id="1139" r:id="rId57"/>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4"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616DA210-FB5B-4158-B5E0-FEB733F419BA}" styleName="浅色样式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525" autoAdjust="0"/>
    <p:restoredTop sz="90244" autoAdjust="0"/>
  </p:normalViewPr>
  <p:slideViewPr>
    <p:cSldViewPr>
      <p:cViewPr varScale="1">
        <p:scale>
          <a:sx n="101" d="100"/>
          <a:sy n="101" d="100"/>
        </p:scale>
        <p:origin x="936" y="108"/>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notesMaster" Target="notesMasters/notesMaster1.xml"/><Relationship Id="rId5" Type="http://schemas.openxmlformats.org/officeDocument/2006/relationships/slide" Target="slides/slide4.xml"/><Relationship Id="rId61" Type="http://schemas.openxmlformats.org/officeDocument/2006/relationships/presProps" Target="pres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handoutMaster" Target="handoutMasters/handout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en-US" dirty="0"/>
              <a:t>P802.11bf </a:t>
            </a:r>
            <a:r>
              <a:rPr lang="en-US" dirty="0" smtClean="0"/>
              <a:t>D1.0 </a:t>
            </a:r>
            <a:r>
              <a:rPr lang="en-US" dirty="0"/>
              <a:t>CR Status</a:t>
            </a:r>
          </a:p>
        </c:rich>
      </c:tx>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zh-CN"/>
        </a:p>
      </c:txPr>
    </c:title>
    <c:autoTitleDeleted val="0"/>
    <c:plotArea>
      <c:layout>
        <c:manualLayout>
          <c:layoutTarget val="inner"/>
          <c:xMode val="edge"/>
          <c:yMode val="edge"/>
          <c:x val="0.11294623498792468"/>
          <c:y val="0.16645970674947"/>
          <c:w val="0.86251844759057739"/>
          <c:h val="0.64167057773928859"/>
        </c:manualLayout>
      </c:layout>
      <c:barChart>
        <c:barDir val="col"/>
        <c:grouping val="clustered"/>
        <c:varyColors val="0"/>
        <c:ser>
          <c:idx val="0"/>
          <c:order val="0"/>
          <c:tx>
            <c:strRef>
              <c:f>Sheet1!$B$1</c:f>
              <c:strCache>
                <c:ptCount val="1"/>
                <c:pt idx="0">
                  <c:v>Received</c:v>
                </c:pt>
              </c:strCache>
            </c:strRef>
          </c:tx>
          <c:spPr>
            <a:solidFill>
              <a:srgbClr val="C0000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Sheet1!$B$2:$B$4</c:f>
              <c:numCache>
                <c:formatCode>General</c:formatCode>
                <c:ptCount val="3"/>
                <c:pt idx="0">
                  <c:v>815</c:v>
                </c:pt>
                <c:pt idx="1">
                  <c:v>28</c:v>
                </c:pt>
                <c:pt idx="2">
                  <c:v>459</c:v>
                </c:pt>
              </c:numCache>
            </c:numRef>
          </c:val>
          <c:extLst xmlns:c16r2="http://schemas.microsoft.com/office/drawing/2015/06/chart">
            <c:ext xmlns:c16="http://schemas.microsoft.com/office/drawing/2014/chart" uri="{C3380CC4-5D6E-409C-BE32-E72D297353CC}">
              <c16:uniqueId val="{00000000-7DDA-4C11-A3E1-0B160159F838}"/>
            </c:ext>
          </c:extLst>
        </c:ser>
        <c:ser>
          <c:idx val="1"/>
          <c:order val="1"/>
          <c:tx>
            <c:strRef>
              <c:f>Sheet1!$C$1</c:f>
              <c:strCache>
                <c:ptCount val="1"/>
                <c:pt idx="0">
                  <c:v>Resolved</c:v>
                </c:pt>
              </c:strCache>
            </c:strRef>
          </c:tx>
          <c:spPr>
            <a:solidFill>
              <a:srgbClr val="00B05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Sheet1!$C$2:$C$4</c:f>
              <c:numCache>
                <c:formatCode>General</c:formatCode>
                <c:ptCount val="3"/>
                <c:pt idx="0">
                  <c:v>377</c:v>
                </c:pt>
                <c:pt idx="1">
                  <c:v>14</c:v>
                </c:pt>
                <c:pt idx="2">
                  <c:v>347</c:v>
                </c:pt>
              </c:numCache>
            </c:numRef>
          </c:val>
          <c:extLst xmlns:c16r2="http://schemas.microsoft.com/office/drawing/2015/06/chart">
            <c:ext xmlns:c16="http://schemas.microsoft.com/office/drawing/2014/chart" uri="{C3380CC4-5D6E-409C-BE32-E72D297353CC}">
              <c16:uniqueId val="{00000001-7DDA-4C11-A3E1-0B160159F838}"/>
            </c:ext>
          </c:extLst>
        </c:ser>
        <c:dLbls>
          <c:dLblPos val="inEnd"/>
          <c:showLegendKey val="0"/>
          <c:showVal val="1"/>
          <c:showCatName val="0"/>
          <c:showSerName val="0"/>
          <c:showPercent val="0"/>
          <c:showBubbleSize val="0"/>
        </c:dLbls>
        <c:gapWidth val="65"/>
        <c:axId val="1473835888"/>
        <c:axId val="1473840784"/>
      </c:barChart>
      <c:catAx>
        <c:axId val="1473835888"/>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197" b="0" i="0" u="none" strike="noStrike" kern="1200" cap="all" baseline="0">
                <a:solidFill>
                  <a:schemeClr val="dk1">
                    <a:lumMod val="75000"/>
                    <a:lumOff val="25000"/>
                  </a:schemeClr>
                </a:solidFill>
                <a:latin typeface="+mn-lt"/>
                <a:ea typeface="+mn-ea"/>
                <a:cs typeface="+mn-cs"/>
              </a:defRPr>
            </a:pPr>
            <a:endParaRPr lang="zh-CN"/>
          </a:p>
        </c:txPr>
        <c:crossAx val="1473840784"/>
        <c:crosses val="autoZero"/>
        <c:auto val="1"/>
        <c:lblAlgn val="ctr"/>
        <c:lblOffset val="100"/>
        <c:noMultiLvlLbl val="0"/>
      </c:catAx>
      <c:valAx>
        <c:axId val="1473840784"/>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none"/>
        <c:minorTickMark val="none"/>
        <c:tickLblPos val="nextTo"/>
        <c:crossAx val="1473835888"/>
        <c:crosses val="autoZero"/>
        <c:crossBetween val="between"/>
      </c:valAx>
      <c:spPr>
        <a:noFill/>
        <a:ln>
          <a:noFill/>
        </a:ln>
        <a:effectLst/>
      </c:spPr>
    </c:plotArea>
    <c:legend>
      <c:legendPos val="b"/>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zh-CN"/>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zh-CN"/>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5">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8276135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27664438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0858768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1052473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a:p>
          <a:p>
            <a:endParaRPr lang="en-US" altLang="en-US" dirty="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7615924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5849302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889414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23</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10330403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511215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6460992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8849990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27</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78789354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28</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404881177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804784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8277068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49989296"/>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23450354"/>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68675496"/>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85683086"/>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35104517"/>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50174928"/>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71652252"/>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27391623"/>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860219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787058794"/>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11314090"/>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26694188"/>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04734870"/>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90355791"/>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21396639"/>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12721846"/>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62608654"/>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40627030"/>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0821268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80586624"/>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24486496"/>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a:highlight>
                  <a:srgbClr val="00FF00"/>
                </a:highlight>
              </a:rPr>
              <a:t>Approved by unanimous consent</a:t>
            </a:r>
            <a:endParaRPr lang="en-US" altLang="zh-CN" kern="0" dirty="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a:highlight>
                  <a:srgbClr val="00FF00"/>
                </a:highlight>
              </a:rPr>
              <a:t>Motion Passes (Y, N, A)</a:t>
            </a:r>
            <a:endParaRPr lang="en-US" altLang="zh-CN" sz="1200" dirty="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a:highlight>
                  <a:srgbClr val="FF0000"/>
                </a:highlight>
              </a:rPr>
              <a:t>Motion Fails (Y, N, A)</a:t>
            </a:r>
          </a:p>
          <a:p>
            <a:endParaRPr lang="zh-CN" altLang="en-US" dirty="0"/>
          </a:p>
        </p:txBody>
      </p:sp>
    </p:spTree>
    <p:extLst>
      <p:ext uri="{BB962C8B-B14F-4D97-AF65-F5344CB8AC3E}">
        <p14:creationId xmlns:p14="http://schemas.microsoft.com/office/powerpoint/2010/main" val="4219290179"/>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lvl="0"/>
            <a:r>
              <a:rPr lang="en-US" altLang="zh-CN" sz="1200" kern="1200" dirty="0">
                <a:solidFill>
                  <a:schemeClr val="tx1"/>
                </a:solidFill>
                <a:effectLst/>
                <a:latin typeface="Times New Roman" pitchFamily="18" charset="0"/>
                <a:ea typeface="MS PGothic" pitchFamily="34" charset="-128"/>
                <a:cs typeface="MS PGothic" charset="0"/>
              </a:rPr>
              <a:t>Do you agree to replace the Sensing Measurement Report element with a field?</a:t>
            </a:r>
            <a:endParaRPr lang="zh-CN" altLang="zh-CN" sz="1200" kern="1200" dirty="0">
              <a:solidFill>
                <a:schemeClr val="tx1"/>
              </a:solidFill>
              <a:effectLst/>
              <a:latin typeface="Times New Roman" pitchFamily="18" charset="0"/>
              <a:ea typeface="MS PGothic" pitchFamily="34" charset="-128"/>
              <a:cs typeface="MS PGothic" charset="0"/>
            </a:endParaRPr>
          </a:p>
          <a:p>
            <a:r>
              <a:rPr lang="en-US" altLang="zh-CN" sz="1200" kern="1200" dirty="0">
                <a:solidFill>
                  <a:schemeClr val="tx1"/>
                </a:solidFill>
                <a:effectLst/>
                <a:latin typeface="Times New Roman" pitchFamily="18" charset="0"/>
                <a:ea typeface="MS PGothic" pitchFamily="34" charset="-128"/>
                <a:cs typeface="MS PGothic" charset="0"/>
              </a:rPr>
              <a:t>Note: The content of the field is based on the content of the Sensing Measurement Report element. </a:t>
            </a:r>
            <a:endParaRPr lang="zh-CN" altLang="zh-CN" sz="1200" kern="1200" dirty="0">
              <a:solidFill>
                <a:schemeClr val="tx1"/>
              </a:solidFill>
              <a:effectLst/>
              <a:latin typeface="Times New Roman" pitchFamily="18" charset="0"/>
              <a:ea typeface="MS PGothic" pitchFamily="34" charset="-128"/>
              <a:cs typeface="MS PGothic" charset="0"/>
            </a:endParaRPr>
          </a:p>
          <a:p>
            <a:endParaRPr lang="zh-CN" altLang="en-US" dirty="0"/>
          </a:p>
        </p:txBody>
      </p:sp>
    </p:spTree>
    <p:extLst>
      <p:ext uri="{BB962C8B-B14F-4D97-AF65-F5344CB8AC3E}">
        <p14:creationId xmlns:p14="http://schemas.microsoft.com/office/powerpoint/2010/main" val="2656804953"/>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66896838"/>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16112220"/>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69566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614432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31" name="Rectangle 7"/>
          <p:cNvSpPr>
            <a:spLocks noChangeArrowheads="1"/>
          </p:cNvSpPr>
          <p:nvPr/>
        </p:nvSpPr>
        <p:spPr bwMode="auto">
          <a:xfrm>
            <a:off x="8220953" y="304027"/>
            <a:ext cx="3513847"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IEEE </a:t>
            </a:r>
            <a:r>
              <a:rPr lang="en-US" altLang="en-US" sz="1800" b="1" dirty="0" smtClean="0"/>
              <a:t>802.11-23</a:t>
            </a:r>
            <a:r>
              <a:rPr lang="en-US" altLang="en-US" sz="1800" b="1" kern="1200" dirty="0" smtClean="0">
                <a:solidFill>
                  <a:schemeClr val="tx1"/>
                </a:solidFill>
                <a:latin typeface="Times New Roman" panose="02020603050405020304" pitchFamily="18" charset="0"/>
                <a:ea typeface="MS PGothic" panose="020B0600070205080204" pitchFamily="34" charset="-128"/>
                <a:cs typeface="+mn-cs"/>
              </a:rPr>
              <a:t>/</a:t>
            </a:r>
            <a:r>
              <a:rPr lang="en-US" altLang="zh-CN" sz="1800" b="1" kern="1200" dirty="0" smtClean="0">
                <a:solidFill>
                  <a:schemeClr val="tx1"/>
                </a:solidFill>
                <a:latin typeface="Times New Roman" panose="02020603050405020304" pitchFamily="18" charset="0"/>
                <a:ea typeface="MS PGothic" panose="020B0600070205080204" pitchFamily="34" charset="-128"/>
                <a:cs typeface="+mn-cs"/>
              </a:rPr>
              <a:t>0949</a:t>
            </a:r>
            <a:r>
              <a:rPr lang="en-US" altLang="en-US" sz="1800" b="1" kern="1200" dirty="0" smtClean="0">
                <a:solidFill>
                  <a:schemeClr val="tx1"/>
                </a:solidFill>
                <a:latin typeface="Times New Roman" panose="02020603050405020304" pitchFamily="18" charset="0"/>
                <a:ea typeface="MS PGothic" panose="020B0600070205080204" pitchFamily="34" charset="-128"/>
                <a:cs typeface="+mn-cs"/>
              </a:rPr>
              <a:t>r14</a:t>
            </a:r>
            <a:endParaRPr lang="en-US" altLang="en-US" sz="1800" b="1" dirty="0"/>
          </a:p>
        </p:txBody>
      </p:sp>
      <p:sp>
        <p:nvSpPr>
          <p:cNvPr id="2" name="Line 8"/>
          <p:cNvSpPr>
            <a:spLocks noChangeShapeType="1"/>
          </p:cNvSpPr>
          <p:nvPr/>
        </p:nvSpPr>
        <p:spPr bwMode="auto">
          <a:xfrm>
            <a:off x="457200" y="609600"/>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4572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a:t>Meeting Agenda</a:t>
            </a:r>
          </a:p>
        </p:txBody>
      </p:sp>
      <p:sp>
        <p:nvSpPr>
          <p:cNvPr id="11" name="Rectangle 7"/>
          <p:cNvSpPr>
            <a:spLocks noChangeArrowheads="1"/>
          </p:cNvSpPr>
          <p:nvPr userDrawn="1"/>
        </p:nvSpPr>
        <p:spPr bwMode="auto">
          <a:xfrm>
            <a:off x="457200" y="318315"/>
            <a:ext cx="993862"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June</a:t>
            </a:r>
            <a:r>
              <a:rPr lang="en-US" altLang="zh-CN" sz="1800" b="1" baseline="0" dirty="0" smtClean="0"/>
              <a:t> </a:t>
            </a:r>
            <a:r>
              <a:rPr lang="en-US" altLang="zh-CN" sz="1800" b="1" dirty="0" smtClean="0"/>
              <a:t>2023</a:t>
            </a:r>
            <a:endParaRPr lang="en-US" altLang="en-US" sz="1800" b="1" dirty="0"/>
          </a:p>
        </p:txBody>
      </p:sp>
      <p:sp>
        <p:nvSpPr>
          <p:cNvPr id="12" name="Line 8"/>
          <p:cNvSpPr>
            <a:spLocks noChangeShapeType="1"/>
          </p:cNvSpPr>
          <p:nvPr userDrawn="1"/>
        </p:nvSpPr>
        <p:spPr bwMode="auto">
          <a:xfrm>
            <a:off x="457200" y="6475413"/>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3" name="Rectangle 5"/>
          <p:cNvSpPr txBox="1">
            <a:spLocks noChangeArrowheads="1"/>
          </p:cNvSpPr>
          <p:nvPr userDrawn="1"/>
        </p:nvSpPr>
        <p:spPr bwMode="auto">
          <a:xfrm>
            <a:off x="8064500"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dirty="0"/>
              <a:t>Tony Xiao Han (Huawei)</a:t>
            </a:r>
          </a:p>
        </p:txBody>
      </p:sp>
      <p:sp>
        <p:nvSpPr>
          <p:cNvPr id="14" name="Rectangle 6"/>
          <p:cNvSpPr txBox="1">
            <a:spLocks noChangeArrowheads="1"/>
          </p:cNvSpPr>
          <p:nvPr userDrawn="1"/>
        </p:nvSpPr>
        <p:spPr bwMode="auto">
          <a:xfrm>
            <a:off x="5828299" y="6474897"/>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a:t>Slide </a:t>
            </a:r>
            <a:fld id="{5DFA9695-C1BB-41B2-BF85-AF49C303836D}"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3" Type="http://schemas.openxmlformats.org/officeDocument/2006/relationships/hyperlink" Target="https://mentor.ieee.org/802.11/dcn/23/11-23-0664-01-00bf-info-related-to-802-11bf-ad-hoc-meeting-in-lund-sweden-july-2023.pptx" TargetMode="External"/><Relationship Id="rId2" Type="http://schemas.openxmlformats.org/officeDocument/2006/relationships/notesSlide" Target="../notesSlides/notesSlide54.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3" Type="http://schemas.openxmlformats.org/officeDocument/2006/relationships/hyperlink" Target="https://mentor.ieee.org/802.11/dcn/23/11-23-0314-16-00bf-lb272-comments-and-approved-resolutions.xlsx" TargetMode="External"/><Relationship Id="rId2" Type="http://schemas.openxmlformats.org/officeDocument/2006/relationships/notesSlide" Target="../notesSlides/notesSlide56.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457200" y="914400"/>
            <a:ext cx="11277600" cy="1066800"/>
          </a:xfrm>
        </p:spPr>
        <p:txBody>
          <a:bodyPr/>
          <a:lstStyle/>
          <a:p>
            <a:r>
              <a:rPr lang="en-US" altLang="en-US" sz="3600" dirty="0"/>
              <a:t>Task Group </a:t>
            </a:r>
            <a:r>
              <a:rPr lang="en-US" altLang="zh-CN" sz="3600" dirty="0"/>
              <a:t>bf</a:t>
            </a:r>
            <a:r>
              <a:rPr lang="en-US" altLang="en-US" sz="3600" dirty="0"/>
              <a:t/>
            </a:r>
            <a:br>
              <a:rPr lang="en-US" altLang="en-US" sz="3600" dirty="0"/>
            </a:br>
            <a:r>
              <a:rPr lang="en-US" altLang="en-US" sz="3600" dirty="0"/>
              <a:t>Meeting agenda, </a:t>
            </a:r>
            <a:r>
              <a:rPr lang="en-US" altLang="zh-CN" sz="3600" dirty="0" smtClean="0">
                <a:solidFill>
                  <a:srgbClr val="0000FF"/>
                </a:solidFill>
              </a:rPr>
              <a:t>June teleconference part 2 </a:t>
            </a:r>
            <a:r>
              <a:rPr lang="en-US" altLang="en-US" sz="3600" dirty="0"/>
              <a:t>2023</a:t>
            </a:r>
          </a:p>
        </p:txBody>
      </p:sp>
      <p:sp>
        <p:nvSpPr>
          <p:cNvPr id="4101" name="Rectangle 6"/>
          <p:cNvSpPr>
            <a:spLocks noGrp="1" noChangeArrowheads="1"/>
          </p:cNvSpPr>
          <p:nvPr>
            <p:ph type="body" idx="1"/>
          </p:nvPr>
        </p:nvSpPr>
        <p:spPr>
          <a:xfrm>
            <a:off x="2209800" y="2514600"/>
            <a:ext cx="7772400" cy="381000"/>
          </a:xfrm>
        </p:spPr>
        <p:txBody>
          <a:bodyPr/>
          <a:lstStyle/>
          <a:p>
            <a:pPr algn="ctr">
              <a:buFontTx/>
              <a:buNone/>
            </a:pPr>
            <a:r>
              <a:rPr lang="en-US" altLang="en-US" sz="2000" dirty="0"/>
              <a:t>Date</a:t>
            </a:r>
            <a:r>
              <a:rPr lang="en-US" altLang="en-US" sz="2000"/>
              <a:t>:</a:t>
            </a:r>
            <a:r>
              <a:rPr lang="en-US" altLang="en-US" sz="2000" b="0"/>
              <a:t> </a:t>
            </a:r>
            <a:r>
              <a:rPr lang="en-US" altLang="en-US" sz="2000" b="0" smtClean="0"/>
              <a:t>2023-06-28</a:t>
            </a:r>
            <a:endParaRPr lang="en-US" altLang="en-US" sz="2000" b="0" dirty="0"/>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extLst>
              <p:ext uri="{D42A27DB-BD31-4B8C-83A1-F6EECF244321}">
                <p14:modId xmlns:p14="http://schemas.microsoft.com/office/powerpoint/2010/main" val="1478343348"/>
              </p:ext>
            </p:extLst>
          </p:nvPr>
        </p:nvGraphicFramePr>
        <p:xfrm>
          <a:off x="2362200" y="3671889"/>
          <a:ext cx="7620000" cy="915353"/>
        </p:xfrm>
        <a:graphic>
          <a:graphicData uri="http://schemas.openxmlformats.org/drawingml/2006/table">
            <a:tbl>
              <a:tblPr firstRow="1" bandRow="1">
                <a:tableStyleId>{F5AB1C69-6EDB-4FF4-983F-18BD219EF322}</a:tableStyleId>
              </a:tblPr>
              <a:tblGrid>
                <a:gridCol w="1524000">
                  <a:extLst>
                    <a:ext uri="{9D8B030D-6E8A-4147-A177-3AD203B41FA5}">
                      <a16:colId xmlns="" xmlns:a16="http://schemas.microsoft.com/office/drawing/2014/main" val="20000"/>
                    </a:ext>
                  </a:extLst>
                </a:gridCol>
                <a:gridCol w="1203158">
                  <a:extLst>
                    <a:ext uri="{9D8B030D-6E8A-4147-A177-3AD203B41FA5}">
                      <a16:colId xmlns="" xmlns:a16="http://schemas.microsoft.com/office/drawing/2014/main" val="20001"/>
                    </a:ext>
                  </a:extLst>
                </a:gridCol>
                <a:gridCol w="2165684">
                  <a:extLst>
                    <a:ext uri="{9D8B030D-6E8A-4147-A177-3AD203B41FA5}">
                      <a16:colId xmlns="" xmlns:a16="http://schemas.microsoft.com/office/drawing/2014/main" val="20002"/>
                    </a:ext>
                  </a:extLst>
                </a:gridCol>
                <a:gridCol w="802105">
                  <a:extLst>
                    <a:ext uri="{9D8B030D-6E8A-4147-A177-3AD203B41FA5}">
                      <a16:colId xmlns="" xmlns:a16="http://schemas.microsoft.com/office/drawing/2014/main" val="20003"/>
                    </a:ext>
                  </a:extLst>
                </a:gridCol>
                <a:gridCol w="1925053">
                  <a:extLst>
                    <a:ext uri="{9D8B030D-6E8A-4147-A177-3AD203B41FA5}">
                      <a16:colId xmlns="" xmlns:a16="http://schemas.microsoft.com/office/drawing/2014/main" val="20004"/>
                    </a:ext>
                  </a:extLst>
                </a:gridCol>
              </a:tblGrid>
              <a:tr h="275273">
                <a:tc>
                  <a:txBody>
                    <a:bodyPr/>
                    <a:lstStyle/>
                    <a:p>
                      <a:pPr algn="ctr"/>
                      <a:r>
                        <a:rPr lang="en-US" sz="1200" dirty="0">
                          <a:solidFill>
                            <a:schemeClr val="tx1"/>
                          </a:solidFill>
                        </a:rPr>
                        <a:t>Name</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Affiliation</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Address</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Phone</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Email</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0"/>
                  </a:ext>
                </a:extLst>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a:solidFill>
                            <a:srgbClr val="000000"/>
                          </a:solidFill>
                          <a:latin typeface="+mn-lt"/>
                          <a:ea typeface="Times New Roman"/>
                          <a:cs typeface="Arial"/>
                        </a:rPr>
                        <a:t>Tony Xiao Han</a:t>
                      </a:r>
                      <a:endParaRPr lang="en-US" sz="14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a:solidFill>
                            <a:srgbClr val="000000"/>
                          </a:solidFill>
                          <a:latin typeface="+mn-lt"/>
                          <a:ea typeface="Times New Roman"/>
                          <a:cs typeface="Arial"/>
                        </a:rPr>
                        <a:t>Huawei Technologies Co., Ltd.</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a:solidFill>
                            <a:srgbClr val="000000"/>
                          </a:solidFill>
                          <a:latin typeface="+mn-lt"/>
                          <a:ea typeface="Times New Roman"/>
                          <a:cs typeface="Arial"/>
                        </a:rPr>
                        <a:t>F3, Huawei Base, Shenzhen, China</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1"/>
                  </a:ext>
                </a:extLst>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buFont typeface="Arial" panose="020B0604020202020204" pitchFamily="34" charset="0"/>
              <a:buChar char="•"/>
            </a:pPr>
            <a:r>
              <a:rPr lang="en-US" altLang="en-US"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3200"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20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#5</a:t>
            </a:r>
            <a:endParaRPr lang="en-US" altLang="en-US" b="0" dirty="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524000"/>
            <a:ext cx="11277600" cy="4648200"/>
          </a:xfrm>
        </p:spPr>
        <p:txBody>
          <a:bodyPr/>
          <a:lstStyle/>
          <a:p>
            <a:pPr marL="355600" lvl="2" indent="-285750">
              <a:buSzPct val="150000"/>
              <a:buFont typeface="Arial" panose="020B0604020202020204" pitchFamily="34" charset="0"/>
              <a:buChar char="•"/>
            </a:pPr>
            <a:r>
              <a:rPr lang="en-US" altLang="zh-CN"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sz="1800" dirty="0"/>
              <a:t>IEEE SA Copyright Policy, see </a:t>
            </a:r>
            <a:br>
              <a:rPr lang="en-US" altLang="zh-CN" sz="1800" dirty="0"/>
            </a:br>
            <a:r>
              <a:rPr lang="en-US" altLang="zh-CN" sz="1800" dirty="0"/>
              <a:t>	Clause 7 of the IEEE SA Standards Board Bylaws</a:t>
            </a:r>
            <a:br>
              <a:rPr lang="en-US" altLang="zh-CN" sz="1800" dirty="0"/>
            </a:br>
            <a:r>
              <a:rPr lang="en-US" altLang="zh-CN" sz="1800" dirty="0"/>
              <a:t> 	</a:t>
            </a:r>
            <a:r>
              <a:rPr lang="en-US" altLang="zh-CN" dirty="0">
                <a:hlinkClick r:id="rId3"/>
              </a:rPr>
              <a:t>https://standards.ieee.org/about/policies/bylaws/sect6-7.html#7</a:t>
            </a:r>
            <a:r>
              <a:rPr lang="en-US" altLang="zh-CN" dirty="0"/>
              <a:t/>
            </a:r>
            <a:br>
              <a:rPr lang="en-US" altLang="zh-CN" dirty="0"/>
            </a:br>
            <a:r>
              <a:rPr lang="en-US" altLang="zh-CN" sz="1800" dirty="0"/>
              <a:t>	Clause 6.1 of the IEEE SA Standards Board Operations Manual</a:t>
            </a:r>
            <a:br>
              <a:rPr lang="en-US" altLang="zh-CN" sz="1800" dirty="0"/>
            </a:br>
            <a:r>
              <a:rPr lang="en-US" altLang="zh-CN" sz="1800" dirty="0"/>
              <a:t>	</a:t>
            </a: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r>
              <a:rPr lang="en-US" altLang="zh-CN" dirty="0"/>
              <a:t>IEEE SA Copyright Permission</a:t>
            </a:r>
          </a:p>
          <a:p>
            <a:pPr marL="355600" lvl="3" indent="-285750">
              <a:buSzPct val="150000"/>
              <a:buFont typeface="Arial" panose="020B0604020202020204" pitchFamily="34" charset="0"/>
              <a:buChar char="•"/>
            </a:pPr>
            <a:r>
              <a:rPr lang="en-US" altLang="zh-CN" dirty="0">
                <a:hlinkClick r:id="rId5"/>
              </a:rPr>
              <a:t>https://standards.ieee.org/content/dam/ieee-standards/standards/web/documents/other/permissionltrs.zip</a:t>
            </a:r>
            <a:endParaRPr lang="en-US" altLang="zh-CN" dirty="0"/>
          </a:p>
          <a:p>
            <a:pPr marL="355600" lvl="2" indent="-285750">
              <a:buSzPct val="150000"/>
              <a:buFont typeface="Arial" panose="020B0604020202020204" pitchFamily="34" charset="0"/>
              <a:buChar char="•"/>
            </a:pPr>
            <a:r>
              <a:rPr lang="en-US" altLang="zh-CN" dirty="0"/>
              <a:t>IEEE SA Copyright FAQs</a:t>
            </a:r>
          </a:p>
          <a:p>
            <a:pPr marL="355600" lvl="3" indent="-285750">
              <a:buSzPct val="150000"/>
              <a:buFont typeface="Arial" panose="020B0604020202020204" pitchFamily="34" charset="0"/>
              <a:buChar char="•"/>
            </a:pPr>
            <a:r>
              <a:rPr lang="en-US" altLang="zh-CN" dirty="0">
                <a:hlinkClick r:id="rId6"/>
              </a:rPr>
              <a:t>http://standards.ieee.org/faqs/copyrights.html/</a:t>
            </a:r>
            <a:endParaRPr lang="en-US" altLang="zh-CN" dirty="0"/>
          </a:p>
          <a:p>
            <a:pPr marL="355600" lvl="2" indent="-285750">
              <a:buSzPct val="150000"/>
              <a:buFont typeface="Arial" panose="020B0604020202020204" pitchFamily="34" charset="0"/>
              <a:buChar char="•"/>
            </a:pPr>
            <a:r>
              <a:rPr lang="en-US" altLang="zh-CN" dirty="0"/>
              <a:t>IEEE SA Best Practices for IEEE Standards Development </a:t>
            </a:r>
          </a:p>
          <a:p>
            <a:pPr marL="355600" lvl="3" indent="-285750">
              <a:buSzPct val="150000"/>
              <a:buFont typeface="Arial" panose="020B0604020202020204" pitchFamily="34" charset="0"/>
              <a:buChar char="•"/>
            </a:pPr>
            <a:r>
              <a:rPr lang="en-US" altLang="zh-CN" dirty="0">
                <a:hlinkClick r:id="rId7"/>
              </a:rPr>
              <a:t>http://standards.ieee.org/develop/policies/best_practices_for_ieee_standards_development_051215.pdf</a:t>
            </a:r>
            <a:endParaRPr lang="en-US" altLang="zh-CN" dirty="0"/>
          </a:p>
          <a:p>
            <a:pPr marL="355600" lvl="2" indent="-285750">
              <a:buSzPct val="150000"/>
              <a:buFont typeface="Arial" panose="020B0604020202020204" pitchFamily="34" charset="0"/>
              <a:buChar char="•"/>
            </a:pPr>
            <a:r>
              <a:rPr lang="en-US" altLang="zh-CN" dirty="0"/>
              <a:t>Distribution of Draft Standards (see 6.1.3 of the SASB Operations Manual)</a:t>
            </a:r>
          </a:p>
          <a:p>
            <a:pPr marL="355600" lvl="3" indent="-285750">
              <a:buSzPct val="150000"/>
              <a:buFont typeface="Arial" panose="020B0604020202020204" pitchFamily="34" charset="0"/>
              <a:buChar char="•"/>
            </a:pP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endParaRPr lang="en-US" altLang="en-US" sz="16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spcAft>
                <a:spcPts val="600"/>
              </a:spcAft>
            </a:pPr>
            <a:r>
              <a:rPr lang="en-US" altLang="en-US" b="0" dirty="0"/>
              <a:t>All participants in IEEE-SA activities are expected to adhere to the core principles underlying the:</a:t>
            </a:r>
          </a:p>
          <a:p>
            <a:pPr lvl="1">
              <a:buFont typeface="Times New Roman" panose="02020603050405020304" pitchFamily="18" charset="0"/>
              <a:buChar char="−"/>
            </a:pPr>
            <a:r>
              <a:rPr lang="en-US" altLang="en-US" sz="1800" dirty="0">
                <a:hlinkClick r:id="rId3"/>
              </a:rPr>
              <a:t>IEEE Code of Ethics</a:t>
            </a:r>
            <a:endParaRPr lang="en-US" altLang="en-US" sz="1800" dirty="0"/>
          </a:p>
          <a:p>
            <a:pPr lvl="1">
              <a:buFont typeface="Times New Roman" panose="02020603050405020304" pitchFamily="18" charset="0"/>
              <a:buChar char="−"/>
            </a:pPr>
            <a:r>
              <a:rPr lang="en-US" altLang="en-US" sz="1800" dirty="0">
                <a:hlinkClick r:id="rId4"/>
              </a:rPr>
              <a:t>IEEE Code of Conduct</a:t>
            </a:r>
            <a:endParaRPr lang="en-US" altLang="en-US" sz="1800" dirty="0"/>
          </a:p>
          <a:p>
            <a:pPr algn="just">
              <a:spcAft>
                <a:spcPts val="600"/>
              </a:spcAft>
            </a:pPr>
            <a:r>
              <a:rPr lang="en-US" altLang="en-US" b="0" dirty="0"/>
              <a:t>The core principles of the IEEE Codes of Ethics &amp; Conduct are to:</a:t>
            </a:r>
          </a:p>
          <a:p>
            <a:pPr lvl="1" algn="just">
              <a:spcAft>
                <a:spcPts val="600"/>
              </a:spcAft>
            </a:pPr>
            <a:r>
              <a:rPr lang="en-US" altLang="en-US" sz="1800" dirty="0"/>
              <a:t>Uphold the highest standards of integrity, responsible behavior, and ethical and professional conduct</a:t>
            </a:r>
          </a:p>
          <a:p>
            <a:pPr lvl="1" algn="just">
              <a:spcAft>
                <a:spcPts val="600"/>
              </a:spcAft>
            </a:pPr>
            <a:r>
              <a:rPr lang="en-US" altLang="en-US" sz="1800" dirty="0"/>
              <a:t>Treat people fairly and with respect, to not engage in harassment, discrimination, or retaliation, and to protect people's privacy.</a:t>
            </a:r>
          </a:p>
          <a:p>
            <a:pPr lvl="1" algn="just">
              <a:spcAft>
                <a:spcPts val="600"/>
              </a:spcAft>
            </a:pPr>
            <a:r>
              <a:rPr lang="en-US" altLang="en-US" sz="1800" dirty="0"/>
              <a:t>Avoid injuring others, their property, reputation, or employment by false or malicious action</a:t>
            </a:r>
          </a:p>
          <a:p>
            <a:pPr algn="just">
              <a:spcAft>
                <a:spcPts val="600"/>
              </a:spcAft>
            </a:pPr>
            <a:r>
              <a:rPr lang="en-US" altLang="en-US" b="0" dirty="0"/>
              <a:t>The most recent versions of these Codes are available at</a:t>
            </a:r>
          </a:p>
          <a:p>
            <a:pPr lvl="1" algn="just">
              <a:spcAft>
                <a:spcPts val="600"/>
              </a:spcAft>
            </a:pPr>
            <a:r>
              <a:rPr lang="en-US" altLang="en-US" sz="1800" dirty="0">
                <a:hlinkClick r:id="rId5"/>
              </a:rPr>
              <a:t>http://www.ieee.org/about/corporate/governance</a:t>
            </a:r>
            <a:endParaRPr lang="en-US" altLang="en-US" sz="1800" dirty="0"/>
          </a:p>
          <a:p>
            <a:pPr>
              <a:spcAft>
                <a:spcPts val="600"/>
              </a:spcAft>
            </a:pPr>
            <a:endParaRPr lang="en-US" altLang="en-US" sz="3600" dirty="0"/>
          </a:p>
        </p:txBody>
      </p:sp>
      <p:sp>
        <p:nvSpPr>
          <p:cNvPr id="14341"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 behavior in IEEE-SA activities is guided by the IEEE Codes of Ethics &amp; Conduct</a:t>
            </a: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require that “participants in the IEEE standards development individual process shall act based on their qualifications and experience”</a:t>
            </a:r>
          </a:p>
          <a:p>
            <a:pPr algn="just"/>
            <a:r>
              <a:rPr lang="en-US" altLang="en-US" sz="2000" dirty="0"/>
              <a:t>This means participants:</a:t>
            </a:r>
          </a:p>
          <a:p>
            <a:pPr lvl="1" algn="just">
              <a:buFont typeface="Times New Roman" panose="02020603050405020304" pitchFamily="18" charset="0"/>
              <a:buChar char="−"/>
            </a:pPr>
            <a:r>
              <a:rPr lang="en-US" altLang="en-US" sz="1800" b="1" dirty="0">
                <a:solidFill>
                  <a:srgbClr val="00B050"/>
                </a:solidFill>
              </a:rPr>
              <a:t>Shall act &amp; vote </a:t>
            </a:r>
            <a:r>
              <a:rPr lang="en-US" altLang="en-US" sz="1800" dirty="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dirty="0">
                <a:solidFill>
                  <a:srgbClr val="FF0000"/>
                </a:solidFill>
              </a:rPr>
              <a:t>Shall not act or vote </a:t>
            </a:r>
            <a:r>
              <a:rPr lang="en-US" altLang="en-US" sz="1800" dirty="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dirty="0">
                <a:solidFill>
                  <a:srgbClr val="FF0000"/>
                </a:solidFill>
              </a:rPr>
              <a:t>Shall not direct </a:t>
            </a:r>
            <a:r>
              <a:rPr lang="en-US" altLang="en-US" sz="1800" dirty="0"/>
              <a:t>the actions or votes of other participants or retaliate against other participants for fulfilling their responsibility to act &amp; vote based on their personal &amp; independently developed opinions</a:t>
            </a:r>
          </a:p>
          <a:p>
            <a:pPr algn="just"/>
            <a:r>
              <a:rPr lang="en-US" altLang="en-US" sz="2000" dirty="0"/>
              <a:t>By participating in standards activities using the “</a:t>
            </a:r>
            <a:r>
              <a:rPr lang="en-US" altLang="en-US" sz="2000" i="1" dirty="0"/>
              <a:t>individual process</a:t>
            </a:r>
            <a:r>
              <a:rPr lang="en-US" altLang="en-US" sz="2000" dirty="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Participants in the IEEE-SA “individual process” shall act independently of others, including employers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(clause 5.2.1.3) specifies that “</a:t>
            </a:r>
            <a:r>
              <a:rPr lang="en-US" altLang="en-US" sz="2000" i="1" dirty="0"/>
              <a:t>the standards development process shall not be dominated by any single interest category, individual, or organization</a:t>
            </a:r>
            <a:r>
              <a:rPr lang="en-US" altLang="en-US" sz="2000" dirty="0"/>
              <a:t>”</a:t>
            </a:r>
          </a:p>
          <a:p>
            <a:pPr lvl="1" algn="just">
              <a:buFont typeface="Times New Roman" panose="02020603050405020304" pitchFamily="18" charset="0"/>
              <a:buChar char="−"/>
            </a:pPr>
            <a:r>
              <a:rPr lang="en-US" altLang="en-US" dirty="0"/>
              <a:t>This means no participant may exercise “</a:t>
            </a:r>
            <a:r>
              <a:rPr lang="en-US" altLang="en-US" i="1" dirty="0"/>
              <a:t>authority, leadership, or influence by reason of superior leverage, strength, or representation to the exclusion of fair and equitable consideration of other viewpoints</a:t>
            </a:r>
            <a:r>
              <a:rPr lang="en-US" altLang="en-US" dirty="0"/>
              <a:t>” or “</a:t>
            </a:r>
            <a:r>
              <a:rPr lang="en-US" altLang="en-US" i="1" dirty="0"/>
              <a:t>to hinder the progress of the standards development activity</a:t>
            </a:r>
            <a:r>
              <a:rPr lang="en-US" altLang="en-US" dirty="0"/>
              <a:t>”</a:t>
            </a:r>
          </a:p>
          <a:p>
            <a:pPr algn="just">
              <a:spcBef>
                <a:spcPts val="1200"/>
              </a:spcBef>
            </a:pPr>
            <a:r>
              <a:rPr lang="en-US" altLang="en-US" sz="2000" dirty="0"/>
              <a:t>This rule applies equally to those participating in a standards development project and to that project’s leadership group</a:t>
            </a:r>
          </a:p>
          <a:p>
            <a:pPr algn="just">
              <a:spcBef>
                <a:spcPts val="1200"/>
              </a:spcBef>
            </a:pPr>
            <a:r>
              <a:rPr lang="en-US" altLang="en-US" sz="2000" dirty="0"/>
              <a:t>Any person who reasonably suspects that dominance is occurring in a standards development project is encouraged to bring the issue to the attention of the Standards Committee or the project’s IEEE-SA Program Manager</a:t>
            </a:r>
            <a:endParaRPr lang="en-US" altLang="en-US" sz="2800" dirty="0"/>
          </a:p>
        </p:txBody>
      </p:sp>
      <p:sp>
        <p:nvSpPr>
          <p:cNvPr id="16389"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IEEE-SA standards activities shall allow the fair &amp;</a:t>
            </a:r>
            <a:br>
              <a:rPr lang="en-US" altLang="en-US" sz="3200" dirty="0"/>
            </a:br>
            <a:r>
              <a:rPr lang="en-US" altLang="en-US" sz="3200" dirty="0"/>
              <a:t>equitable consideration of all viewpoints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Required notices</a:t>
            </a:r>
          </a:p>
        </p:txBody>
      </p:sp>
      <p:sp>
        <p:nvSpPr>
          <p:cNvPr id="17412"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dirty="0">
                <a:hlinkClick r:id="rId7"/>
              </a:rPr>
              <a:t>https://mentor.ieee.org/802.11/dcn/14/11-14-0629-22-0000-802-11-operations-manual.docx</a:t>
            </a:r>
            <a:r>
              <a:rPr lang="nl-NL" altLang="en-US" sz="1800" dirty="0"/>
              <a:t>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en-US" sz="3200" dirty="0">
                <a:solidFill>
                  <a:schemeClr val="tx2"/>
                </a:solidFill>
              </a:rPr>
              <a:t>Agenda items on </a:t>
            </a:r>
            <a:r>
              <a:rPr lang="en-US" altLang="zh-CN" sz="3200" dirty="0" smtClean="0">
                <a:solidFill>
                  <a:srgbClr val="0000FF"/>
                </a:solidFill>
                <a:cs typeface="Times New Roman" panose="02020603050405020304" pitchFamily="18" charset="0"/>
              </a:rPr>
              <a:t>June 1</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Times</a:t>
            </a:r>
          </a:p>
          <a:p>
            <a:pPr algn="just"/>
            <a:r>
              <a:rPr lang="en-US" altLang="zh-CN" sz="1600" dirty="0"/>
              <a:t>D1.0 CR </a:t>
            </a:r>
            <a:r>
              <a:rPr lang="en-US" altLang="zh-CN" sz="1600" dirty="0" smtClean="0"/>
              <a:t>Status</a:t>
            </a:r>
          </a:p>
          <a:p>
            <a:pPr algn="just"/>
            <a:r>
              <a:rPr lang="en-US" altLang="en-US" sz="1600" dirty="0" smtClean="0"/>
              <a:t>Presentation </a:t>
            </a:r>
            <a:r>
              <a:rPr lang="en-US" altLang="en-US" sz="1600" dirty="0"/>
              <a:t>of submissions</a:t>
            </a:r>
          </a:p>
          <a:p>
            <a:pPr algn="just"/>
            <a:endParaRPr lang="en-US" altLang="en-US" sz="1600" dirty="0"/>
          </a:p>
          <a:p>
            <a:pPr algn="just"/>
            <a:endParaRPr lang="en-US" altLang="en-US" sz="1600" dirty="0"/>
          </a:p>
          <a:p>
            <a:pPr lvl="1" algn="just"/>
            <a:endParaRPr lang="en-US" altLang="en-US" sz="1200" dirty="0"/>
          </a:p>
          <a:p>
            <a:pPr algn="just"/>
            <a:endParaRPr lang="en-US" altLang="en-US" sz="1600" dirty="0" smtClean="0"/>
          </a:p>
          <a:p>
            <a:pPr algn="just"/>
            <a:endParaRPr lang="en-US" altLang="en-US" sz="16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sp>
        <p:nvSpPr>
          <p:cNvPr id="6"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a:solidFill>
                  <a:srgbClr val="0000FF"/>
                </a:solidFill>
              </a:rPr>
              <a:t>Table 1</a:t>
            </a:r>
            <a:endParaRPr lang="en-US" altLang="en-US" sz="1400" dirty="0">
              <a:solidFill>
                <a:srgbClr val="0000FF"/>
              </a:solidFill>
              <a:cs typeface="Times New Roman" panose="02020603050405020304" pitchFamily="18" charset="0"/>
            </a:endParaRPr>
          </a:p>
        </p:txBody>
      </p:sp>
      <p:graphicFrame>
        <p:nvGraphicFramePr>
          <p:cNvPr id="9" name="表格 10"/>
          <p:cNvGraphicFramePr>
            <a:graphicFrameLocks noGrp="1"/>
          </p:cNvGraphicFramePr>
          <p:nvPr>
            <p:extLst>
              <p:ext uri="{D42A27DB-BD31-4B8C-83A1-F6EECF244321}">
                <p14:modId xmlns:p14="http://schemas.microsoft.com/office/powerpoint/2010/main" val="422460078"/>
              </p:ext>
            </p:extLst>
          </p:nvPr>
        </p:nvGraphicFramePr>
        <p:xfrm>
          <a:off x="3429000" y="1752600"/>
          <a:ext cx="8305801" cy="2432116"/>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xmlns="" val="20000"/>
                    </a:ext>
                  </a:extLst>
                </a:gridCol>
                <a:gridCol w="2009945">
                  <a:extLst>
                    <a:ext uri="{9D8B030D-6E8A-4147-A177-3AD203B41FA5}">
                      <a16:colId xmlns:a16="http://schemas.microsoft.com/office/drawing/2014/main" xmlns="" val="20001"/>
                    </a:ext>
                  </a:extLst>
                </a:gridCol>
                <a:gridCol w="4123023">
                  <a:extLst>
                    <a:ext uri="{9D8B030D-6E8A-4147-A177-3AD203B41FA5}">
                      <a16:colId xmlns:a16="http://schemas.microsoft.com/office/drawing/2014/main" xmlns="" val="20002"/>
                    </a:ext>
                  </a:extLst>
                </a:gridCol>
                <a:gridCol w="1434095">
                  <a:extLst>
                    <a:ext uri="{9D8B030D-6E8A-4147-A177-3AD203B41FA5}">
                      <a16:colId xmlns:a16="http://schemas.microsoft.com/office/drawing/2014/main" xmlns=""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smtClean="0"/>
                        <a:t>(</a:t>
                      </a:r>
                      <a:r>
                        <a:rPr lang="en-US" altLang="zh-CN" sz="1200" dirty="0" smtClean="0">
                          <a:solidFill>
                            <a:srgbClr val="FF0000"/>
                          </a:solidFill>
                        </a:rPr>
                        <a:t>CR</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xmlns=""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23/0814</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B050"/>
                          </a:solidFill>
                          <a:latin typeface="+mn-lt"/>
                          <a:ea typeface="+mn-ea"/>
                          <a:cs typeface="+mn-cs"/>
                        </a:rPr>
                        <a:t>Claudio da Silva (Meta)</a:t>
                      </a:r>
                      <a:endParaRPr lang="en-US" altLang="zh-CN"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Discussion and Proposed Modifications to Annex C</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40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23/0794</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Rui Du(Huawei)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smtClean="0">
                          <a:solidFill>
                            <a:srgbClr val="0000FF"/>
                          </a:solidFill>
                          <a:latin typeface="+mn-lt"/>
                          <a:ea typeface="+mn-ea"/>
                          <a:cs typeface="+mn-cs"/>
                        </a:rPr>
                        <a:t>LB272 </a:t>
                      </a:r>
                      <a:r>
                        <a:rPr lang="fr-FR" altLang="zh-CN" sz="1200" kern="1200" dirty="0" err="1" smtClean="0">
                          <a:solidFill>
                            <a:srgbClr val="0000FF"/>
                          </a:solidFill>
                          <a:latin typeface="+mn-lt"/>
                          <a:ea typeface="+mn-ea"/>
                          <a:cs typeface="+mn-cs"/>
                        </a:rPr>
                        <a:t>comments</a:t>
                      </a:r>
                      <a:r>
                        <a:rPr lang="fr-FR" altLang="zh-CN" sz="1200" kern="1200" dirty="0" smtClean="0">
                          <a:solidFill>
                            <a:srgbClr val="0000FF"/>
                          </a:solidFill>
                          <a:latin typeface="+mn-lt"/>
                          <a:ea typeface="+mn-ea"/>
                          <a:cs typeface="+mn-cs"/>
                        </a:rPr>
                        <a:t> DMG comment 2064 </a:t>
                      </a:r>
                      <a:r>
                        <a:rPr lang="fr-FR" altLang="zh-CN" sz="1200" kern="1200" dirty="0" err="1" smtClean="0">
                          <a:solidFill>
                            <a:srgbClr val="0000FF"/>
                          </a:solidFill>
                          <a:latin typeface="+mn-lt"/>
                          <a:ea typeface="+mn-ea"/>
                          <a:cs typeface="+mn-cs"/>
                        </a:rPr>
                        <a:t>resolution</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40mins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23/0912</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Naren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LB272 CR for MLME CID – Part 1</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23/0913</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Naren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LB272 CR for MLME CID – Part 2</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23/0910</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Ning Gao(OPPO)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LB272-DMG-CIDs-Coordinated Monostatic Sensing Instance</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23/0938</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Zhuqing</a:t>
                      </a:r>
                      <a:r>
                        <a:rPr lang="en-US" altLang="zh-CN" sz="1200" kern="1200" dirty="0" smtClean="0">
                          <a:solidFill>
                            <a:srgbClr val="00B050"/>
                          </a:solidFill>
                          <a:latin typeface="+mn-lt"/>
                          <a:ea typeface="+mn-ea"/>
                          <a:cs typeface="+mn-cs"/>
                        </a:rPr>
                        <a:t> Tang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LB272_Comment_resolution_for_SBP_procedure_CID_1625</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15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23/0844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Osama </a:t>
                      </a:r>
                      <a:r>
                        <a:rPr lang="en-US" altLang="zh-CN" sz="1200" kern="1200" dirty="0" err="1" smtClean="0">
                          <a:solidFill>
                            <a:schemeClr val="tx1"/>
                          </a:solidFill>
                          <a:latin typeface="+mn-lt"/>
                          <a:ea typeface="+mn-ea"/>
                          <a:cs typeface="+mn-cs"/>
                        </a:rPr>
                        <a:t>Aboul-Magd</a:t>
                      </a:r>
                      <a:r>
                        <a:rPr lang="en-US" altLang="zh-CN" sz="1200" kern="1200" dirty="0" smtClean="0">
                          <a:solidFill>
                            <a:schemeClr val="tx1"/>
                          </a:solidFill>
                          <a:latin typeface="+mn-lt"/>
                          <a:ea typeface="+mn-ea"/>
                          <a:cs typeface="+mn-cs"/>
                        </a:rPr>
                        <a:t>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 272 Comment Resolution - Part 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225112590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en-US" sz="3200" dirty="0">
                <a:solidFill>
                  <a:schemeClr val="tx2"/>
                </a:solidFill>
              </a:rPr>
              <a:t>Agenda items on </a:t>
            </a:r>
            <a:r>
              <a:rPr lang="en-US" altLang="zh-CN" sz="3200" dirty="0" smtClean="0">
                <a:solidFill>
                  <a:srgbClr val="0000FF"/>
                </a:solidFill>
                <a:cs typeface="Times New Roman" panose="02020603050405020304" pitchFamily="18" charset="0"/>
              </a:rPr>
              <a:t>June 5</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Times</a:t>
            </a:r>
          </a:p>
          <a:p>
            <a:pPr algn="just"/>
            <a:r>
              <a:rPr lang="en-US" altLang="zh-CN" sz="1600" dirty="0"/>
              <a:t>D1.0 CR </a:t>
            </a:r>
            <a:r>
              <a:rPr lang="en-US" altLang="zh-CN" sz="1600" dirty="0" smtClean="0"/>
              <a:t>Status</a:t>
            </a:r>
          </a:p>
          <a:p>
            <a:pPr algn="just"/>
            <a:r>
              <a:rPr lang="en-US" altLang="en-US" sz="1600" dirty="0" smtClean="0"/>
              <a:t>Presentation </a:t>
            </a:r>
            <a:r>
              <a:rPr lang="en-US" altLang="en-US" sz="1600" dirty="0"/>
              <a:t>of submissions</a:t>
            </a:r>
          </a:p>
          <a:p>
            <a:pPr algn="just"/>
            <a:endParaRPr lang="en-US" altLang="en-US" sz="1600" dirty="0"/>
          </a:p>
          <a:p>
            <a:pPr algn="just"/>
            <a:endParaRPr lang="en-US" altLang="en-US" sz="1600" dirty="0"/>
          </a:p>
          <a:p>
            <a:pPr lvl="1" algn="just"/>
            <a:endParaRPr lang="en-US" altLang="en-US" sz="1200" dirty="0"/>
          </a:p>
          <a:p>
            <a:pPr algn="just"/>
            <a:endParaRPr lang="en-US" altLang="en-US" sz="1600" dirty="0" smtClean="0"/>
          </a:p>
          <a:p>
            <a:pPr algn="just"/>
            <a:endParaRPr lang="en-US" altLang="en-US" sz="16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sp>
        <p:nvSpPr>
          <p:cNvPr id="6"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a:solidFill>
                  <a:srgbClr val="0000FF"/>
                </a:solidFill>
              </a:rPr>
              <a:t>Table 1</a:t>
            </a:r>
            <a:endParaRPr lang="en-US" altLang="en-US" sz="1400" dirty="0">
              <a:solidFill>
                <a:srgbClr val="0000FF"/>
              </a:solidFill>
              <a:cs typeface="Times New Roman" panose="02020603050405020304" pitchFamily="18" charset="0"/>
            </a:endParaRPr>
          </a:p>
        </p:txBody>
      </p:sp>
      <p:graphicFrame>
        <p:nvGraphicFramePr>
          <p:cNvPr id="9" name="表格 10"/>
          <p:cNvGraphicFramePr>
            <a:graphicFrameLocks noGrp="1"/>
          </p:cNvGraphicFramePr>
          <p:nvPr>
            <p:extLst>
              <p:ext uri="{D42A27DB-BD31-4B8C-83A1-F6EECF244321}">
                <p14:modId xmlns:p14="http://schemas.microsoft.com/office/powerpoint/2010/main" val="576596217"/>
              </p:ext>
            </p:extLst>
          </p:nvPr>
        </p:nvGraphicFramePr>
        <p:xfrm>
          <a:off x="3429000" y="1752600"/>
          <a:ext cx="8305801" cy="1994752"/>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xmlns="" val="20000"/>
                    </a:ext>
                  </a:extLst>
                </a:gridCol>
                <a:gridCol w="2009945">
                  <a:extLst>
                    <a:ext uri="{9D8B030D-6E8A-4147-A177-3AD203B41FA5}">
                      <a16:colId xmlns:a16="http://schemas.microsoft.com/office/drawing/2014/main" xmlns="" val="20001"/>
                    </a:ext>
                  </a:extLst>
                </a:gridCol>
                <a:gridCol w="4123023">
                  <a:extLst>
                    <a:ext uri="{9D8B030D-6E8A-4147-A177-3AD203B41FA5}">
                      <a16:colId xmlns:a16="http://schemas.microsoft.com/office/drawing/2014/main" xmlns="" val="20002"/>
                    </a:ext>
                  </a:extLst>
                </a:gridCol>
                <a:gridCol w="1434095">
                  <a:extLst>
                    <a:ext uri="{9D8B030D-6E8A-4147-A177-3AD203B41FA5}">
                      <a16:colId xmlns:a16="http://schemas.microsoft.com/office/drawing/2014/main" xmlns=""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smtClean="0"/>
                        <a:t>(</a:t>
                      </a:r>
                      <a:r>
                        <a:rPr lang="en-US" altLang="zh-CN" sz="1200" dirty="0" smtClean="0">
                          <a:solidFill>
                            <a:srgbClr val="FF0000"/>
                          </a:solidFill>
                        </a:rPr>
                        <a:t>CR</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xmlns=""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23/0794</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Rui Du(Huawei)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smtClean="0">
                          <a:solidFill>
                            <a:srgbClr val="00B050"/>
                          </a:solidFill>
                          <a:latin typeface="+mn-lt"/>
                          <a:ea typeface="+mn-ea"/>
                          <a:cs typeface="+mn-cs"/>
                        </a:rPr>
                        <a:t>LB272 </a:t>
                      </a:r>
                      <a:r>
                        <a:rPr lang="fr-FR" altLang="zh-CN" sz="1200" kern="1200" dirty="0" err="1" smtClean="0">
                          <a:solidFill>
                            <a:srgbClr val="00B050"/>
                          </a:solidFill>
                          <a:latin typeface="+mn-lt"/>
                          <a:ea typeface="+mn-ea"/>
                          <a:cs typeface="+mn-cs"/>
                        </a:rPr>
                        <a:t>comments</a:t>
                      </a:r>
                      <a:r>
                        <a:rPr lang="fr-FR" altLang="zh-CN" sz="1200" kern="1200" dirty="0" smtClean="0">
                          <a:solidFill>
                            <a:srgbClr val="00B050"/>
                          </a:solidFill>
                          <a:latin typeface="+mn-lt"/>
                          <a:ea typeface="+mn-ea"/>
                          <a:cs typeface="+mn-cs"/>
                        </a:rPr>
                        <a:t> DMG comment 2064 </a:t>
                      </a:r>
                      <a:r>
                        <a:rPr lang="fr-FR" altLang="zh-CN" sz="1200" kern="1200" dirty="0" err="1" smtClean="0">
                          <a:solidFill>
                            <a:srgbClr val="00B050"/>
                          </a:solidFill>
                          <a:latin typeface="+mn-lt"/>
                          <a:ea typeface="+mn-ea"/>
                          <a:cs typeface="+mn-cs"/>
                        </a:rPr>
                        <a:t>resolution</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40mins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23/0910</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Ning Gao(OPPO)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LB272-DMG-CIDs-Coordinated Monostatic Sensing Instance</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23/0844</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Osama </a:t>
                      </a:r>
                      <a:r>
                        <a:rPr lang="en-US" altLang="zh-CN" sz="1200" kern="1200" dirty="0" err="1" smtClean="0">
                          <a:solidFill>
                            <a:srgbClr val="00B050"/>
                          </a:solidFill>
                          <a:latin typeface="+mn-lt"/>
                          <a:ea typeface="+mn-ea"/>
                          <a:cs typeface="+mn-cs"/>
                        </a:rPr>
                        <a:t>Aboul-Magd</a:t>
                      </a:r>
                      <a:r>
                        <a:rPr lang="en-US" altLang="zh-CN" sz="1200" kern="1200" dirty="0" smtClean="0">
                          <a:solidFill>
                            <a:srgbClr val="00B050"/>
                          </a:solidFill>
                          <a:latin typeface="+mn-lt"/>
                          <a:ea typeface="+mn-ea"/>
                          <a:cs typeface="+mn-cs"/>
                        </a:rPr>
                        <a:t>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 272 Comment Resolution - Part I</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23/0941</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Chris Beg (Cognitive Systems)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LB272 reporting CID resolution part2</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a:t>
                      </a:r>
                      <a:r>
                        <a:rPr lang="en-US" altLang="zh-CN" sz="1200" kern="1200" baseline="0" dirty="0" smtClean="0">
                          <a:solidFill>
                            <a:srgbClr val="00B050"/>
                          </a:solidFill>
                          <a:latin typeface="+mn-lt"/>
                          <a:ea typeface="+mn-ea"/>
                          <a:cs typeface="+mn-cs"/>
                        </a:rPr>
                        <a:t> </a:t>
                      </a:r>
                      <a:r>
                        <a:rPr lang="en-US" altLang="zh-CN" sz="1200" kern="1200" baseline="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23/0952</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Mengshi</a:t>
                      </a:r>
                      <a:r>
                        <a:rPr lang="en-US" altLang="zh-CN" sz="1200" kern="1200" dirty="0" smtClean="0">
                          <a:solidFill>
                            <a:srgbClr val="00B050"/>
                          </a:solidFill>
                          <a:latin typeface="+mn-lt"/>
                          <a:ea typeface="+mn-ea"/>
                          <a:cs typeface="+mn-cs"/>
                        </a:rPr>
                        <a:t> Hu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LB272 CR for Threshold-based Reporting - Part 2</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114020621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en-US" sz="3200" dirty="0">
                <a:solidFill>
                  <a:schemeClr val="tx2"/>
                </a:solidFill>
              </a:rPr>
              <a:t>Agenda items on </a:t>
            </a:r>
            <a:r>
              <a:rPr lang="en-US" altLang="zh-CN" sz="3200" dirty="0" smtClean="0">
                <a:solidFill>
                  <a:srgbClr val="0000FF"/>
                </a:solidFill>
                <a:cs typeface="Times New Roman" panose="02020603050405020304" pitchFamily="18" charset="0"/>
              </a:rPr>
              <a:t>June 12</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Times</a:t>
            </a:r>
          </a:p>
          <a:p>
            <a:pPr algn="just"/>
            <a:r>
              <a:rPr lang="en-US" altLang="zh-CN" sz="1600" dirty="0"/>
              <a:t>D1.0 CR </a:t>
            </a:r>
            <a:r>
              <a:rPr lang="en-US" altLang="zh-CN" sz="1600" dirty="0" smtClean="0"/>
              <a:t>Status</a:t>
            </a:r>
          </a:p>
          <a:p>
            <a:pPr algn="just"/>
            <a:r>
              <a:rPr lang="en-US" altLang="en-US" sz="1600" dirty="0" smtClean="0"/>
              <a:t>Presentation </a:t>
            </a:r>
            <a:r>
              <a:rPr lang="en-US" altLang="en-US" sz="1600" dirty="0"/>
              <a:t>of submissions</a:t>
            </a:r>
          </a:p>
          <a:p>
            <a:pPr algn="just"/>
            <a:endParaRPr lang="en-US" altLang="en-US" sz="1600" dirty="0"/>
          </a:p>
          <a:p>
            <a:pPr algn="just"/>
            <a:endParaRPr lang="en-US" altLang="en-US" sz="1600" dirty="0"/>
          </a:p>
          <a:p>
            <a:pPr lvl="1" algn="just"/>
            <a:endParaRPr lang="en-US" altLang="en-US" sz="1200" dirty="0"/>
          </a:p>
          <a:p>
            <a:pPr algn="just"/>
            <a:endParaRPr lang="en-US" altLang="en-US" sz="1600" dirty="0" smtClean="0"/>
          </a:p>
          <a:p>
            <a:pPr algn="just"/>
            <a:endParaRPr lang="en-US" altLang="en-US" sz="16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sp>
        <p:nvSpPr>
          <p:cNvPr id="6"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a:solidFill>
                  <a:srgbClr val="0000FF"/>
                </a:solidFill>
              </a:rPr>
              <a:t>Table 1</a:t>
            </a:r>
            <a:endParaRPr lang="en-US" altLang="en-US" sz="1400" dirty="0">
              <a:solidFill>
                <a:srgbClr val="0000FF"/>
              </a:solidFill>
              <a:cs typeface="Times New Roman" panose="02020603050405020304" pitchFamily="18" charset="0"/>
            </a:endParaRPr>
          </a:p>
        </p:txBody>
      </p:sp>
      <p:graphicFrame>
        <p:nvGraphicFramePr>
          <p:cNvPr id="9" name="表格 10"/>
          <p:cNvGraphicFramePr>
            <a:graphicFrameLocks noGrp="1"/>
          </p:cNvGraphicFramePr>
          <p:nvPr>
            <p:extLst>
              <p:ext uri="{D42A27DB-BD31-4B8C-83A1-F6EECF244321}">
                <p14:modId xmlns:p14="http://schemas.microsoft.com/office/powerpoint/2010/main" val="620124450"/>
              </p:ext>
            </p:extLst>
          </p:nvPr>
        </p:nvGraphicFramePr>
        <p:xfrm>
          <a:off x="3429000" y="1752600"/>
          <a:ext cx="8305801" cy="1776070"/>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xmlns="" val="20000"/>
                    </a:ext>
                  </a:extLst>
                </a:gridCol>
                <a:gridCol w="2009945">
                  <a:extLst>
                    <a:ext uri="{9D8B030D-6E8A-4147-A177-3AD203B41FA5}">
                      <a16:colId xmlns:a16="http://schemas.microsoft.com/office/drawing/2014/main" xmlns="" val="20001"/>
                    </a:ext>
                  </a:extLst>
                </a:gridCol>
                <a:gridCol w="4123023">
                  <a:extLst>
                    <a:ext uri="{9D8B030D-6E8A-4147-A177-3AD203B41FA5}">
                      <a16:colId xmlns:a16="http://schemas.microsoft.com/office/drawing/2014/main" xmlns="" val="20002"/>
                    </a:ext>
                  </a:extLst>
                </a:gridCol>
                <a:gridCol w="1434095">
                  <a:extLst>
                    <a:ext uri="{9D8B030D-6E8A-4147-A177-3AD203B41FA5}">
                      <a16:colId xmlns:a16="http://schemas.microsoft.com/office/drawing/2014/main" xmlns=""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smtClean="0"/>
                        <a:t>(</a:t>
                      </a:r>
                      <a:r>
                        <a:rPr lang="en-US" altLang="zh-CN" sz="1200" dirty="0" smtClean="0">
                          <a:solidFill>
                            <a:srgbClr val="FF0000"/>
                          </a:solidFill>
                        </a:rPr>
                        <a:t>CR</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xmlns=""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23/1000</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Dong Wei (NXP)</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LB272 CR for CIDs on TF Sounding Phase – part 1</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39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23/0942</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Ning Gao(OPPO)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LB272 CR for DMG CIDs - Part 1</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23/0948</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Ning Gao(OPPO)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LB272 CR for DMG CIDs - Part 2 </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23/0718</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Anirudha Sahoo (NIST)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Comment Resolution in LB272 for OST CID (Part 3)</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15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23/0993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Yang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CRs for Clause 3 and 4</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23/0944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Atsushi </a:t>
                      </a:r>
                      <a:r>
                        <a:rPr lang="en-US" altLang="zh-CN" sz="1200" kern="1200" dirty="0" err="1" smtClean="0">
                          <a:solidFill>
                            <a:schemeClr val="tx1"/>
                          </a:solidFill>
                          <a:latin typeface="+mn-lt"/>
                          <a:ea typeface="+mn-ea"/>
                          <a:cs typeface="+mn-cs"/>
                        </a:rPr>
                        <a:t>Shirakawa</a:t>
                      </a:r>
                      <a:r>
                        <a:rPr lang="en-US" altLang="zh-CN" sz="1200" kern="1200" dirty="0" smtClean="0">
                          <a:solidFill>
                            <a:schemeClr val="tx1"/>
                          </a:solidFill>
                          <a:latin typeface="+mn-lt"/>
                          <a:ea typeface="+mn-ea"/>
                          <a:cs typeface="+mn-cs"/>
                        </a:rPr>
                        <a:t> (Sharp)</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 272 Resolution for CID related to unassociated STA</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383953631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en-US" sz="3200" dirty="0">
                <a:solidFill>
                  <a:schemeClr val="tx2"/>
                </a:solidFill>
              </a:rPr>
              <a:t>Agenda items on </a:t>
            </a:r>
            <a:r>
              <a:rPr lang="en-US" altLang="zh-CN" sz="3200" dirty="0" smtClean="0">
                <a:solidFill>
                  <a:srgbClr val="0000FF"/>
                </a:solidFill>
                <a:cs typeface="Times New Roman" panose="02020603050405020304" pitchFamily="18" charset="0"/>
              </a:rPr>
              <a:t>June 13</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Times</a:t>
            </a:r>
          </a:p>
          <a:p>
            <a:pPr algn="just"/>
            <a:r>
              <a:rPr lang="en-US" altLang="zh-CN" sz="1600" dirty="0"/>
              <a:t>D1.0 CR </a:t>
            </a:r>
            <a:r>
              <a:rPr lang="en-US" altLang="zh-CN" sz="1600" dirty="0" smtClean="0"/>
              <a:t>Status</a:t>
            </a:r>
          </a:p>
          <a:p>
            <a:pPr algn="just"/>
            <a:r>
              <a:rPr lang="en-US" altLang="en-US" sz="1600" dirty="0" smtClean="0"/>
              <a:t>Presentation </a:t>
            </a:r>
            <a:r>
              <a:rPr lang="en-US" altLang="en-US" sz="1600" dirty="0"/>
              <a:t>of submissions</a:t>
            </a:r>
          </a:p>
          <a:p>
            <a:pPr algn="just"/>
            <a:endParaRPr lang="en-US" altLang="en-US" sz="1600" dirty="0"/>
          </a:p>
          <a:p>
            <a:pPr algn="just"/>
            <a:endParaRPr lang="en-US" altLang="en-US" sz="1600" dirty="0"/>
          </a:p>
          <a:p>
            <a:pPr lvl="1" algn="just"/>
            <a:endParaRPr lang="en-US" altLang="en-US" sz="1200" dirty="0"/>
          </a:p>
          <a:p>
            <a:pPr algn="just"/>
            <a:endParaRPr lang="en-US" altLang="en-US" sz="1600" dirty="0" smtClean="0"/>
          </a:p>
          <a:p>
            <a:pPr algn="just"/>
            <a:endParaRPr lang="en-US" altLang="en-US" sz="16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sp>
        <p:nvSpPr>
          <p:cNvPr id="6"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a:solidFill>
                  <a:srgbClr val="0000FF"/>
                </a:solidFill>
              </a:rPr>
              <a:t>Table 1</a:t>
            </a:r>
            <a:endParaRPr lang="en-US" altLang="en-US" sz="1400" dirty="0">
              <a:solidFill>
                <a:srgbClr val="0000FF"/>
              </a:solidFill>
              <a:cs typeface="Times New Roman" panose="02020603050405020304" pitchFamily="18" charset="0"/>
            </a:endParaRPr>
          </a:p>
        </p:txBody>
      </p:sp>
      <p:graphicFrame>
        <p:nvGraphicFramePr>
          <p:cNvPr id="9" name="表格 10"/>
          <p:cNvGraphicFramePr>
            <a:graphicFrameLocks noGrp="1"/>
          </p:cNvGraphicFramePr>
          <p:nvPr>
            <p:extLst>
              <p:ext uri="{D42A27DB-BD31-4B8C-83A1-F6EECF244321}">
                <p14:modId xmlns:p14="http://schemas.microsoft.com/office/powerpoint/2010/main" val="143320925"/>
              </p:ext>
            </p:extLst>
          </p:nvPr>
        </p:nvGraphicFramePr>
        <p:xfrm>
          <a:off x="3429000" y="1752600"/>
          <a:ext cx="8305801" cy="1557388"/>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xmlns="" val="20000"/>
                    </a:ext>
                  </a:extLst>
                </a:gridCol>
                <a:gridCol w="2009945">
                  <a:extLst>
                    <a:ext uri="{9D8B030D-6E8A-4147-A177-3AD203B41FA5}">
                      <a16:colId xmlns:a16="http://schemas.microsoft.com/office/drawing/2014/main" xmlns="" val="20001"/>
                    </a:ext>
                  </a:extLst>
                </a:gridCol>
                <a:gridCol w="4123023">
                  <a:extLst>
                    <a:ext uri="{9D8B030D-6E8A-4147-A177-3AD203B41FA5}">
                      <a16:colId xmlns:a16="http://schemas.microsoft.com/office/drawing/2014/main" xmlns="" val="20002"/>
                    </a:ext>
                  </a:extLst>
                </a:gridCol>
                <a:gridCol w="1434095">
                  <a:extLst>
                    <a:ext uri="{9D8B030D-6E8A-4147-A177-3AD203B41FA5}">
                      <a16:colId xmlns:a16="http://schemas.microsoft.com/office/drawing/2014/main" xmlns=""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smtClean="0"/>
                        <a:t>(</a:t>
                      </a:r>
                      <a:r>
                        <a:rPr lang="en-US" altLang="zh-CN" sz="1200" dirty="0" smtClean="0">
                          <a:solidFill>
                            <a:srgbClr val="FF0000"/>
                          </a:solidFill>
                        </a:rPr>
                        <a:t>CR</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xmlns=""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23/0993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Yang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CRs for Clause 3 and 4</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23/0944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Atsushi </a:t>
                      </a:r>
                      <a:r>
                        <a:rPr lang="en-US" altLang="zh-CN" sz="1200" kern="1200" dirty="0" err="1" smtClean="0">
                          <a:solidFill>
                            <a:schemeClr val="tx1"/>
                          </a:solidFill>
                          <a:latin typeface="+mn-lt"/>
                          <a:ea typeface="+mn-ea"/>
                          <a:cs typeface="+mn-cs"/>
                        </a:rPr>
                        <a:t>Shirakawa</a:t>
                      </a:r>
                      <a:r>
                        <a:rPr lang="en-US" altLang="zh-CN" sz="1200" kern="1200" dirty="0" smtClean="0">
                          <a:solidFill>
                            <a:schemeClr val="tx1"/>
                          </a:solidFill>
                          <a:latin typeface="+mn-lt"/>
                          <a:ea typeface="+mn-ea"/>
                          <a:cs typeface="+mn-cs"/>
                        </a:rPr>
                        <a:t> (Sharp)</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 272 Resolution for CID related to unassociated STA</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rgbClr val="00B050"/>
                          </a:solidFill>
                          <a:latin typeface="+mn-lt"/>
                          <a:ea typeface="+mn-ea"/>
                          <a:cs typeface="+mn-cs"/>
                        </a:rPr>
                        <a:t>23/1007</a:t>
                      </a:r>
                      <a:endParaRPr lang="zh-CN" sz="1200" kern="1200" dirty="0">
                        <a:solidFill>
                          <a:srgbClr val="00B050"/>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a:solidFill>
                            <a:srgbClr val="00B050"/>
                          </a:solidFill>
                          <a:latin typeface="+mn-lt"/>
                          <a:ea typeface="+mn-ea"/>
                          <a:cs typeface="+mn-cs"/>
                        </a:rPr>
                        <a:t>Dong Wei (NXP)</a:t>
                      </a:r>
                      <a:endParaRPr lang="zh-CN" sz="1200" kern="1200">
                        <a:solidFill>
                          <a:srgbClr val="00B050"/>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200" kern="1200" dirty="0">
                          <a:solidFill>
                            <a:srgbClr val="00B050"/>
                          </a:solidFill>
                          <a:latin typeface="+mn-lt"/>
                          <a:ea typeface="+mn-ea"/>
                          <a:cs typeface="+mn-cs"/>
                        </a:rPr>
                        <a:t>Draft D1.0 Bug Fix: CSI Matrix Dimensions</a:t>
                      </a:r>
                      <a:endParaRPr lang="zh-CN" sz="1200" kern="1200" dirty="0">
                        <a:solidFill>
                          <a:srgbClr val="00B050"/>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15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23/1003</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Assaf Kasher (Qualcomm)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LB272-Misc-Comments-set-2</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60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394742218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295400"/>
            <a:ext cx="11277600" cy="10668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1295400" y="2667000"/>
            <a:ext cx="9982200" cy="3352800"/>
          </a:xfrm>
        </p:spPr>
        <p:txBody>
          <a:bodyPr/>
          <a:lstStyle/>
          <a:p>
            <a:pPr algn="just" defTabSz="917575">
              <a:lnSpc>
                <a:spcPct val="90000"/>
              </a:lnSpc>
              <a:buNone/>
            </a:pPr>
            <a:r>
              <a:rPr lang="en-US" altLang="zh-CN" dirty="0"/>
              <a:t>		</a:t>
            </a:r>
            <a:endParaRPr lang="en-US" altLang="en-US" dirty="0">
              <a:cs typeface="Times New Roman" panose="02020603050405020304" pitchFamily="18" charset="0"/>
            </a:endParaRPr>
          </a:p>
          <a:p>
            <a:pPr algn="just">
              <a:lnSpc>
                <a:spcPct val="90000"/>
              </a:lnSpc>
              <a:buFontTx/>
              <a:buNone/>
            </a:pPr>
            <a:r>
              <a:rPr lang="en-US" altLang="en-US" dirty="0">
                <a:latin typeface="Arial" panose="020B0604020202020204" pitchFamily="34" charset="0"/>
                <a:cs typeface="MS PGothic" panose="020B0600070205080204" pitchFamily="34" charset="-128"/>
              </a:rPr>
              <a:t>		   	        Chair:	</a:t>
            </a:r>
            <a:r>
              <a:rPr lang="en-US" altLang="en-US" dirty="0">
                <a:cs typeface="Times New Roman" panose="02020603050405020304" pitchFamily="18" charset="0"/>
              </a:rPr>
              <a:t>Tony Xiao Han (Huawei)</a:t>
            </a:r>
          </a:p>
          <a:p>
            <a:pPr algn="just">
              <a:lnSpc>
                <a:spcPct val="90000"/>
              </a:lnSpc>
              <a:buNone/>
            </a:pPr>
            <a:r>
              <a:rPr lang="en-US" altLang="en-US" dirty="0">
                <a:latin typeface="Arial" panose="020B0604020202020204" pitchFamily="34" charset="0"/>
                <a:cs typeface="MS PGothic" panose="020B0600070205080204" pitchFamily="34" charset="-128"/>
              </a:rPr>
              <a:t>			Vice Chair: 	</a:t>
            </a:r>
            <a:r>
              <a:rPr lang="en-US" altLang="en-US" dirty="0">
                <a:cs typeface="Times New Roman" panose="02020603050405020304" pitchFamily="18" charset="0"/>
              </a:rPr>
              <a:t>Sang Kim (LG Electronics)</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zh-CN" dirty="0"/>
              <a:t>Assaf Kasher (Qualcomm)</a:t>
            </a:r>
            <a:endParaRPr lang="en-US" altLang="en-US" dirty="0">
              <a:cs typeface="Times New Roman" panose="02020603050405020304" pitchFamily="18" charset="0"/>
            </a:endParaRPr>
          </a:p>
          <a:p>
            <a:pPr algn="just">
              <a:lnSpc>
                <a:spcPct val="90000"/>
              </a:lnSpc>
              <a:buNone/>
            </a:pPr>
            <a:r>
              <a:rPr lang="en-US" altLang="en-US" dirty="0">
                <a:latin typeface="Arial" panose="020B0604020202020204" pitchFamily="34" charset="0"/>
                <a:cs typeface="MS PGothic" panose="020B0600070205080204" pitchFamily="34" charset="-128"/>
              </a:rPr>
              <a:t>			 Secretary: 	</a:t>
            </a:r>
            <a:r>
              <a:rPr lang="en-US" altLang="zh-CN" dirty="0"/>
              <a:t>Leif Wilhelmsson </a:t>
            </a:r>
            <a:r>
              <a:rPr lang="en-US" altLang="en-US" dirty="0"/>
              <a:t>(</a:t>
            </a:r>
            <a:r>
              <a:rPr lang="en-US" altLang="zh-CN" dirty="0"/>
              <a:t>Ericsson</a:t>
            </a:r>
            <a:r>
              <a:rPr lang="en-US" altLang="en-US" dirty="0"/>
              <a:t>)</a:t>
            </a:r>
          </a:p>
          <a:p>
            <a:pPr algn="just">
              <a:lnSpc>
                <a:spcPct val="90000"/>
              </a:lnSpc>
              <a:buNone/>
            </a:pPr>
            <a:r>
              <a:rPr lang="en-US" altLang="en-US" dirty="0">
                <a:latin typeface="Arial" panose="020B0604020202020204" pitchFamily="34" charset="0"/>
                <a:cs typeface="MS PGothic" panose="020B0600070205080204" pitchFamily="34" charset="-128"/>
              </a:rPr>
              <a:t>		Tech</a:t>
            </a:r>
            <a:r>
              <a:rPr lang="en-US" altLang="zh-CN" dirty="0">
                <a:latin typeface="Arial" panose="020B0604020202020204" pitchFamily="34" charset="0"/>
                <a:cs typeface="MS PGothic" panose="020B0600070205080204" pitchFamily="34" charset="-128"/>
              </a:rPr>
              <a:t>nical </a:t>
            </a:r>
            <a:r>
              <a:rPr lang="en-US" altLang="en-US" dirty="0">
                <a:latin typeface="Arial" panose="020B0604020202020204" pitchFamily="34" charset="0"/>
                <a:cs typeface="MS PGothic" panose="020B0600070205080204" pitchFamily="34" charset="-128"/>
              </a:rPr>
              <a:t>Editor:	</a:t>
            </a:r>
            <a:r>
              <a:rPr lang="en-US" altLang="zh-CN" dirty="0"/>
              <a:t>Claudio Da Silva </a:t>
            </a:r>
            <a:r>
              <a:rPr lang="en-US" altLang="en-US" dirty="0">
                <a:cs typeface="Times New Roman" panose="02020603050405020304" pitchFamily="18" charset="0"/>
              </a:rPr>
              <a:t>(</a:t>
            </a:r>
            <a:r>
              <a:rPr lang="en-US" altLang="zh-CN" dirty="0">
                <a:cs typeface="Times New Roman" panose="02020603050405020304" pitchFamily="18" charset="0"/>
              </a:rPr>
              <a:t>Meta Platforms</a:t>
            </a:r>
            <a:r>
              <a:rPr lang="en-US" altLang="en-US" dirty="0">
                <a:cs typeface="Times New Roman" panose="02020603050405020304" pitchFamily="18" charset="0"/>
              </a:rPr>
              <a:t>)</a:t>
            </a:r>
          </a:p>
        </p:txBody>
      </p:sp>
    </p:spTree>
    <p:extLst>
      <p:ext uri="{BB962C8B-B14F-4D97-AF65-F5344CB8AC3E}">
        <p14:creationId xmlns:p14="http://schemas.microsoft.com/office/powerpoint/2010/main" val="19842551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en-US" sz="3200" dirty="0">
                <a:solidFill>
                  <a:schemeClr val="tx2"/>
                </a:solidFill>
              </a:rPr>
              <a:t>Agenda items on </a:t>
            </a:r>
            <a:r>
              <a:rPr lang="en-US" altLang="zh-CN" sz="3200" dirty="0" smtClean="0">
                <a:solidFill>
                  <a:srgbClr val="0000FF"/>
                </a:solidFill>
                <a:cs typeface="Times New Roman" panose="02020603050405020304" pitchFamily="18" charset="0"/>
              </a:rPr>
              <a:t>June 20</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Times</a:t>
            </a:r>
          </a:p>
          <a:p>
            <a:pPr algn="just"/>
            <a:r>
              <a:rPr lang="en-US" altLang="zh-CN" sz="1600" dirty="0"/>
              <a:t>D1.0 CR </a:t>
            </a:r>
            <a:r>
              <a:rPr lang="en-US" altLang="zh-CN" sz="1600" dirty="0" smtClean="0"/>
              <a:t>Status</a:t>
            </a:r>
          </a:p>
          <a:p>
            <a:pPr algn="just"/>
            <a:r>
              <a:rPr lang="en-US" altLang="en-US" sz="1600" dirty="0" smtClean="0"/>
              <a:t>Presentation </a:t>
            </a:r>
            <a:r>
              <a:rPr lang="en-US" altLang="en-US" sz="1600" dirty="0"/>
              <a:t>of submissions</a:t>
            </a:r>
          </a:p>
          <a:p>
            <a:pPr algn="just"/>
            <a:r>
              <a:rPr lang="en-US" altLang="en-US" sz="1600" dirty="0">
                <a:solidFill>
                  <a:schemeClr val="tx2"/>
                </a:solidFill>
              </a:rPr>
              <a:t>Privacy discussion for 802.11bf</a:t>
            </a:r>
          </a:p>
          <a:p>
            <a:pPr algn="just"/>
            <a:endParaRPr lang="en-US" altLang="en-US" sz="1600" dirty="0"/>
          </a:p>
          <a:p>
            <a:pPr lvl="1" algn="just"/>
            <a:endParaRPr lang="en-US" altLang="en-US" sz="1200" dirty="0"/>
          </a:p>
          <a:p>
            <a:pPr algn="just"/>
            <a:endParaRPr lang="en-US" altLang="en-US" sz="1600" dirty="0" smtClean="0"/>
          </a:p>
          <a:p>
            <a:pPr algn="just"/>
            <a:endParaRPr lang="en-US" altLang="en-US" sz="16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sp>
        <p:nvSpPr>
          <p:cNvPr id="6"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a:solidFill>
                  <a:srgbClr val="0000FF"/>
                </a:solidFill>
              </a:rPr>
              <a:t>Table 1</a:t>
            </a:r>
            <a:endParaRPr lang="en-US" altLang="en-US" sz="1400" dirty="0">
              <a:solidFill>
                <a:srgbClr val="0000FF"/>
              </a:solidFill>
              <a:cs typeface="Times New Roman" panose="02020603050405020304" pitchFamily="18" charset="0"/>
            </a:endParaRPr>
          </a:p>
        </p:txBody>
      </p:sp>
      <p:graphicFrame>
        <p:nvGraphicFramePr>
          <p:cNvPr id="9" name="表格 10"/>
          <p:cNvGraphicFramePr>
            <a:graphicFrameLocks noGrp="1"/>
          </p:cNvGraphicFramePr>
          <p:nvPr>
            <p:extLst>
              <p:ext uri="{D42A27DB-BD31-4B8C-83A1-F6EECF244321}">
                <p14:modId xmlns:p14="http://schemas.microsoft.com/office/powerpoint/2010/main" val="1825215243"/>
              </p:ext>
            </p:extLst>
          </p:nvPr>
        </p:nvGraphicFramePr>
        <p:xfrm>
          <a:off x="3429000" y="1752600"/>
          <a:ext cx="8305801" cy="1557388"/>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xmlns="" val="20000"/>
                    </a:ext>
                  </a:extLst>
                </a:gridCol>
                <a:gridCol w="2009945">
                  <a:extLst>
                    <a:ext uri="{9D8B030D-6E8A-4147-A177-3AD203B41FA5}">
                      <a16:colId xmlns:a16="http://schemas.microsoft.com/office/drawing/2014/main" xmlns="" val="20001"/>
                    </a:ext>
                  </a:extLst>
                </a:gridCol>
                <a:gridCol w="4123023">
                  <a:extLst>
                    <a:ext uri="{9D8B030D-6E8A-4147-A177-3AD203B41FA5}">
                      <a16:colId xmlns:a16="http://schemas.microsoft.com/office/drawing/2014/main" xmlns="" val="20002"/>
                    </a:ext>
                  </a:extLst>
                </a:gridCol>
                <a:gridCol w="1434095">
                  <a:extLst>
                    <a:ext uri="{9D8B030D-6E8A-4147-A177-3AD203B41FA5}">
                      <a16:colId xmlns:a16="http://schemas.microsoft.com/office/drawing/2014/main" xmlns=""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smtClean="0"/>
                        <a:t>(</a:t>
                      </a:r>
                      <a:r>
                        <a:rPr lang="en-US" altLang="zh-CN" sz="1200" dirty="0" smtClean="0">
                          <a:solidFill>
                            <a:srgbClr val="FF0000"/>
                          </a:solidFill>
                        </a:rPr>
                        <a:t>CR</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xmlns=""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23/0993</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Rui Yang (</a:t>
                      </a:r>
                      <a:r>
                        <a:rPr lang="en-US" altLang="zh-CN" sz="1200" kern="1200" dirty="0" err="1" smtClean="0">
                          <a:solidFill>
                            <a:srgbClr val="00B050"/>
                          </a:solidFill>
                          <a:latin typeface="+mn-lt"/>
                          <a:ea typeface="+mn-ea"/>
                          <a:cs typeface="+mn-cs"/>
                        </a:rPr>
                        <a:t>InterDigital</a:t>
                      </a:r>
                      <a:r>
                        <a:rPr lang="en-US" altLang="zh-CN" sz="1200" kern="1200" dirty="0" smtClean="0">
                          <a:solidFill>
                            <a:srgbClr val="00B050"/>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LB272 CRs for Clause 3 and 4</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23/0944</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Atsushi </a:t>
                      </a:r>
                      <a:r>
                        <a:rPr lang="en-US" altLang="zh-CN" sz="1200" kern="1200" dirty="0" err="1" smtClean="0">
                          <a:solidFill>
                            <a:srgbClr val="00B050"/>
                          </a:solidFill>
                          <a:latin typeface="+mn-lt"/>
                          <a:ea typeface="+mn-ea"/>
                          <a:cs typeface="+mn-cs"/>
                        </a:rPr>
                        <a:t>Shirakawa</a:t>
                      </a:r>
                      <a:r>
                        <a:rPr lang="en-US" altLang="zh-CN" sz="1200" kern="1200" dirty="0" smtClean="0">
                          <a:solidFill>
                            <a:srgbClr val="00B050"/>
                          </a:solidFill>
                          <a:latin typeface="+mn-lt"/>
                          <a:ea typeface="+mn-ea"/>
                          <a:cs typeface="+mn-cs"/>
                        </a:rPr>
                        <a:t> (Sharp)</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 272 Resolution for CID related to unassociated STA</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23/0970</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Naren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LB272 CR for DMG CID 2217</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smtClean="0">
                          <a:solidFill>
                            <a:schemeClr val="tx1"/>
                          </a:solidFill>
                          <a:latin typeface="+mn-lt"/>
                          <a:ea typeface="+mn-ea"/>
                          <a:cs typeface="+mn-cs"/>
                        </a:rPr>
                        <a:t>23/1023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Osama Aboul-Magd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smtClean="0">
                          <a:solidFill>
                            <a:schemeClr val="tx1"/>
                          </a:solidFill>
                          <a:latin typeface="+mn-lt"/>
                          <a:ea typeface="+mn-ea"/>
                          <a:cs typeface="+mn-cs"/>
                        </a:rPr>
                        <a:t>LB 272 Comment Resolution - Part II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80775620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en-US" sz="3200" dirty="0">
                <a:solidFill>
                  <a:schemeClr val="tx2"/>
                </a:solidFill>
              </a:rPr>
              <a:t>Agenda items on </a:t>
            </a:r>
            <a:r>
              <a:rPr lang="en-US" altLang="zh-CN" sz="3200" dirty="0" smtClean="0">
                <a:solidFill>
                  <a:srgbClr val="0000FF"/>
                </a:solidFill>
                <a:cs typeface="Times New Roman" panose="02020603050405020304" pitchFamily="18" charset="0"/>
              </a:rPr>
              <a:t>June 26</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Times</a:t>
            </a:r>
          </a:p>
          <a:p>
            <a:pPr algn="just"/>
            <a:r>
              <a:rPr lang="en-US" altLang="zh-CN" sz="1600" dirty="0"/>
              <a:t>D1.0 CR </a:t>
            </a:r>
            <a:r>
              <a:rPr lang="en-US" altLang="zh-CN" sz="1600" dirty="0" smtClean="0"/>
              <a:t>Status</a:t>
            </a:r>
          </a:p>
          <a:p>
            <a:pPr algn="just"/>
            <a:r>
              <a:rPr lang="en-US" altLang="en-US" sz="1600" dirty="0" smtClean="0"/>
              <a:t>Presentation </a:t>
            </a:r>
            <a:r>
              <a:rPr lang="en-US" altLang="en-US" sz="1600" dirty="0"/>
              <a:t>of submissions</a:t>
            </a:r>
          </a:p>
          <a:p>
            <a:pPr algn="just"/>
            <a:r>
              <a:rPr lang="en-US" altLang="en-US" sz="1600" dirty="0">
                <a:solidFill>
                  <a:schemeClr val="tx2"/>
                </a:solidFill>
              </a:rPr>
              <a:t>Privacy discussion for 802.11bf</a:t>
            </a:r>
          </a:p>
          <a:p>
            <a:pPr algn="just"/>
            <a:r>
              <a:rPr lang="en-US" altLang="en-US" sz="1600" dirty="0" smtClean="0"/>
              <a:t>Motion (</a:t>
            </a:r>
            <a:r>
              <a:rPr lang="en-US" altLang="en-US" sz="1600" dirty="0" smtClean="0">
                <a:solidFill>
                  <a:srgbClr val="0000FF"/>
                </a:solidFill>
              </a:rPr>
              <a:t>327 - 345</a:t>
            </a:r>
            <a:r>
              <a:rPr lang="en-US" altLang="en-US" sz="1600" dirty="0" smtClean="0"/>
              <a:t>)</a:t>
            </a:r>
            <a:endParaRPr lang="en-US" altLang="en-US" sz="1600" dirty="0"/>
          </a:p>
          <a:p>
            <a:pPr lvl="1" algn="just"/>
            <a:endParaRPr lang="en-US" altLang="en-US" sz="1200" dirty="0"/>
          </a:p>
          <a:p>
            <a:pPr algn="just"/>
            <a:endParaRPr lang="en-US" altLang="en-US" sz="1600" dirty="0" smtClean="0"/>
          </a:p>
          <a:p>
            <a:pPr algn="just"/>
            <a:endParaRPr lang="en-US" altLang="en-US" sz="16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sp>
        <p:nvSpPr>
          <p:cNvPr id="6"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a:solidFill>
                  <a:srgbClr val="0000FF"/>
                </a:solidFill>
              </a:rPr>
              <a:t>Table 1</a:t>
            </a:r>
            <a:endParaRPr lang="en-US" altLang="en-US" sz="1400" dirty="0">
              <a:solidFill>
                <a:srgbClr val="0000FF"/>
              </a:solidFill>
              <a:cs typeface="Times New Roman" panose="02020603050405020304" pitchFamily="18" charset="0"/>
            </a:endParaRPr>
          </a:p>
        </p:txBody>
      </p:sp>
      <p:graphicFrame>
        <p:nvGraphicFramePr>
          <p:cNvPr id="9" name="表格 10"/>
          <p:cNvGraphicFramePr>
            <a:graphicFrameLocks noGrp="1"/>
          </p:cNvGraphicFramePr>
          <p:nvPr>
            <p:extLst>
              <p:ext uri="{D42A27DB-BD31-4B8C-83A1-F6EECF244321}">
                <p14:modId xmlns:p14="http://schemas.microsoft.com/office/powerpoint/2010/main" val="2251076383"/>
              </p:ext>
            </p:extLst>
          </p:nvPr>
        </p:nvGraphicFramePr>
        <p:xfrm>
          <a:off x="3429000" y="1752600"/>
          <a:ext cx="8305801" cy="1557388"/>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xmlns="" val="20000"/>
                    </a:ext>
                  </a:extLst>
                </a:gridCol>
                <a:gridCol w="2009945">
                  <a:extLst>
                    <a:ext uri="{9D8B030D-6E8A-4147-A177-3AD203B41FA5}">
                      <a16:colId xmlns:a16="http://schemas.microsoft.com/office/drawing/2014/main" xmlns="" val="20001"/>
                    </a:ext>
                  </a:extLst>
                </a:gridCol>
                <a:gridCol w="4123023">
                  <a:extLst>
                    <a:ext uri="{9D8B030D-6E8A-4147-A177-3AD203B41FA5}">
                      <a16:colId xmlns:a16="http://schemas.microsoft.com/office/drawing/2014/main" xmlns="" val="20002"/>
                    </a:ext>
                  </a:extLst>
                </a:gridCol>
                <a:gridCol w="1434095">
                  <a:extLst>
                    <a:ext uri="{9D8B030D-6E8A-4147-A177-3AD203B41FA5}">
                      <a16:colId xmlns:a16="http://schemas.microsoft.com/office/drawing/2014/main" xmlns=""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smtClean="0"/>
                        <a:t>(</a:t>
                      </a:r>
                      <a:r>
                        <a:rPr lang="en-US" altLang="zh-CN" sz="1200" dirty="0" smtClean="0">
                          <a:solidFill>
                            <a:srgbClr val="FF0000"/>
                          </a:solidFill>
                        </a:rPr>
                        <a:t>CR</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xmlns=""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23/1023</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Osama Aboul-Magd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smtClean="0">
                          <a:solidFill>
                            <a:srgbClr val="00B050"/>
                          </a:solidFill>
                          <a:latin typeface="+mn-lt"/>
                          <a:ea typeface="+mn-ea"/>
                          <a:cs typeface="+mn-cs"/>
                        </a:rPr>
                        <a:t>LB 272 Comment Resolution - Part II</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23/1016</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Naren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LB272 CR for MLME CID – Part 3</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23/1035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Junghoon Suh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 for LB272 NDPA Instance TTT Part 2 </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23/1044</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Cheng Chen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Resolutions to CID 1604</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5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23/1040</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Alecsander Eitan (Qualcomm)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LB272-DMG-CID-1420</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214443798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Table 3 (</a:t>
            </a:r>
            <a:r>
              <a:rPr lang="en-US" altLang="zh-CN" sz="3200" dirty="0"/>
              <a:t>Stop discussion</a:t>
            </a:r>
            <a:r>
              <a:rPr lang="en-US" altLang="en-US" sz="3200" dirty="0">
                <a:solidFill>
                  <a:schemeClr val="tx2"/>
                </a:solidFill>
              </a:rPr>
              <a:t>) </a:t>
            </a:r>
            <a:endParaRPr lang="en-US" altLang="en-US" sz="3200" dirty="0">
              <a:solidFill>
                <a:srgbClr val="0000FF"/>
              </a:solidFill>
              <a:cs typeface="Times New Roman" panose="02020603050405020304" pitchFamily="18" charset="0"/>
            </a:endParaRP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219646396"/>
              </p:ext>
            </p:extLst>
          </p:nvPr>
        </p:nvGraphicFramePr>
        <p:xfrm>
          <a:off x="3429000" y="4572000"/>
          <a:ext cx="8305801" cy="1557388"/>
        </p:xfrm>
        <a:graphic>
          <a:graphicData uri="http://schemas.openxmlformats.org/drawingml/2006/table">
            <a:tbl>
              <a:tblPr firstRow="1" bandRow="1">
                <a:tableStyleId>{C4B1156A-380E-4F78-BDF5-A606A8083BF9}</a:tableStyleId>
              </a:tblPr>
              <a:tblGrid>
                <a:gridCol w="738738">
                  <a:extLst>
                    <a:ext uri="{9D8B030D-6E8A-4147-A177-3AD203B41FA5}">
                      <a16:colId xmlns="" xmlns:a16="http://schemas.microsoft.com/office/drawing/2014/main" val="20000"/>
                    </a:ext>
                  </a:extLst>
                </a:gridCol>
                <a:gridCol w="2009945">
                  <a:extLst>
                    <a:ext uri="{9D8B030D-6E8A-4147-A177-3AD203B41FA5}">
                      <a16:colId xmlns="" xmlns:a16="http://schemas.microsoft.com/office/drawing/2014/main" val="20001"/>
                    </a:ext>
                  </a:extLst>
                </a:gridCol>
                <a:gridCol w="4123023">
                  <a:extLst>
                    <a:ext uri="{9D8B030D-6E8A-4147-A177-3AD203B41FA5}">
                      <a16:colId xmlns="" xmlns:a16="http://schemas.microsoft.com/office/drawing/2014/main" val="20002"/>
                    </a:ext>
                  </a:extLst>
                </a:gridCol>
                <a:gridCol w="1434095">
                  <a:extLst>
                    <a:ext uri="{9D8B030D-6E8A-4147-A177-3AD203B41FA5}">
                      <a16:colId xmlns="" xmlns:a16="http://schemas.microsoft.com/office/drawing/2014/main"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 xmlns:a16="http://schemas.microsoft.com/office/drawing/2014/main"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10001"/>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10002"/>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10003"/>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10004"/>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rgbClr val="0000FF"/>
                        </a:solidFill>
                        <a:latin typeface="+mn-lt"/>
                        <a:ea typeface="+mn-ea"/>
                        <a:cs typeface="+mn-cs"/>
                      </a:endParaRPr>
                    </a:p>
                  </a:txBody>
                  <a:tcPr marL="36000" marR="36000" marT="17901" marB="17901" anchor="ctr"/>
                </a:tc>
                <a:extLst>
                  <a:ext uri="{0D108BD9-81ED-4DB2-BD59-A6C34878D82A}">
                    <a16:rowId xmlns="" xmlns:a16="http://schemas.microsoft.com/office/drawing/2014/main" val="10005"/>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10006"/>
                  </a:ext>
                </a:extLst>
              </a:tr>
            </a:tbl>
          </a:graphicData>
        </a:graphic>
      </p:graphicFrame>
      <p:sp>
        <p:nvSpPr>
          <p:cNvPr id="7" name="Rectangle 2"/>
          <p:cNvSpPr txBox="1">
            <a:spLocks noChangeArrowheads="1"/>
          </p:cNvSpPr>
          <p:nvPr/>
        </p:nvSpPr>
        <p:spPr bwMode="auto">
          <a:xfrm>
            <a:off x="3419475" y="4343400"/>
            <a:ext cx="914400"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a:solidFill>
                  <a:schemeClr val="tx2"/>
                </a:solidFill>
              </a:rPr>
              <a:t>Table 3</a:t>
            </a:r>
            <a:endParaRPr lang="en-US" altLang="en-US" sz="1400" dirty="0">
              <a:solidFill>
                <a:srgbClr val="0000FF"/>
              </a:solidFill>
              <a:cs typeface="Times New Roman" panose="02020603050405020304" pitchFamily="18" charset="0"/>
            </a:endParaRPr>
          </a:p>
        </p:txBody>
      </p:sp>
    </p:spTree>
    <p:extLst>
      <p:ext uri="{BB962C8B-B14F-4D97-AF65-F5344CB8AC3E}">
        <p14:creationId xmlns:p14="http://schemas.microsoft.com/office/powerpoint/2010/main" val="379507239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0218" y="853201"/>
            <a:ext cx="4645181" cy="457199"/>
          </a:xfrm>
        </p:spPr>
        <p:txBody>
          <a:bodyPr/>
          <a:lstStyle/>
          <a:p>
            <a:r>
              <a:rPr lang="en-US" altLang="zh-CN" sz="2400" dirty="0" err="1">
                <a:solidFill>
                  <a:schemeClr val="tx1"/>
                </a:solidFill>
              </a:rPr>
              <a:t>TGbf</a:t>
            </a:r>
            <a:r>
              <a:rPr lang="en-US" altLang="zh-CN" sz="2400" dirty="0">
                <a:solidFill>
                  <a:schemeClr val="tx1"/>
                </a:solidFill>
              </a:rPr>
              <a:t> Timeline (Updated)</a:t>
            </a:r>
          </a:p>
        </p:txBody>
      </p:sp>
      <p:sp>
        <p:nvSpPr>
          <p:cNvPr id="8" name="Rectangle 3"/>
          <p:cNvSpPr txBox="1">
            <a:spLocks noChangeArrowheads="1"/>
          </p:cNvSpPr>
          <p:nvPr/>
        </p:nvSpPr>
        <p:spPr bwMode="auto">
          <a:xfrm>
            <a:off x="457201" y="1485900"/>
            <a:ext cx="5638799" cy="491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61925" lvl="1" indent="-233363" algn="just" defTabSz="685800" eaLnBrk="1" fontAlgn="auto" hangingPunct="1">
              <a:spcBef>
                <a:spcPts val="200"/>
              </a:spcBef>
              <a:spcAft>
                <a:spcPts val="600"/>
              </a:spcAft>
              <a:defRPr/>
            </a:pPr>
            <a:r>
              <a:rPr lang="en-US" altLang="zh-CN" sz="1400" kern="0" dirty="0">
                <a:solidFill>
                  <a:srgbClr val="00B050"/>
                </a:solidFill>
              </a:rPr>
              <a:t>PAR approved			Sep 2020</a:t>
            </a:r>
          </a:p>
          <a:p>
            <a:pPr marL="161925" lvl="1" indent="-233363" algn="just" defTabSz="685800" eaLnBrk="1" fontAlgn="auto" hangingPunct="1">
              <a:spcBef>
                <a:spcPts val="200"/>
              </a:spcBef>
              <a:spcAft>
                <a:spcPts val="600"/>
              </a:spcAft>
              <a:defRPr/>
            </a:pPr>
            <a:r>
              <a:rPr lang="en-US" altLang="zh-CN" sz="1400" kern="0" dirty="0">
                <a:solidFill>
                  <a:srgbClr val="00B050"/>
                </a:solidFill>
              </a:rPr>
              <a:t>First TG meeting		Oct 2020</a:t>
            </a:r>
          </a:p>
          <a:p>
            <a:pPr marL="212725" lvl="1" indent="-212725" algn="just" defTabSz="685800" eaLnBrk="1" fontAlgn="auto" hangingPunct="1">
              <a:spcBef>
                <a:spcPts val="200"/>
              </a:spcBef>
              <a:spcAft>
                <a:spcPts val="600"/>
              </a:spcAft>
              <a:buFont typeface="微软雅黑" panose="020B0503020204020204" pitchFamily="34" charset="-122"/>
              <a:buChar char="–"/>
              <a:defRPr/>
            </a:pPr>
            <a:r>
              <a:rPr lang="en-US" altLang="zh-CN" sz="1400" kern="0" dirty="0">
                <a:solidFill>
                  <a:srgbClr val="00B050"/>
                </a:solidFill>
              </a:rPr>
              <a:t>Comment Collection (D0.1)	</a:t>
            </a:r>
            <a:r>
              <a:rPr lang="en-US" altLang="zh-CN" sz="1400" i="1" strike="sngStrike" kern="0" dirty="0">
                <a:solidFill>
                  <a:schemeClr val="bg1">
                    <a:lumMod val="50000"/>
                  </a:schemeClr>
                </a:solidFill>
              </a:rPr>
              <a:t>Jan 2022</a:t>
            </a:r>
            <a:r>
              <a:rPr lang="en-US" altLang="zh-CN" sz="1400" i="1" strike="sngStrike" kern="0" dirty="0">
                <a:solidFill>
                  <a:schemeClr val="bg1">
                    <a:lumMod val="50000"/>
                  </a:schemeClr>
                </a:solidFill>
                <a:sym typeface="Wingdings" panose="05000000000000000000" pitchFamily="2" charset="2"/>
              </a:rPr>
              <a:t>Mar 2022</a:t>
            </a:r>
          </a:p>
          <a:p>
            <a:pPr marL="0" lvl="1" indent="0" algn="just" defTabSz="685800" eaLnBrk="1" fontAlgn="auto" hangingPunct="1">
              <a:spcBef>
                <a:spcPts val="200"/>
              </a:spcBef>
              <a:spcAft>
                <a:spcPts val="600"/>
              </a:spcAft>
              <a:buNone/>
              <a:defRPr/>
            </a:pPr>
            <a:r>
              <a:rPr lang="en-US" altLang="zh-CN" sz="1400" i="1" kern="0" dirty="0">
                <a:solidFill>
                  <a:schemeClr val="bg1">
                    <a:lumMod val="50000"/>
                  </a:schemeClr>
                </a:solidFill>
                <a:sym typeface="Wingdings" panose="05000000000000000000" pitchFamily="2" charset="2"/>
              </a:rPr>
              <a:t>				 </a:t>
            </a:r>
            <a:r>
              <a:rPr lang="en-US" altLang="zh-CN" sz="1400" i="1" kern="0" dirty="0">
                <a:solidFill>
                  <a:srgbClr val="00B050"/>
                </a:solidFill>
                <a:sym typeface="Wingdings" panose="05000000000000000000" pitchFamily="2" charset="2"/>
              </a:rPr>
              <a:t> April 2022</a:t>
            </a:r>
            <a:endParaRPr lang="en-US" altLang="zh-CN" sz="1400" i="1" kern="0" dirty="0">
              <a:solidFill>
                <a:srgbClr val="00B050"/>
              </a:solidFill>
            </a:endParaRPr>
          </a:p>
          <a:p>
            <a:pPr marL="212725" lvl="1" indent="-212725" algn="just" defTabSz="685800" eaLnBrk="1" fontAlgn="auto" hangingPunct="1">
              <a:spcBef>
                <a:spcPts val="200"/>
              </a:spcBef>
              <a:spcAft>
                <a:spcPts val="600"/>
              </a:spcAft>
              <a:buFont typeface="Wingdings" panose="05000000000000000000" pitchFamily="2" charset="2"/>
              <a:buChar char="Ø"/>
              <a:defRPr/>
            </a:pPr>
            <a:r>
              <a:rPr lang="en-US" altLang="zh-CN" sz="1400" kern="0" dirty="0">
                <a:solidFill>
                  <a:srgbClr val="00B050"/>
                </a:solidFill>
              </a:rPr>
              <a:t>Initial Letter Ballot (D1.0)</a:t>
            </a:r>
            <a:r>
              <a:rPr lang="en-US" altLang="zh-CN" sz="1400" kern="0" dirty="0">
                <a:solidFill>
                  <a:srgbClr val="FF0000"/>
                </a:solidFill>
              </a:rPr>
              <a:t>	</a:t>
            </a:r>
            <a:r>
              <a:rPr lang="en-US" altLang="zh-CN" sz="1400" i="1" strike="sngStrike" kern="0" dirty="0">
                <a:solidFill>
                  <a:schemeClr val="bg1">
                    <a:lumMod val="50000"/>
                  </a:schemeClr>
                </a:solidFill>
              </a:rPr>
              <a:t>Jul 2022</a:t>
            </a:r>
            <a:r>
              <a:rPr lang="en-US" altLang="zh-CN" sz="1400" i="1" strike="sngStrike" kern="0" dirty="0">
                <a:solidFill>
                  <a:schemeClr val="bg1">
                    <a:lumMod val="50000"/>
                  </a:schemeClr>
                </a:solidFill>
                <a:sym typeface="Wingdings" panose="05000000000000000000" pitchFamily="2" charset="2"/>
              </a:rPr>
              <a:t> Sep</a:t>
            </a:r>
            <a:r>
              <a:rPr lang="en-US" altLang="zh-CN" sz="1400" i="1" strike="sngStrike" kern="0" dirty="0">
                <a:solidFill>
                  <a:schemeClr val="bg1">
                    <a:lumMod val="50000"/>
                  </a:schemeClr>
                </a:solidFill>
              </a:rPr>
              <a:t> 2022</a:t>
            </a:r>
          </a:p>
          <a:p>
            <a:pPr marL="0" lvl="1" indent="0" algn="just" defTabSz="685800" eaLnBrk="1" fontAlgn="auto" hangingPunct="1">
              <a:spcBef>
                <a:spcPts val="200"/>
              </a:spcBef>
              <a:spcAft>
                <a:spcPts val="600"/>
              </a:spcAft>
              <a:buNone/>
              <a:defRPr/>
            </a:pPr>
            <a:r>
              <a:rPr lang="en-US" altLang="zh-CN" sz="1400" i="1" kern="0" dirty="0">
                <a:solidFill>
                  <a:schemeClr val="bg1">
                    <a:lumMod val="50000"/>
                  </a:schemeClr>
                </a:solidFill>
              </a:rPr>
              <a:t>				</a:t>
            </a:r>
            <a:r>
              <a:rPr lang="en-US" altLang="zh-CN" sz="1400" i="1" strike="sngStrike" kern="0" dirty="0">
                <a:solidFill>
                  <a:schemeClr val="bg1">
                    <a:lumMod val="50000"/>
                  </a:schemeClr>
                </a:solidFill>
                <a:sym typeface="Wingdings" panose="05000000000000000000" pitchFamily="2" charset="2"/>
              </a:rPr>
              <a:t> Nov</a:t>
            </a:r>
            <a:r>
              <a:rPr lang="en-US" altLang="zh-CN" sz="1400" i="1" strike="sngStrike" kern="0" dirty="0">
                <a:solidFill>
                  <a:schemeClr val="bg1">
                    <a:lumMod val="50000"/>
                  </a:schemeClr>
                </a:solidFill>
              </a:rPr>
              <a:t> 2022</a:t>
            </a:r>
            <a:r>
              <a:rPr lang="en-US" altLang="zh-CN" sz="1400" i="1" strike="sngStrike" kern="0" dirty="0">
                <a:solidFill>
                  <a:schemeClr val="bg1">
                    <a:lumMod val="50000"/>
                  </a:schemeClr>
                </a:solidFill>
                <a:sym typeface="Wingdings" panose="05000000000000000000" pitchFamily="2" charset="2"/>
              </a:rPr>
              <a:t> </a:t>
            </a:r>
          </a:p>
          <a:p>
            <a:pPr marL="0" lvl="1" indent="0" algn="just" defTabSz="685800" eaLnBrk="1" fontAlgn="auto" hangingPunct="1">
              <a:spcBef>
                <a:spcPts val="200"/>
              </a:spcBef>
              <a:spcAft>
                <a:spcPts val="600"/>
              </a:spcAft>
              <a:buNone/>
              <a:defRPr/>
            </a:pPr>
            <a:r>
              <a:rPr lang="en-US" altLang="zh-CN" sz="1400" i="1" kern="0" dirty="0">
                <a:solidFill>
                  <a:srgbClr val="FF0000"/>
                </a:solidFill>
              </a:rPr>
              <a:t>				</a:t>
            </a:r>
            <a:r>
              <a:rPr lang="en-US" altLang="zh-CN" sz="1400" i="1" kern="0" dirty="0">
                <a:solidFill>
                  <a:srgbClr val="00B050"/>
                </a:solidFill>
                <a:sym typeface="Wingdings" panose="05000000000000000000" pitchFamily="2" charset="2"/>
              </a:rPr>
              <a:t> Jan </a:t>
            </a:r>
            <a:r>
              <a:rPr lang="en-US" altLang="zh-CN" sz="1400" i="1" kern="0" dirty="0">
                <a:solidFill>
                  <a:srgbClr val="00B050"/>
                </a:solidFill>
              </a:rPr>
              <a:t>2023</a:t>
            </a:r>
          </a:p>
          <a:p>
            <a:pPr marL="212725" lvl="1" indent="-212725" algn="just" defTabSz="685800" eaLnBrk="1" fontAlgn="auto" hangingPunct="1">
              <a:spcBef>
                <a:spcPts val="200"/>
              </a:spcBef>
              <a:spcAft>
                <a:spcPts val="600"/>
              </a:spcAft>
              <a:buFont typeface="Wingdings" panose="05000000000000000000" pitchFamily="2" charset="2"/>
              <a:buChar char="Ø"/>
              <a:defRPr/>
            </a:pPr>
            <a:r>
              <a:rPr lang="en-US" altLang="zh-CN" sz="1400" kern="0" dirty="0">
                <a:solidFill>
                  <a:srgbClr val="FF0000"/>
                </a:solidFill>
              </a:rPr>
              <a:t>Recirculation LB (D2.0)		</a:t>
            </a:r>
            <a:r>
              <a:rPr lang="en-US" altLang="zh-CN" sz="1400" i="1" strike="sngStrike" kern="0" dirty="0">
                <a:solidFill>
                  <a:schemeClr val="bg1">
                    <a:lumMod val="50000"/>
                  </a:schemeClr>
                </a:solidFill>
              </a:rPr>
              <a:t>Jan 2023</a:t>
            </a:r>
            <a:r>
              <a:rPr lang="en-US" altLang="zh-CN" sz="1400" i="1" strike="sngStrike" kern="0" dirty="0">
                <a:solidFill>
                  <a:schemeClr val="bg1">
                    <a:lumMod val="50000"/>
                  </a:schemeClr>
                </a:solidFill>
                <a:sym typeface="Wingdings" panose="05000000000000000000" pitchFamily="2" charset="2"/>
              </a:rPr>
              <a:t>  March 2023</a:t>
            </a:r>
            <a:r>
              <a:rPr lang="en-US" altLang="zh-CN" sz="1400" i="1" dirty="0">
                <a:solidFill>
                  <a:srgbClr val="FF000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FF0000"/>
                </a:solidFill>
                <a:ea typeface="宋体" panose="02010600030101010101" pitchFamily="2" charset="-122"/>
              </a:rPr>
              <a:t> July 2023</a:t>
            </a:r>
            <a:endParaRPr lang="en-US" altLang="zh-CN" sz="1400" i="1" kern="0" dirty="0">
              <a:solidFill>
                <a:srgbClr val="FF0000"/>
              </a:solidFill>
            </a:endParaRPr>
          </a:p>
          <a:p>
            <a:pPr marL="161925" lvl="1" indent="-233363" algn="just" defTabSz="685800" eaLnBrk="1" fontAlgn="auto" hangingPunct="1">
              <a:spcBef>
                <a:spcPts val="200"/>
              </a:spcBef>
              <a:spcAft>
                <a:spcPts val="600"/>
              </a:spcAft>
              <a:defRPr/>
            </a:pPr>
            <a:r>
              <a:rPr lang="en-US" altLang="zh-CN" sz="1400" kern="0" dirty="0"/>
              <a:t>Recirculation LB (D3.0)		</a:t>
            </a:r>
            <a:r>
              <a:rPr lang="en-US" altLang="zh-CN" sz="1400" i="1" kern="0" dirty="0"/>
              <a:t>May 2023</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Nov 2023</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a:t>Recirculation LB (D4.0)	 	</a:t>
            </a:r>
            <a:r>
              <a:rPr lang="en-US" altLang="zh-CN" sz="1400" i="1" kern="0" dirty="0"/>
              <a:t>July 2023</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Jan 2024</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a:t>Initial SA Ballot (D4.0)	 	Sep 2023</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March 2024</a:t>
            </a:r>
            <a:endParaRPr lang="en-US" altLang="zh-CN" sz="1400" kern="0" dirty="0"/>
          </a:p>
          <a:p>
            <a:pPr marL="161925" lvl="1" indent="-233363" algn="just" defTabSz="685800" eaLnBrk="1" fontAlgn="auto" hangingPunct="1">
              <a:spcBef>
                <a:spcPts val="200"/>
              </a:spcBef>
              <a:spcAft>
                <a:spcPts val="600"/>
              </a:spcAft>
              <a:defRPr/>
            </a:pPr>
            <a:r>
              <a:rPr lang="en-US" altLang="zh-CN" sz="1400" kern="0" dirty="0"/>
              <a:t>Final 802.11 WG approval	</a:t>
            </a:r>
            <a:r>
              <a:rPr lang="en-US" altLang="zh-CN" sz="1400" i="1" kern="0" dirty="0"/>
              <a:t>July 2024 </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Jan 2025</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a:t>802 EC approval		</a:t>
            </a:r>
            <a:r>
              <a:rPr lang="en-US" altLang="zh-CN" sz="1400" i="1" kern="0" dirty="0"/>
              <a:t>July 2024 </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Jan 2025</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err="1"/>
              <a:t>RevCom</a:t>
            </a:r>
            <a:r>
              <a:rPr lang="en-US" altLang="zh-CN" sz="1400" kern="0" dirty="0"/>
              <a:t> and SASB approval 	Sep 2024</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March 2025</a:t>
            </a:r>
            <a:endParaRPr lang="en-US" altLang="zh-CN" sz="1400" kern="0" dirty="0"/>
          </a:p>
        </p:txBody>
      </p:sp>
      <p:sp>
        <p:nvSpPr>
          <p:cNvPr id="9" name="Rectangle 2"/>
          <p:cNvSpPr txBox="1">
            <a:spLocks noChangeArrowheads="1"/>
          </p:cNvSpPr>
          <p:nvPr/>
        </p:nvSpPr>
        <p:spPr bwMode="auto">
          <a:xfrm>
            <a:off x="6504782" y="861167"/>
            <a:ext cx="5534818" cy="4112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defTabSz="685800" eaLnBrk="1" fontAlgn="auto" hangingPunct="1">
              <a:spcAft>
                <a:spcPts val="0"/>
              </a:spcAft>
              <a:buNone/>
              <a:defRPr/>
            </a:pPr>
            <a:r>
              <a:rPr lang="en-US" altLang="zh-CN" kern="0" dirty="0">
                <a:solidFill>
                  <a:srgbClr val="000000"/>
                </a:solidFill>
              </a:rPr>
              <a:t>Timeline (Comment </a:t>
            </a:r>
            <a:r>
              <a:rPr lang="en-US" altLang="zh-CN" kern="0" dirty="0" smtClean="0">
                <a:solidFill>
                  <a:srgbClr val="000000"/>
                </a:solidFill>
              </a:rPr>
              <a:t>resolution for D1.0)</a:t>
            </a:r>
            <a:endParaRPr lang="en-US" altLang="zh-CN" kern="0" dirty="0">
              <a:solidFill>
                <a:srgbClr val="000000"/>
              </a:solidFill>
            </a:endParaRPr>
          </a:p>
        </p:txBody>
      </p:sp>
      <p:sp>
        <p:nvSpPr>
          <p:cNvPr id="10" name="Rectangle 3"/>
          <p:cNvSpPr txBox="1">
            <a:spLocks noChangeArrowheads="1"/>
          </p:cNvSpPr>
          <p:nvPr/>
        </p:nvSpPr>
        <p:spPr bwMode="auto">
          <a:xfrm>
            <a:off x="6227762" y="1600200"/>
            <a:ext cx="5735638"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algn="just">
              <a:buFont typeface="Times New Roman" pitchFamily="16" charset="0"/>
              <a:buChar char="•"/>
            </a:pPr>
            <a:r>
              <a:rPr lang="en-US" altLang="zh-CN" sz="1600" kern="0" dirty="0">
                <a:solidFill>
                  <a:schemeClr val="bg1">
                    <a:lumMod val="50000"/>
                  </a:schemeClr>
                </a:solidFill>
                <a:latin typeface="Times New Roman"/>
              </a:rPr>
              <a:t>January 20, 2023</a:t>
            </a:r>
          </a:p>
          <a:p>
            <a:pPr lvl="1" algn="just">
              <a:buFont typeface="Times New Roman" pitchFamily="16" charset="0"/>
              <a:buChar char="•"/>
            </a:pPr>
            <a:r>
              <a:rPr lang="en-US" altLang="zh-CN" sz="1200" kern="0" dirty="0">
                <a:solidFill>
                  <a:schemeClr val="bg1">
                    <a:lumMod val="50000"/>
                  </a:schemeClr>
                </a:solidFill>
                <a:latin typeface="Times New Roman"/>
              </a:rPr>
              <a:t>802.11 Working group Motion passes</a:t>
            </a:r>
            <a:r>
              <a:rPr lang="zh-CN" altLang="en-US" sz="1200" kern="0" dirty="0">
                <a:solidFill>
                  <a:schemeClr val="bg1">
                    <a:lumMod val="50000"/>
                  </a:schemeClr>
                </a:solidFill>
                <a:latin typeface="Times New Roman"/>
              </a:rPr>
              <a:t>：</a:t>
            </a:r>
            <a:r>
              <a:rPr lang="en-US" altLang="zh-CN" sz="1200" kern="0" dirty="0">
                <a:solidFill>
                  <a:schemeClr val="bg1">
                    <a:lumMod val="50000"/>
                  </a:schemeClr>
                </a:solidFill>
                <a:latin typeface="Times New Roman"/>
              </a:rPr>
              <a:t>802.11bf (WLAN Sensing) Draft 1.0 and Initial Letter Ballot</a:t>
            </a:r>
          </a:p>
          <a:p>
            <a:pPr algn="just">
              <a:buFont typeface="Times New Roman" pitchFamily="16" charset="0"/>
              <a:buChar char="•"/>
            </a:pPr>
            <a:endParaRPr lang="en-US" altLang="zh-CN" sz="1600" kern="0" dirty="0">
              <a:solidFill>
                <a:srgbClr val="000000"/>
              </a:solidFill>
              <a:latin typeface="Times New Roman"/>
            </a:endParaRPr>
          </a:p>
          <a:p>
            <a:pPr algn="just">
              <a:buFont typeface="Times New Roman" pitchFamily="16" charset="0"/>
              <a:buChar char="•"/>
            </a:pPr>
            <a:r>
              <a:rPr lang="en-US" altLang="zh-CN" sz="1600" kern="0" dirty="0">
                <a:solidFill>
                  <a:schemeClr val="bg2"/>
                </a:solidFill>
                <a:latin typeface="Times New Roman"/>
              </a:rPr>
              <a:t>Tuesday January 31, 2023 at 23:59 Eastern Time USA (11:59 PM)</a:t>
            </a:r>
          </a:p>
          <a:p>
            <a:pPr lvl="1" algn="just">
              <a:buFont typeface="Times New Roman" pitchFamily="16" charset="0"/>
              <a:buChar char="•"/>
            </a:pPr>
            <a:r>
              <a:rPr lang="en-US" altLang="zh-CN" sz="1200" dirty="0">
                <a:solidFill>
                  <a:schemeClr val="bg2"/>
                </a:solidFill>
              </a:rPr>
              <a:t>Initial LB start for D1.0</a:t>
            </a:r>
          </a:p>
          <a:p>
            <a:pPr lvl="1" algn="just">
              <a:buFont typeface="Times New Roman" pitchFamily="16" charset="0"/>
              <a:buChar char="•"/>
            </a:pPr>
            <a:endParaRPr lang="en-US" altLang="zh-CN" sz="1200" kern="0" dirty="0">
              <a:solidFill>
                <a:schemeClr val="bg2"/>
              </a:solidFill>
              <a:latin typeface="Times New Roman"/>
            </a:endParaRPr>
          </a:p>
          <a:p>
            <a:pPr algn="just">
              <a:buFont typeface="Times New Roman" pitchFamily="16" charset="0"/>
              <a:buChar char="•"/>
            </a:pPr>
            <a:r>
              <a:rPr lang="en-US" altLang="zh-CN" sz="1600" kern="0" dirty="0">
                <a:solidFill>
                  <a:schemeClr val="bg2"/>
                </a:solidFill>
                <a:latin typeface="Times New Roman"/>
              </a:rPr>
              <a:t>Thursday March 2, 2023 at 23:59 Eastern Time USA (11:59 PM)</a:t>
            </a:r>
          </a:p>
          <a:p>
            <a:pPr lvl="1" algn="just">
              <a:buFont typeface="Times New Roman" pitchFamily="16" charset="0"/>
              <a:buChar char="•"/>
            </a:pPr>
            <a:r>
              <a:rPr lang="en-US" altLang="zh-CN" sz="1200" dirty="0">
                <a:solidFill>
                  <a:schemeClr val="bg2"/>
                </a:solidFill>
              </a:rPr>
              <a:t>Initial LB end for D1.0</a:t>
            </a:r>
          </a:p>
          <a:p>
            <a:pPr lvl="1" algn="just">
              <a:buFont typeface="Times New Roman" pitchFamily="16" charset="0"/>
              <a:buChar char="•"/>
            </a:pPr>
            <a:r>
              <a:rPr lang="en-US" altLang="zh-CN" sz="1200" dirty="0">
                <a:solidFill>
                  <a:schemeClr val="bg2"/>
                </a:solidFill>
              </a:rPr>
              <a:t>Assign the comments</a:t>
            </a:r>
            <a:endParaRPr lang="en-US" altLang="zh-CN" sz="1200" kern="0" dirty="0">
              <a:solidFill>
                <a:schemeClr val="bg2"/>
              </a:solidFill>
              <a:latin typeface="Times New Roman"/>
            </a:endParaRPr>
          </a:p>
          <a:p>
            <a:pPr lvl="0" algn="just">
              <a:buFont typeface="Times New Roman" pitchFamily="16" charset="0"/>
              <a:buChar char="•"/>
            </a:pPr>
            <a:endParaRPr lang="en-US" altLang="zh-CN" sz="1600" kern="0" dirty="0" smtClean="0">
              <a:solidFill>
                <a:srgbClr val="000000"/>
              </a:solidFill>
              <a:latin typeface="Times New Roman"/>
            </a:endParaRPr>
          </a:p>
          <a:p>
            <a:pPr lvl="0" algn="just">
              <a:buFont typeface="Times New Roman" pitchFamily="16" charset="0"/>
              <a:buChar char="•"/>
            </a:pPr>
            <a:endParaRPr lang="en-US" altLang="zh-CN" sz="1600" kern="0" dirty="0">
              <a:solidFill>
                <a:srgbClr val="000000"/>
              </a:solidFill>
              <a:latin typeface="Times New Roman"/>
            </a:endParaRPr>
          </a:p>
          <a:p>
            <a:pPr lvl="0" algn="just">
              <a:buFont typeface="Times New Roman" pitchFamily="16" charset="0"/>
              <a:buChar char="•"/>
            </a:pPr>
            <a:r>
              <a:rPr lang="en-US" altLang="zh-CN" sz="1600" kern="0" dirty="0" err="1">
                <a:solidFill>
                  <a:srgbClr val="000000"/>
                </a:solidFill>
                <a:latin typeface="Times New Roman"/>
              </a:rPr>
              <a:t>TGbf</a:t>
            </a:r>
            <a:r>
              <a:rPr lang="en-US" altLang="zh-CN" sz="1600" kern="0" dirty="0">
                <a:solidFill>
                  <a:srgbClr val="000000"/>
                </a:solidFill>
                <a:latin typeface="Times New Roman"/>
              </a:rPr>
              <a:t> ad-hoc meeting on July 6, 7, 8, 2023, in the Ericsson Office, Lund, </a:t>
            </a:r>
            <a:r>
              <a:rPr lang="en-US" altLang="zh-CN" sz="1600" kern="0" dirty="0" smtClean="0">
                <a:solidFill>
                  <a:srgbClr val="000000"/>
                </a:solidFill>
                <a:latin typeface="Times New Roman"/>
              </a:rPr>
              <a:t>Sweden</a:t>
            </a:r>
            <a:endParaRPr lang="en-US" altLang="zh-CN" sz="1600" b="1" kern="0" dirty="0">
              <a:solidFill>
                <a:srgbClr val="000000"/>
              </a:solidFill>
              <a:latin typeface="Times New Roman"/>
            </a:endParaRPr>
          </a:p>
        </p:txBody>
      </p:sp>
      <p:sp>
        <p:nvSpPr>
          <p:cNvPr id="4" name="左大括号 3"/>
          <p:cNvSpPr/>
          <p:nvPr/>
        </p:nvSpPr>
        <p:spPr bwMode="auto">
          <a:xfrm>
            <a:off x="6019800" y="1600200"/>
            <a:ext cx="207962" cy="4572000"/>
          </a:xfrm>
          <a:prstGeom prst="leftBrace">
            <a:avLst>
              <a:gd name="adj1" fmla="val 8333"/>
              <a:gd name="adj2" fmla="val 48681"/>
            </a:avLst>
          </a:prstGeom>
          <a:noFill/>
          <a:ln w="349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zh-CN" altLang="en-US" sz="1800">
              <a:solidFill>
                <a:schemeClr val="bg1"/>
              </a:solidFill>
              <a:latin typeface="Times New Roman" pitchFamily="16" charset="0"/>
              <a:ea typeface="MS Gothic" charset="-128"/>
            </a:endParaRPr>
          </a:p>
        </p:txBody>
      </p:sp>
    </p:spTree>
    <p:extLst>
      <p:ext uri="{BB962C8B-B14F-4D97-AF65-F5344CB8AC3E}">
        <p14:creationId xmlns:p14="http://schemas.microsoft.com/office/powerpoint/2010/main" val="266919956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Call for contribution </a:t>
            </a: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800" dirty="0"/>
              <a:t>Call for submissions for the following topics</a:t>
            </a:r>
          </a:p>
          <a:p>
            <a:pPr lvl="1" algn="just"/>
            <a:r>
              <a:rPr lang="en-US" altLang="zh-CN" sz="2400" dirty="0"/>
              <a:t>Technology and standardization gaps to support WLAN sensing</a:t>
            </a:r>
          </a:p>
          <a:p>
            <a:pPr lvl="1" algn="just"/>
            <a:r>
              <a:rPr lang="en-US" altLang="zh-CN" sz="2400" dirty="0">
                <a:solidFill>
                  <a:srgbClr val="FF0000"/>
                </a:solidFill>
              </a:rPr>
              <a:t>Proposed Draft Text, comment resolution </a:t>
            </a:r>
          </a:p>
          <a:p>
            <a:pPr lvl="1" algn="just"/>
            <a:r>
              <a:rPr lang="en-US" altLang="zh-CN" sz="2400" dirty="0"/>
              <a:t>Other?</a:t>
            </a:r>
          </a:p>
        </p:txBody>
      </p:sp>
    </p:spTree>
    <p:extLst>
      <p:ext uri="{BB962C8B-B14F-4D97-AF65-F5344CB8AC3E}">
        <p14:creationId xmlns:p14="http://schemas.microsoft.com/office/powerpoint/2010/main" val="409841528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a:t>
            </a:r>
            <a:endParaRPr lang="en-US" altLang="en-US" sz="3200" dirty="0">
              <a:solidFill>
                <a:schemeClr val="tx2"/>
              </a:solidFill>
            </a:endParaRPr>
          </a:p>
        </p:txBody>
      </p:sp>
      <p:sp>
        <p:nvSpPr>
          <p:cNvPr id="6" name="Rectangle 3"/>
          <p:cNvSpPr txBox="1">
            <a:spLocks noChangeArrowheads="1"/>
          </p:cNvSpPr>
          <p:nvPr/>
        </p:nvSpPr>
        <p:spPr bwMode="auto">
          <a:xfrm>
            <a:off x="245165" y="917359"/>
            <a:ext cx="5469835"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600" b="1" dirty="0" smtClean="0">
                <a:solidFill>
                  <a:srgbClr val="FF0000"/>
                </a:solidFill>
                <a:cs typeface="Times New Roman" panose="02020603050405020304" pitchFamily="18" charset="0"/>
              </a:rPr>
              <a:t>Confirmed</a:t>
            </a:r>
            <a:r>
              <a:rPr lang="en-US" altLang="zh-CN" sz="1600" b="1" dirty="0">
                <a:solidFill>
                  <a:srgbClr val="FF0000"/>
                </a:solidFill>
                <a:cs typeface="Times New Roman" panose="02020603050405020304" pitchFamily="18" charset="0"/>
              </a:rPr>
              <a: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May	22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a:t>
            </a:r>
            <a:r>
              <a:rPr lang="en-US" altLang="zh-CN" sz="1100" strike="sngStrike" dirty="0" smtClean="0">
                <a:solidFill>
                  <a:schemeClr val="bg1">
                    <a:lumMod val="50000"/>
                  </a:schemeClr>
                </a:solidFill>
                <a:cs typeface="Times New Roman" panose="02020603050405020304" pitchFamily="18" charset="0"/>
              </a:rPr>
              <a:t>ET</a:t>
            </a:r>
            <a:r>
              <a:rPr lang="en-US" altLang="zh-CN" sz="1100" strike="sngStrike" dirty="0">
                <a:solidFill>
                  <a:schemeClr val="bg1">
                    <a:lumMod val="50000"/>
                  </a:schemeClr>
                </a:solidFill>
                <a:cs typeface="Times New Roman" panose="02020603050405020304" pitchFamily="18" charset="0"/>
              </a:rPr>
              <a:t> </a:t>
            </a:r>
            <a:r>
              <a:rPr lang="en-US" altLang="zh-CN" sz="1100" dirty="0">
                <a:solidFill>
                  <a:schemeClr val="bg2"/>
                </a:solidFill>
                <a:cs typeface="Times New Roman" panose="02020603050405020304" pitchFamily="18" charset="0"/>
              </a:rPr>
              <a:t>– Too close to </a:t>
            </a:r>
            <a:r>
              <a:rPr lang="en-US" altLang="zh-CN" sz="1100" dirty="0" smtClean="0">
                <a:solidFill>
                  <a:schemeClr val="bg2"/>
                </a:solidFill>
                <a:cs typeface="Times New Roman" panose="02020603050405020304" pitchFamily="18" charset="0"/>
              </a:rPr>
              <a:t>May Interim</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May 	23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May 	25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May 	29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a:t>
            </a:r>
            <a:r>
              <a:rPr lang="en-US" altLang="zh-CN" sz="1100" dirty="0">
                <a:solidFill>
                  <a:schemeClr val="bg2"/>
                </a:solidFill>
                <a:cs typeface="Times New Roman" panose="02020603050405020304" pitchFamily="18" charset="0"/>
              </a:rPr>
              <a:t>- </a:t>
            </a:r>
            <a:r>
              <a:rPr lang="en-US" altLang="zh-CN" sz="1100" dirty="0" smtClean="0">
                <a:solidFill>
                  <a:schemeClr val="bg2"/>
                </a:solidFill>
                <a:cs typeface="Times New Roman" panose="02020603050405020304" pitchFamily="18" charset="0"/>
              </a:rPr>
              <a:t>holiday</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May 	30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June 	1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June 	5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 </a:t>
            </a:r>
            <a:r>
              <a:rPr lang="en-US" altLang="zh-CN" sz="1100" dirty="0">
                <a:cs typeface="Times New Roman" panose="02020603050405020304" pitchFamily="18" charset="0"/>
              </a:rPr>
              <a:t>– </a:t>
            </a:r>
            <a:r>
              <a:rPr lang="en-US" altLang="zh-CN" sz="1100" dirty="0" smtClean="0">
                <a:cs typeface="Times New Roman" panose="02020603050405020304" pitchFamily="18" charset="0"/>
              </a:rPr>
              <a:t>CAC</a:t>
            </a: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June 	6	(Tuesday),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a:t>
            </a:r>
            <a:r>
              <a:rPr lang="en-US" altLang="zh-CN" sz="1100" dirty="0">
                <a:solidFill>
                  <a:schemeClr val="bg2"/>
                </a:solidFill>
                <a:cs typeface="Times New Roman" panose="02020603050405020304" pitchFamily="18" charset="0"/>
              </a:rPr>
              <a:t>- holiday</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June 	8	(Thursday),	23</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00 - 01:00 </a:t>
            </a:r>
            <a:r>
              <a:rPr lang="en-US" altLang="zh-CN" sz="1100" strike="sngStrike" dirty="0" smtClean="0">
                <a:solidFill>
                  <a:schemeClr val="bg1">
                    <a:lumMod val="50000"/>
                  </a:schemeClr>
                </a:solidFill>
                <a:cs typeface="Times New Roman" panose="02020603050405020304" pitchFamily="18" charset="0"/>
              </a:rPr>
              <a:t>ET</a:t>
            </a:r>
            <a:r>
              <a:rPr lang="en-US" altLang="zh-CN" sz="1100" dirty="0">
                <a:solidFill>
                  <a:schemeClr val="bg2"/>
                </a:solidFill>
                <a:cs typeface="Times New Roman" panose="02020603050405020304" pitchFamily="18" charset="0"/>
              </a:rPr>
              <a:t> - </a:t>
            </a:r>
            <a:r>
              <a:rPr lang="en-US" altLang="zh-CN" sz="1100" dirty="0" smtClean="0">
                <a:solidFill>
                  <a:schemeClr val="bg2"/>
                </a:solidFill>
                <a:cs typeface="Times New Roman" panose="02020603050405020304" pitchFamily="18" charset="0"/>
              </a:rPr>
              <a:t>Cancelled</a:t>
            </a:r>
            <a:endParaRPr lang="en-US" altLang="zh-CN" sz="1100" strike="sngStrike" dirty="0">
              <a:solidFill>
                <a:schemeClr val="bg1">
                  <a:lumMod val="50000"/>
                </a:schemeClr>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June 	12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June 	13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June 	15	(Thursday),	23</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00 - 01:00 </a:t>
            </a:r>
            <a:r>
              <a:rPr lang="en-US" altLang="zh-CN" sz="1100" strike="sngStrike" dirty="0" smtClean="0">
                <a:solidFill>
                  <a:schemeClr val="bg1">
                    <a:lumMod val="50000"/>
                  </a:schemeClr>
                </a:solidFill>
                <a:cs typeface="Times New Roman" panose="02020603050405020304" pitchFamily="18" charset="0"/>
              </a:rPr>
              <a:t>ET</a:t>
            </a:r>
            <a:r>
              <a:rPr lang="en-US" altLang="zh-CN" sz="1100" dirty="0">
                <a:solidFill>
                  <a:schemeClr val="bg2"/>
                </a:solidFill>
                <a:cs typeface="Times New Roman" panose="02020603050405020304" pitchFamily="18" charset="0"/>
              </a:rPr>
              <a:t> - Cancelled</a:t>
            </a:r>
            <a:endParaRPr lang="en-US" altLang="zh-CN" sz="1100" strike="sngStrike"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June 	19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a:t>
            </a:r>
            <a:r>
              <a:rPr lang="en-US" altLang="zh-CN" sz="1100" dirty="0">
                <a:solidFill>
                  <a:schemeClr val="bg2"/>
                </a:solidFill>
                <a:cs typeface="Times New Roman" panose="02020603050405020304" pitchFamily="18" charset="0"/>
              </a:rPr>
              <a:t>- holiday</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smtClean="0">
                <a:solidFill>
                  <a:srgbClr val="00B050"/>
                </a:solidFill>
                <a:cs typeface="Times New Roman" panose="02020603050405020304" pitchFamily="18" charset="0"/>
              </a:rPr>
              <a:t>June </a:t>
            </a:r>
            <a:r>
              <a:rPr lang="en-US" altLang="zh-CN" sz="1100" dirty="0">
                <a:solidFill>
                  <a:srgbClr val="00B050"/>
                </a:solidFill>
                <a:cs typeface="Times New Roman" panose="02020603050405020304" pitchFamily="18" charset="0"/>
              </a:rPr>
              <a:t>	20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June 	22	(Thursday),	23</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00 - 01:00 ET -- holiday</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June 	26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a:t>
            </a:r>
            <a:r>
              <a:rPr lang="en-US" altLang="zh-CN" sz="1100" dirty="0" smtClean="0">
                <a:solidFill>
                  <a:srgbClr val="00B050"/>
                </a:solidFill>
                <a:cs typeface="Times New Roman" panose="02020603050405020304" pitchFamily="18" charset="0"/>
              </a:rPr>
              <a:t>ET</a:t>
            </a:r>
            <a:r>
              <a:rPr lang="en-US" altLang="zh-CN" sz="1100" dirty="0">
                <a:cs typeface="Times New Roman" panose="02020603050405020304" pitchFamily="18" charset="0"/>
              </a:rPr>
              <a:t>– CAC</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June 	27	(Tuesday),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a:t>
            </a:r>
            <a:r>
              <a:rPr lang="en-US" altLang="zh-CN" sz="1100" dirty="0">
                <a:solidFill>
                  <a:schemeClr val="bg2"/>
                </a:solidFill>
                <a:cs typeface="Times New Roman" panose="02020603050405020304" pitchFamily="18" charset="0"/>
              </a:rPr>
              <a:t> Cancelled</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June 	29	(Thursday),	23</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July 	3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a:t>
            </a:r>
            <a:r>
              <a:rPr lang="en-US" altLang="zh-CN" sz="1100" dirty="0">
                <a:solidFill>
                  <a:schemeClr val="bg2"/>
                </a:solidFill>
                <a:cs typeface="Times New Roman" panose="02020603050405020304" pitchFamily="18" charset="0"/>
              </a:rPr>
              <a:t>- holiday</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smtClean="0">
                <a:solidFill>
                  <a:schemeClr val="bg1">
                    <a:lumMod val="50000"/>
                  </a:schemeClr>
                </a:solidFill>
                <a:cs typeface="Times New Roman" panose="02020603050405020304" pitchFamily="18" charset="0"/>
              </a:rPr>
              <a:t>July 	4	(Tuesday),	10</a:t>
            </a:r>
            <a:r>
              <a:rPr lang="zh-CN" altLang="en-US" sz="1100" strike="sngStrike" dirty="0" smtClean="0">
                <a:solidFill>
                  <a:schemeClr val="bg1">
                    <a:lumMod val="50000"/>
                  </a:schemeClr>
                </a:solidFill>
                <a:cs typeface="Times New Roman" panose="02020603050405020304" pitchFamily="18" charset="0"/>
              </a:rPr>
              <a:t>：</a:t>
            </a:r>
            <a:r>
              <a:rPr lang="en-US" altLang="zh-CN" sz="1100" strike="sngStrike" dirty="0" smtClean="0">
                <a:solidFill>
                  <a:schemeClr val="bg1">
                    <a:lumMod val="50000"/>
                  </a:schemeClr>
                </a:solidFill>
                <a:cs typeface="Times New Roman" panose="02020603050405020304" pitchFamily="18" charset="0"/>
              </a:rPr>
              <a:t>00 - 12:00 ET </a:t>
            </a:r>
            <a:r>
              <a:rPr lang="en-US" altLang="zh-CN" sz="1100" dirty="0" smtClean="0">
                <a:solidFill>
                  <a:schemeClr val="bg2"/>
                </a:solidFill>
                <a:cs typeface="Times New Roman" panose="02020603050405020304" pitchFamily="18" charset="0"/>
              </a:rPr>
              <a:t>-- </a:t>
            </a:r>
            <a:r>
              <a:rPr lang="en-US" altLang="zh-CN" sz="1100" dirty="0">
                <a:solidFill>
                  <a:schemeClr val="bg2"/>
                </a:solidFill>
                <a:cs typeface="Times New Roman" panose="02020603050405020304" pitchFamily="18" charset="0"/>
              </a:rPr>
              <a:t>holiday</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July 	6	(Thursday),	23</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00 - 01:00 ET </a:t>
            </a:r>
            <a:r>
              <a:rPr lang="en-US" altLang="zh-CN" sz="1100" dirty="0">
                <a:solidFill>
                  <a:schemeClr val="bg2"/>
                </a:solidFill>
                <a:cs typeface="Times New Roman" panose="02020603050405020304" pitchFamily="18" charset="0"/>
              </a:rPr>
              <a:t>Cancelled</a:t>
            </a:r>
            <a:endParaRPr lang="en-US" altLang="zh-CN" sz="1100" dirty="0">
              <a:solidFill>
                <a:srgbClr val="00B0F0"/>
              </a:solidFill>
              <a:cs typeface="Times New Roman" panose="02020603050405020304" pitchFamily="18" charset="0"/>
            </a:endParaRPr>
          </a:p>
          <a:p>
            <a:pPr marL="400050" lvl="2" indent="0" algn="just">
              <a:spcBef>
                <a:spcPct val="0"/>
              </a:spcBef>
              <a:spcAft>
                <a:spcPts val="0"/>
              </a:spcAft>
              <a:buClr>
                <a:srgbClr val="000000"/>
              </a:buClr>
              <a:buNone/>
              <a:defRPr/>
            </a:pPr>
            <a:endParaRPr lang="en-US" altLang="zh-CN" sz="1100" dirty="0">
              <a:cs typeface="Times New Roman" panose="02020603050405020304" pitchFamily="18" charset="0"/>
            </a:endParaRPr>
          </a:p>
          <a:p>
            <a:pPr lvl="1" indent="-228600" algn="just">
              <a:spcBef>
                <a:spcPct val="0"/>
              </a:spcBef>
              <a:spcAft>
                <a:spcPts val="0"/>
              </a:spcAft>
              <a:buClr>
                <a:srgbClr val="000000"/>
              </a:buClr>
              <a:buFont typeface="Arial" panose="020B0604020202020204" pitchFamily="34" charset="0"/>
              <a:buChar char="•"/>
              <a:defRPr/>
            </a:pPr>
            <a:r>
              <a:rPr lang="en-US" altLang="zh-CN" sz="1600" b="1" dirty="0" err="1">
                <a:cs typeface="Times New Roman" panose="02020603050405020304" pitchFamily="18" charset="0"/>
              </a:rPr>
              <a:t>TGbf</a:t>
            </a:r>
            <a:r>
              <a:rPr lang="en-US" altLang="zh-CN" sz="1600" b="1" dirty="0">
                <a:cs typeface="Times New Roman" panose="02020603050405020304" pitchFamily="18" charset="0"/>
              </a:rPr>
              <a:t> </a:t>
            </a:r>
            <a:r>
              <a:rPr lang="en-US" altLang="zh-CN" sz="1600" b="1" dirty="0">
                <a:solidFill>
                  <a:srgbClr val="FF0000"/>
                </a:solidFill>
                <a:cs typeface="Times New Roman" panose="02020603050405020304" pitchFamily="18" charset="0"/>
              </a:rPr>
              <a:t>ad-hoc meeting </a:t>
            </a:r>
            <a:r>
              <a:rPr lang="en-US" altLang="zh-CN" sz="1600" b="1" dirty="0">
                <a:cs typeface="Times New Roman" panose="02020603050405020304" pitchFamily="18" charset="0"/>
              </a:rPr>
              <a:t>on </a:t>
            </a:r>
            <a:r>
              <a:rPr lang="en-US" altLang="zh-CN" sz="1600" b="1" dirty="0">
                <a:solidFill>
                  <a:srgbClr val="0000FF"/>
                </a:solidFill>
                <a:cs typeface="Times New Roman" panose="02020603050405020304" pitchFamily="18" charset="0"/>
              </a:rPr>
              <a:t>July 6, 7, 8, 2023</a:t>
            </a:r>
            <a:r>
              <a:rPr lang="en-US" altLang="zh-CN" sz="1600" b="1" dirty="0">
                <a:cs typeface="Times New Roman" panose="02020603050405020304" pitchFamily="18" charset="0"/>
              </a:rPr>
              <a:t>, in the </a:t>
            </a:r>
            <a:r>
              <a:rPr lang="en-US" altLang="zh-CN" sz="1600" b="1" dirty="0">
                <a:solidFill>
                  <a:srgbClr val="0000FF"/>
                </a:solidFill>
                <a:cs typeface="Times New Roman" panose="02020603050405020304" pitchFamily="18" charset="0"/>
              </a:rPr>
              <a:t>Ericsson Office, Lund, Sweden</a:t>
            </a:r>
          </a:p>
        </p:txBody>
      </p:sp>
      <p:sp>
        <p:nvSpPr>
          <p:cNvPr id="7" name="Rectangle 3"/>
          <p:cNvSpPr txBox="1">
            <a:spLocks noChangeArrowheads="1"/>
          </p:cNvSpPr>
          <p:nvPr/>
        </p:nvSpPr>
        <p:spPr bwMode="auto">
          <a:xfrm>
            <a:off x="6400800" y="1054608"/>
            <a:ext cx="5791200" cy="5181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smtClean="0">
                <a:solidFill>
                  <a:srgbClr val="FF0000"/>
                </a:solidFill>
                <a:cs typeface="Times New Roman" panose="02020603050405020304" pitchFamily="18" charset="0"/>
              </a:rPr>
              <a:t>Confirmed</a:t>
            </a:r>
            <a:r>
              <a:rPr lang="en-US" altLang="zh-CN" sz="1600" b="1" dirty="0">
                <a:solidFill>
                  <a:srgbClr val="FF0000"/>
                </a:solidFill>
                <a:cs typeface="Times New Roman" panose="02020603050405020304" pitchFamily="18" charset="0"/>
              </a:rPr>
              <a:t>: </a:t>
            </a:r>
          </a:p>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smtClean="0"/>
              <a:t>July </a:t>
            </a:r>
            <a:r>
              <a:rPr lang="en-US" altLang="zh-CN" sz="1600" b="1" dirty="0"/>
              <a:t>Plenary 2023 (July 9-14) </a:t>
            </a:r>
            <a:r>
              <a:rPr lang="en-US" altLang="zh-CN" sz="1600" dirty="0"/>
              <a:t>	</a:t>
            </a:r>
            <a:endParaRPr lang="en-US" altLang="zh-CN" sz="1200" dirty="0"/>
          </a:p>
          <a:p>
            <a:pPr marL="685800" lvl="2" indent="-285750" algn="just">
              <a:spcBef>
                <a:spcPct val="0"/>
              </a:spcBef>
              <a:spcAft>
                <a:spcPts val="0"/>
              </a:spcAft>
              <a:buFont typeface="Times New Roman" panose="02020603050405020304" pitchFamily="18" charset="0"/>
              <a:buChar char="―"/>
              <a:defRPr/>
            </a:pPr>
            <a:r>
              <a:rPr lang="en-US" altLang="zh-CN" dirty="0">
                <a:solidFill>
                  <a:srgbClr val="00B050"/>
                </a:solidFill>
                <a:ea typeface="宋体" panose="02010600030101010101" pitchFamily="2" charset="-122"/>
              </a:rPr>
              <a:t>July 10    (Monday AM 1),		08:00-10:00 Berlin time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70C0"/>
                </a:solidFill>
                <a:cs typeface="Times New Roman" panose="02020603050405020304" pitchFamily="18" charset="0"/>
              </a:rPr>
              <a:t>July 10    </a:t>
            </a:r>
            <a:r>
              <a:rPr lang="en-US" altLang="zh-CN" sz="1200" dirty="0">
                <a:solidFill>
                  <a:srgbClr val="0070C0"/>
                </a:solidFill>
                <a:cs typeface="Times New Roman" panose="02020603050405020304" pitchFamily="18" charset="0"/>
              </a:rPr>
              <a:t>(</a:t>
            </a:r>
            <a:r>
              <a:rPr lang="en-US" altLang="zh-CN" dirty="0">
                <a:solidFill>
                  <a:srgbClr val="0070C0"/>
                </a:solidFill>
                <a:cs typeface="Times New Roman" panose="02020603050405020304" pitchFamily="18" charset="0"/>
              </a:rPr>
              <a:t>Monday PM 2</a:t>
            </a:r>
            <a:r>
              <a:rPr lang="en-US" altLang="zh-CN" sz="1200" dirty="0">
                <a:solidFill>
                  <a:srgbClr val="0070C0"/>
                </a:solidFill>
                <a:cs typeface="Times New Roman" panose="02020603050405020304" pitchFamily="18" charset="0"/>
              </a:rPr>
              <a:t>), 	 	16:00-18:00 Berlin time</a:t>
            </a:r>
            <a:endParaRPr lang="en-US" altLang="zh-CN" sz="1200" dirty="0">
              <a:solidFill>
                <a:srgbClr val="FFC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July 11    (Tuesday AM 1),		08:00-10:00 Berlin time</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7030A0"/>
                </a:solidFill>
                <a:cs typeface="Times New Roman" panose="02020603050405020304" pitchFamily="18" charset="0"/>
              </a:rPr>
              <a:t>July 11    (Tuesday PM 1),</a:t>
            </a:r>
            <a:r>
              <a:rPr lang="en-US" altLang="zh-CN" sz="1200" dirty="0" smtClean="0">
                <a:solidFill>
                  <a:srgbClr val="7030A0"/>
                </a:solidFill>
                <a:cs typeface="Times New Roman" panose="02020603050405020304" pitchFamily="18" charset="0"/>
              </a:rPr>
              <a:t>		</a:t>
            </a:r>
            <a:r>
              <a:rPr lang="en-US" altLang="zh-CN" dirty="0" smtClean="0">
                <a:solidFill>
                  <a:srgbClr val="7030A0"/>
                </a:solidFill>
                <a:cs typeface="Times New Roman" panose="02020603050405020304" pitchFamily="18" charset="0"/>
              </a:rPr>
              <a:t>13:30-15:30 Berlin </a:t>
            </a:r>
            <a:r>
              <a:rPr lang="en-US" altLang="zh-CN" sz="1200" dirty="0" smtClean="0">
                <a:solidFill>
                  <a:srgbClr val="7030A0"/>
                </a:solidFill>
                <a:cs typeface="Times New Roman" panose="02020603050405020304" pitchFamily="18" charset="0"/>
              </a:rPr>
              <a:t>time</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70C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July 12    (Wednesday AM 1),</a:t>
            </a:r>
            <a:r>
              <a:rPr lang="en-US" altLang="zh-CN" sz="1200" dirty="0">
                <a:solidFill>
                  <a:srgbClr val="00B050"/>
                </a:solidFill>
                <a:cs typeface="Times New Roman" panose="02020603050405020304" pitchFamily="18" charset="0"/>
              </a:rPr>
              <a:t>		</a:t>
            </a:r>
            <a:r>
              <a:rPr lang="en-US" altLang="zh-CN" dirty="0">
                <a:solidFill>
                  <a:srgbClr val="00B050"/>
                </a:solidFill>
                <a:cs typeface="Times New Roman" panose="02020603050405020304" pitchFamily="18" charset="0"/>
              </a:rPr>
              <a:t>08:00-10:00 </a:t>
            </a:r>
            <a:r>
              <a:rPr lang="en-US" altLang="zh-CN" sz="1200" dirty="0">
                <a:solidFill>
                  <a:srgbClr val="00B050"/>
                </a:solidFill>
                <a:cs typeface="Times New Roman" panose="02020603050405020304" pitchFamily="18" charset="0"/>
              </a:rPr>
              <a:t>Berlin time</a:t>
            </a:r>
          </a:p>
          <a:p>
            <a:pPr marL="685800" lvl="2" indent="-285750" algn="just">
              <a:spcBef>
                <a:spcPct val="0"/>
              </a:spcBef>
              <a:spcAft>
                <a:spcPts val="0"/>
              </a:spcAft>
              <a:buFont typeface="Times New Roman" panose="02020603050405020304" pitchFamily="18" charset="0"/>
              <a:buChar char="―"/>
              <a:defRPr/>
            </a:pPr>
            <a:r>
              <a:rPr lang="en-US" altLang="zh-CN" dirty="0">
                <a:solidFill>
                  <a:srgbClr val="00B0F0"/>
                </a:solidFill>
                <a:ea typeface="宋体" panose="02010600030101010101" pitchFamily="2" charset="-122"/>
              </a:rPr>
              <a:t>July</a:t>
            </a:r>
            <a:r>
              <a:rPr lang="en-US" altLang="zh-CN" sz="1200" dirty="0">
                <a:solidFill>
                  <a:srgbClr val="00B0F0"/>
                </a:solidFill>
                <a:ea typeface="宋体" panose="02010600030101010101" pitchFamily="2" charset="-122"/>
              </a:rPr>
              <a:t> </a:t>
            </a:r>
            <a:r>
              <a:rPr lang="en-US" altLang="zh-CN" dirty="0">
                <a:solidFill>
                  <a:srgbClr val="00B0F0"/>
                </a:solidFill>
                <a:ea typeface="宋体" panose="02010600030101010101" pitchFamily="2" charset="-122"/>
              </a:rPr>
              <a:t>12    (Wednesday </a:t>
            </a:r>
            <a:r>
              <a:rPr lang="en-US" altLang="zh-CN" dirty="0" smtClean="0">
                <a:solidFill>
                  <a:srgbClr val="00B0F0"/>
                </a:solidFill>
                <a:ea typeface="宋体" panose="02010600030101010101" pitchFamily="2" charset="-122"/>
              </a:rPr>
              <a:t>AM </a:t>
            </a:r>
            <a:r>
              <a:rPr lang="en-US" altLang="zh-CN" dirty="0">
                <a:solidFill>
                  <a:srgbClr val="00B0F0"/>
                </a:solidFill>
                <a:ea typeface="宋体" panose="02010600030101010101" pitchFamily="2" charset="-122"/>
              </a:rPr>
              <a:t>2),</a:t>
            </a:r>
            <a:r>
              <a:rPr lang="en-US" altLang="zh-CN" sz="1200" dirty="0">
                <a:solidFill>
                  <a:srgbClr val="00B0F0"/>
                </a:solidFill>
                <a:ea typeface="宋体" panose="02010600030101010101" pitchFamily="2" charset="-122"/>
              </a:rPr>
              <a:t>		</a:t>
            </a:r>
            <a:r>
              <a:rPr lang="en-US" altLang="zh-CN" dirty="0" smtClean="0">
                <a:solidFill>
                  <a:srgbClr val="00B0F0"/>
                </a:solidFill>
                <a:ea typeface="宋体" panose="02010600030101010101" pitchFamily="2" charset="-122"/>
              </a:rPr>
              <a:t>10:30-12:30</a:t>
            </a:r>
            <a:r>
              <a:rPr lang="en-US" altLang="zh-CN" sz="1200" dirty="0" smtClean="0">
                <a:solidFill>
                  <a:srgbClr val="00B0F0"/>
                </a:solidFill>
                <a:ea typeface="宋体" panose="02010600030101010101" pitchFamily="2" charset="-122"/>
              </a:rPr>
              <a:t> </a:t>
            </a:r>
            <a:r>
              <a:rPr lang="en-US" altLang="zh-CN" sz="1200" dirty="0">
                <a:solidFill>
                  <a:srgbClr val="00B0F0"/>
                </a:solidFill>
                <a:ea typeface="宋体" panose="02010600030101010101" pitchFamily="2" charset="-122"/>
              </a:rPr>
              <a:t>Berlin time </a:t>
            </a:r>
          </a:p>
          <a:p>
            <a:pPr marL="400050" lvl="2" indent="0" algn="just">
              <a:spcBef>
                <a:spcPct val="0"/>
              </a:spcBef>
              <a:spcAft>
                <a:spcPts val="0"/>
              </a:spcAft>
              <a:buNone/>
              <a:defRPr/>
            </a:pPr>
            <a:endParaRPr lang="en-US" altLang="zh-CN" sz="1200" dirty="0">
              <a:solidFill>
                <a:srgbClr val="1F497D"/>
              </a:solidFill>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July 13    (Thursday AM 1),</a:t>
            </a:r>
            <a:r>
              <a:rPr lang="en-US" altLang="zh-CN" sz="1200" dirty="0">
                <a:solidFill>
                  <a:srgbClr val="00B050"/>
                </a:solidFill>
                <a:cs typeface="Times New Roman" panose="02020603050405020304" pitchFamily="18" charset="0"/>
              </a:rPr>
              <a:t>		</a:t>
            </a:r>
            <a:r>
              <a:rPr lang="en-US" altLang="zh-CN" dirty="0">
                <a:solidFill>
                  <a:srgbClr val="00B050"/>
                </a:solidFill>
                <a:cs typeface="Times New Roman" panose="02020603050405020304" pitchFamily="18" charset="0"/>
              </a:rPr>
              <a:t>08:00-10:00 </a:t>
            </a:r>
            <a:r>
              <a:rPr lang="en-US" altLang="zh-CN" sz="1200" dirty="0">
                <a:solidFill>
                  <a:srgbClr val="00B050"/>
                </a:solidFill>
                <a:cs typeface="Times New Roman" panose="02020603050405020304" pitchFamily="18" charset="0"/>
              </a:rPr>
              <a:t>Berlin time</a:t>
            </a:r>
          </a:p>
          <a:p>
            <a:pPr marL="685800" lvl="2" indent="-285750" algn="just">
              <a:spcBef>
                <a:spcPct val="0"/>
              </a:spcBef>
              <a:spcAft>
                <a:spcPts val="0"/>
              </a:spcAft>
              <a:buFont typeface="Times New Roman" panose="02020603050405020304" pitchFamily="18" charset="0"/>
              <a:buChar char="―"/>
              <a:defRPr/>
            </a:pPr>
            <a:r>
              <a:rPr lang="en-US" altLang="zh-CN" dirty="0">
                <a:solidFill>
                  <a:srgbClr val="0070C0"/>
                </a:solidFill>
                <a:ea typeface="宋体" panose="02010600030101010101" pitchFamily="2" charset="-122"/>
              </a:rPr>
              <a:t>July</a:t>
            </a:r>
            <a:r>
              <a:rPr lang="en-US" altLang="zh-CN" sz="1200" dirty="0">
                <a:solidFill>
                  <a:srgbClr val="0070C0"/>
                </a:solidFill>
                <a:cs typeface="Times New Roman" panose="02020603050405020304" pitchFamily="18" charset="0"/>
              </a:rPr>
              <a:t> 13    (</a:t>
            </a:r>
            <a:r>
              <a:rPr lang="en-US" altLang="zh-CN" dirty="0">
                <a:solidFill>
                  <a:srgbClr val="0070C0"/>
                </a:solidFill>
                <a:cs typeface="Times New Roman" panose="02020603050405020304" pitchFamily="18" charset="0"/>
              </a:rPr>
              <a:t>Thursday PM 2</a:t>
            </a:r>
            <a:r>
              <a:rPr lang="en-US" altLang="zh-CN" sz="1200" dirty="0">
                <a:solidFill>
                  <a:srgbClr val="0070C0"/>
                </a:solidFill>
                <a:cs typeface="Times New Roman" panose="02020603050405020304" pitchFamily="18" charset="0"/>
              </a:rPr>
              <a:t>),		</a:t>
            </a:r>
            <a:r>
              <a:rPr lang="en-US" altLang="zh-CN" dirty="0">
                <a:solidFill>
                  <a:srgbClr val="0070C0"/>
                </a:solidFill>
                <a:ea typeface="宋体" panose="02010600030101010101" pitchFamily="2" charset="-122"/>
              </a:rPr>
              <a:t>16:00-18:00</a:t>
            </a:r>
            <a:r>
              <a:rPr lang="en-US" altLang="zh-CN" sz="1200" dirty="0">
                <a:solidFill>
                  <a:srgbClr val="0070C0"/>
                </a:solidFill>
                <a:cs typeface="Times New Roman" panose="02020603050405020304" pitchFamily="18" charset="0"/>
              </a:rPr>
              <a:t> Berlin time</a:t>
            </a:r>
          </a:p>
          <a:p>
            <a:pPr marL="685800" lvl="2" indent="-285750" algn="just">
              <a:spcBef>
                <a:spcPct val="0"/>
              </a:spcBef>
              <a:spcAft>
                <a:spcPts val="0"/>
              </a:spcAft>
              <a:buFont typeface="Times New Roman" panose="02020603050405020304" pitchFamily="18" charset="0"/>
              <a:buChar char="―"/>
              <a:defRPr/>
            </a:pPr>
            <a:endParaRPr lang="en-US" altLang="zh-CN" dirty="0">
              <a:solidFill>
                <a:srgbClr val="00B0F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00B0F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C0000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0" lvl="1" indent="0" algn="just">
              <a:spcBef>
                <a:spcPct val="0"/>
              </a:spcBef>
              <a:spcAft>
                <a:spcPts val="300"/>
              </a:spcAft>
              <a:buClr>
                <a:srgbClr val="000000"/>
              </a:buClr>
              <a:buNone/>
              <a:defRPr/>
            </a:pPr>
            <a:endParaRPr lang="en-US" altLang="zh-CN" sz="900" dirty="0">
              <a:cs typeface="Times New Roman" panose="02020603050405020304" pitchFamily="18" charset="0"/>
            </a:endParaRPr>
          </a:p>
          <a:p>
            <a:pPr marL="0" lvl="1" indent="0" algn="just">
              <a:spcBef>
                <a:spcPct val="0"/>
              </a:spcBef>
              <a:spcAft>
                <a:spcPts val="300"/>
              </a:spcAft>
              <a:buClr>
                <a:srgbClr val="000000"/>
              </a:buClr>
              <a:buNone/>
              <a:defRPr/>
            </a:pPr>
            <a:r>
              <a:rPr lang="en-US" altLang="zh-CN" sz="900" dirty="0">
                <a:cs typeface="Times New Roman" panose="02020603050405020304" pitchFamily="18" charset="0"/>
              </a:rPr>
              <a:t>** Note: </a:t>
            </a:r>
          </a:p>
          <a:p>
            <a:pPr lvl="1" indent="-228600" algn="just">
              <a:spcBef>
                <a:spcPct val="0"/>
              </a:spcBef>
              <a:spcAft>
                <a:spcPts val="300"/>
              </a:spcAft>
              <a:buClr>
                <a:srgbClr val="000000"/>
              </a:buClr>
              <a:buAutoNum type="arabicPeriod"/>
              <a:defRPr/>
            </a:pPr>
            <a:r>
              <a:rPr lang="en-US" altLang="zh-CN" sz="900" dirty="0">
                <a:cs typeface="Times New Roman" panose="02020603050405020304" pitchFamily="18" charset="0"/>
              </a:rPr>
              <a:t>when conflict with CAC, the call may be changed </a:t>
            </a:r>
          </a:p>
          <a:p>
            <a:pPr marL="0" lvl="1" indent="0" algn="just">
              <a:spcBef>
                <a:spcPct val="0"/>
              </a:spcBef>
              <a:spcAft>
                <a:spcPts val="300"/>
              </a:spcAft>
              <a:buNone/>
              <a:defRPr/>
            </a:pPr>
            <a:r>
              <a:rPr lang="en-US" altLang="zh-CN" sz="900" dirty="0">
                <a:cs typeface="Times New Roman" panose="02020603050405020304" pitchFamily="18" charset="0"/>
              </a:rPr>
              <a:t>(May 2023 </a:t>
            </a:r>
            <a:r>
              <a:rPr lang="en-US" altLang="zh-CN" sz="900" dirty="0" smtClean="0">
                <a:cs typeface="Times New Roman" panose="02020603050405020304" pitchFamily="18" charset="0"/>
              </a:rPr>
              <a:t>– July 2023 </a:t>
            </a:r>
            <a:r>
              <a:rPr lang="en-US" altLang="zh-CN" sz="900" dirty="0">
                <a:cs typeface="Times New Roman" panose="02020603050405020304" pitchFamily="18" charset="0"/>
              </a:rPr>
              <a:t>CAC calls: </a:t>
            </a:r>
            <a:r>
              <a:rPr lang="en-US" altLang="zh-CN" sz="900" dirty="0" smtClean="0">
                <a:solidFill>
                  <a:srgbClr val="0000FF"/>
                </a:solidFill>
                <a:cs typeface="Times New Roman" panose="02020603050405020304" pitchFamily="18" charset="0"/>
              </a:rPr>
              <a:t>Jun 5, June 26, July 9</a:t>
            </a:r>
            <a:r>
              <a:rPr lang="en-US" altLang="zh-CN" sz="900" dirty="0" smtClean="0">
                <a:cs typeface="Times New Roman" panose="02020603050405020304" pitchFamily="18" charset="0"/>
              </a:rPr>
              <a:t>)</a:t>
            </a:r>
            <a:endParaRPr lang="en-US" altLang="zh-CN" sz="900" dirty="0">
              <a:cs typeface="Times New Roman" panose="02020603050405020304" pitchFamily="18" charset="0"/>
            </a:endParaRPr>
          </a:p>
          <a:p>
            <a:pPr marL="0" lvl="1" indent="0" algn="just">
              <a:spcBef>
                <a:spcPct val="0"/>
              </a:spcBef>
              <a:spcAft>
                <a:spcPts val="300"/>
              </a:spcAft>
              <a:buClr>
                <a:srgbClr val="000000"/>
              </a:buClr>
              <a:buNone/>
              <a:defRPr/>
            </a:pPr>
            <a:r>
              <a:rPr lang="en-US" altLang="zh-CN" sz="900" dirty="0">
                <a:cs typeface="Times New Roman" panose="02020603050405020304" pitchFamily="18" charset="0"/>
              </a:rPr>
              <a:t>2. </a:t>
            </a:r>
            <a:r>
              <a:rPr lang="en-US" altLang="zh-CN" sz="900" dirty="0">
                <a:cs typeface="MS PGothic" charset="0"/>
              </a:rPr>
              <a:t>Thursday </a:t>
            </a:r>
            <a:r>
              <a:rPr lang="en-US" altLang="zh-CN" sz="900" dirty="0">
                <a:solidFill>
                  <a:srgbClr val="00B0F0"/>
                </a:solidFill>
                <a:cs typeface="Times New Roman" panose="02020603050405020304" pitchFamily="18" charset="0"/>
              </a:rPr>
              <a:t>23:00 - 01:00am ET </a:t>
            </a:r>
            <a:r>
              <a:rPr lang="en-US" altLang="zh-CN" sz="900" dirty="0">
                <a:cs typeface="MS PGothic" charset="0"/>
              </a:rPr>
              <a:t>(Thursday 20</a:t>
            </a:r>
            <a:r>
              <a:rPr lang="zh-CN" altLang="en-US" sz="900" dirty="0">
                <a:cs typeface="MS PGothic" charset="0"/>
              </a:rPr>
              <a:t>：</a:t>
            </a:r>
            <a:r>
              <a:rPr lang="en-US" altLang="zh-CN" sz="900" dirty="0">
                <a:cs typeface="MS PGothic" charset="0"/>
              </a:rPr>
              <a:t>00  – 22:00 PT, Friday 11am-13:00 in China, Friday 6am-8am in Israel, Friday 5am – 7am in Central Europe), and </a:t>
            </a:r>
            <a:r>
              <a:rPr lang="en-US" altLang="zh-CN" sz="900" dirty="0">
                <a:solidFill>
                  <a:srgbClr val="0000FF"/>
                </a:solidFill>
                <a:cs typeface="MS PGothic" charset="0"/>
              </a:rPr>
              <a:t>Sang Kim </a:t>
            </a:r>
            <a:r>
              <a:rPr lang="en-US" altLang="zh-CN" sz="900" dirty="0">
                <a:cs typeface="MS PGothic" charset="0"/>
              </a:rPr>
              <a:t>will help to take the minutes for these slots.</a:t>
            </a:r>
            <a:endParaRPr lang="zh-CN" altLang="en-US" sz="900" dirty="0"/>
          </a:p>
        </p:txBody>
      </p:sp>
      <p:graphicFrame>
        <p:nvGraphicFramePr>
          <p:cNvPr id="8" name="表格 7"/>
          <p:cNvGraphicFramePr>
            <a:graphicFrameLocks noGrp="1"/>
          </p:cNvGraphicFramePr>
          <p:nvPr>
            <p:extLst>
              <p:ext uri="{D42A27DB-BD31-4B8C-83A1-F6EECF244321}">
                <p14:modId xmlns:p14="http://schemas.microsoft.com/office/powerpoint/2010/main" val="3761179517"/>
              </p:ext>
            </p:extLst>
          </p:nvPr>
        </p:nvGraphicFramePr>
        <p:xfrm>
          <a:off x="6553200" y="3810000"/>
          <a:ext cx="5486400" cy="1505585"/>
        </p:xfrm>
        <a:graphic>
          <a:graphicData uri="http://schemas.openxmlformats.org/drawingml/2006/table">
            <a:tbl>
              <a:tblPr firstRow="1" firstCol="1" bandRow="1"/>
              <a:tblGrid>
                <a:gridCol w="609600">
                  <a:extLst>
                    <a:ext uri="{9D8B030D-6E8A-4147-A177-3AD203B41FA5}">
                      <a16:colId xmlns:a16="http://schemas.microsoft.com/office/drawing/2014/main" xmlns="" val="20000"/>
                    </a:ext>
                  </a:extLst>
                </a:gridCol>
                <a:gridCol w="762000">
                  <a:extLst>
                    <a:ext uri="{9D8B030D-6E8A-4147-A177-3AD203B41FA5}">
                      <a16:colId xmlns:a16="http://schemas.microsoft.com/office/drawing/2014/main" xmlns="" val="20001"/>
                    </a:ext>
                  </a:extLst>
                </a:gridCol>
                <a:gridCol w="762000">
                  <a:extLst>
                    <a:ext uri="{9D8B030D-6E8A-4147-A177-3AD203B41FA5}">
                      <a16:colId xmlns:a16="http://schemas.microsoft.com/office/drawing/2014/main" xmlns="" val="20002"/>
                    </a:ext>
                  </a:extLst>
                </a:gridCol>
                <a:gridCol w="914400">
                  <a:extLst>
                    <a:ext uri="{9D8B030D-6E8A-4147-A177-3AD203B41FA5}">
                      <a16:colId xmlns:a16="http://schemas.microsoft.com/office/drawing/2014/main" xmlns="" val="20003"/>
                    </a:ext>
                  </a:extLst>
                </a:gridCol>
                <a:gridCol w="762000">
                  <a:extLst>
                    <a:ext uri="{9D8B030D-6E8A-4147-A177-3AD203B41FA5}">
                      <a16:colId xmlns:a16="http://schemas.microsoft.com/office/drawing/2014/main" xmlns="" val="20004"/>
                    </a:ext>
                  </a:extLst>
                </a:gridCol>
                <a:gridCol w="838200">
                  <a:extLst>
                    <a:ext uri="{9D8B030D-6E8A-4147-A177-3AD203B41FA5}">
                      <a16:colId xmlns:a16="http://schemas.microsoft.com/office/drawing/2014/main" xmlns="" val="20005"/>
                    </a:ext>
                  </a:extLst>
                </a:gridCol>
                <a:gridCol w="838200">
                  <a:extLst>
                    <a:ext uri="{9D8B030D-6E8A-4147-A177-3AD203B41FA5}">
                      <a16:colId xmlns:a16="http://schemas.microsoft.com/office/drawing/2014/main" xmlns="" val="20006"/>
                    </a:ext>
                  </a:extLst>
                </a:gridCol>
              </a:tblGrid>
              <a:tr h="305435">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altLang="zh-CN" sz="1050" dirty="0">
                          <a:solidFill>
                            <a:srgbClr val="1F497D"/>
                          </a:solidFill>
                          <a:effectLst/>
                          <a:highlight>
                            <a:srgbClr val="00FF00"/>
                          </a:highlight>
                          <a:latin typeface="Calibri" panose="020F0502020204030204" pitchFamily="34" charset="0"/>
                          <a:ea typeface="宋体" panose="02010600030101010101" pitchFamily="2" charset="-122"/>
                        </a:rPr>
                        <a:t>Berlin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Beijing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dirty="0">
                          <a:solidFill>
                            <a:srgbClr val="1F497D"/>
                          </a:solidFill>
                          <a:effectLst/>
                          <a:highlight>
                            <a:srgbClr val="00FF00"/>
                          </a:highlight>
                          <a:latin typeface="Calibri" panose="020F0502020204030204" pitchFamily="34" charset="0"/>
                          <a:ea typeface="宋体" panose="02010600030101010101" pitchFamily="2" charset="-122"/>
                        </a:rPr>
                        <a:t>Time Central  Europe</a:t>
                      </a:r>
                      <a:endParaRPr lang="zh-CN" alt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kern="1200" dirty="0">
                          <a:solidFill>
                            <a:srgbClr val="1F497D"/>
                          </a:solidFill>
                          <a:effectLst/>
                          <a:highlight>
                            <a:srgbClr val="00FF00"/>
                          </a:highlight>
                          <a:latin typeface="Calibri" panose="020F0502020204030204" pitchFamily="34" charset="0"/>
                          <a:ea typeface="宋体" panose="02010600030101010101" pitchFamily="2" charset="-122"/>
                          <a:cs typeface="+mn-cs"/>
                        </a:rPr>
                        <a:t>Israel</a:t>
                      </a:r>
                      <a:endParaRPr lang="zh-CN" altLang="zh-CN" sz="1050" kern="1200" dirty="0">
                        <a:solidFill>
                          <a:srgbClr val="1F497D"/>
                        </a:solidFill>
                        <a:effectLst/>
                        <a:highlight>
                          <a:srgbClr val="00FF00"/>
                        </a:highligh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Eastern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Pacific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0"/>
                  </a:ext>
                </a:extLst>
              </a:tr>
              <a:tr h="177800">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AM1</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08:00-10:00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14:00-16:00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08:00-10:00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9:00-11:00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02:00-04:00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23:00-01:00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170815">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AM2</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10:30-12:30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16:30-18:30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10:30-12:30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11:30-13:30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04:30-06:30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01:30-03:30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165100">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177165">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PM1</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13:30-15:30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19:30-21:30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13:30-15:30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14:30-16:30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07:30-09:30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04:30-06:30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r h="171450">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PM2</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16:00-18:00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22:00-24:00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16:00-18:00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17:00-19:00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10:00-12:00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07:00-09:00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5"/>
                  </a:ext>
                </a:extLst>
              </a:tr>
              <a:tr h="83820">
                <a:tc>
                  <a:txBody>
                    <a:bodyPr/>
                    <a:lstStyle/>
                    <a:p>
                      <a:pPr marL="0" algn="l" defTabSz="914400" rtl="0" eaLnBrk="1" latinLnBrk="0" hangingPunct="1">
                        <a:spcAft>
                          <a:spcPts val="0"/>
                        </a:spcAft>
                      </a:pPr>
                      <a:r>
                        <a:rPr lang="en-US" sz="900" kern="1200">
                          <a:solidFill>
                            <a:srgbClr val="1F497D"/>
                          </a:solidFill>
                          <a:effectLst/>
                          <a:latin typeface="Calibri" panose="020F0502020204030204" pitchFamily="34" charset="0"/>
                          <a:ea typeface="宋体" panose="02010600030101010101" pitchFamily="2" charset="-122"/>
                          <a:cs typeface="+mn-cs"/>
                        </a:rPr>
                        <a:t> </a:t>
                      </a:r>
                      <a:endParaRPr lang="zh-CN" sz="900" kern="120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6"/>
                  </a:ext>
                </a:extLst>
              </a:tr>
              <a:tr h="186055">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Evening 1</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19:30-21:30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01:30-03:30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19:30-21:30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20:30-22:30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13:30-15:30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10:30-12:30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7"/>
                  </a:ext>
                </a:extLst>
              </a:tr>
            </a:tbl>
          </a:graphicData>
        </a:graphic>
      </p:graphicFrame>
      <p:cxnSp>
        <p:nvCxnSpPr>
          <p:cNvPr id="9" name="直接箭头连接符 8"/>
          <p:cNvCxnSpPr/>
          <p:nvPr/>
        </p:nvCxnSpPr>
        <p:spPr bwMode="auto">
          <a:xfrm>
            <a:off x="76200" y="4566937"/>
            <a:ext cx="1295400" cy="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10" name="Title 1"/>
          <p:cNvSpPr>
            <a:spLocks noGrp="1"/>
          </p:cNvSpPr>
          <p:nvPr>
            <p:ph type="title"/>
          </p:nvPr>
        </p:nvSpPr>
        <p:spPr>
          <a:xfrm>
            <a:off x="-5862" y="4343400"/>
            <a:ext cx="990600" cy="304800"/>
          </a:xfrm>
        </p:spPr>
        <p:txBody>
          <a:bodyPr/>
          <a:lstStyle/>
          <a:p>
            <a:r>
              <a:rPr lang="en-US" altLang="zh-CN" sz="1200" b="0" dirty="0" smtClean="0">
                <a:solidFill>
                  <a:srgbClr val="FF0000"/>
                </a:solidFill>
              </a:rPr>
              <a:t>Motion?</a:t>
            </a:r>
            <a:endParaRPr lang="en-GB" sz="1200" b="0" dirty="0">
              <a:solidFill>
                <a:srgbClr val="FF0000"/>
              </a:solidFill>
            </a:endParaRPr>
          </a:p>
        </p:txBody>
      </p:sp>
    </p:spTree>
    <p:extLst>
      <p:ext uri="{BB962C8B-B14F-4D97-AF65-F5344CB8AC3E}">
        <p14:creationId xmlns:p14="http://schemas.microsoft.com/office/powerpoint/2010/main" val="230761317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a:t>
            </a:r>
            <a:endParaRPr lang="en-US" altLang="en-US" sz="3200" dirty="0">
              <a:solidFill>
                <a:schemeClr val="tx2"/>
              </a:solidFill>
            </a:endParaRPr>
          </a:p>
        </p:txBody>
      </p:sp>
      <p:sp>
        <p:nvSpPr>
          <p:cNvPr id="6" name="Rectangle 3"/>
          <p:cNvSpPr txBox="1">
            <a:spLocks noChangeArrowheads="1"/>
          </p:cNvSpPr>
          <p:nvPr/>
        </p:nvSpPr>
        <p:spPr bwMode="auto">
          <a:xfrm>
            <a:off x="228600" y="838200"/>
            <a:ext cx="5469835"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600" b="1" dirty="0" smtClean="0">
                <a:solidFill>
                  <a:srgbClr val="FF0000"/>
                </a:solidFill>
                <a:cs typeface="Times New Roman" panose="02020603050405020304" pitchFamily="18" charset="0"/>
              </a:rPr>
              <a:t>To be Confirmed</a:t>
            </a:r>
            <a:r>
              <a:rPr lang="en-US" altLang="zh-CN" sz="1600" b="1" dirty="0">
                <a:solidFill>
                  <a:srgbClr val="FF0000"/>
                </a:solidFill>
                <a:cs typeface="Times New Roman" panose="02020603050405020304" pitchFamily="18" charset="0"/>
              </a:rPr>
              <a: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July	17	(Monday),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 – Too close to May Interim</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July 	18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July 	20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July 	24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July 	25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July 	27	(Thursday),	23</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July 	31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 	1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Aug 	3	(Thursday),	23</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00 - 01:00 ET</a:t>
            </a:r>
          </a:p>
          <a:p>
            <a:pPr marL="685800" lvl="2" indent="-285750" algn="just">
              <a:spcBef>
                <a:spcPct val="0"/>
              </a:spcBef>
              <a:spcAft>
                <a:spcPts val="0"/>
              </a:spcAft>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Aug 	7	(Monday),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 </a:t>
            </a:r>
            <a:r>
              <a:rPr lang="en-US" altLang="zh-CN" sz="1100" dirty="0">
                <a:cs typeface="Times New Roman" panose="02020603050405020304" pitchFamily="18" charset="0"/>
              </a:rPr>
              <a:t>– CAC</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 	8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Aug 	10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 </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 	14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Aug 	15	(Tuesday),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 holiday</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smtClean="0">
                <a:solidFill>
                  <a:schemeClr val="bg2"/>
                </a:solidFill>
                <a:cs typeface="Times New Roman" panose="02020603050405020304" pitchFamily="18" charset="0"/>
              </a:rPr>
              <a:t>Aug </a:t>
            </a:r>
            <a:r>
              <a:rPr lang="en-US" altLang="zh-CN" sz="1100" strike="sngStrike" dirty="0">
                <a:solidFill>
                  <a:schemeClr val="bg2"/>
                </a:solidFill>
                <a:cs typeface="Times New Roman" panose="02020603050405020304" pitchFamily="18" charset="0"/>
              </a:rPr>
              <a:t>	17	(Thursday),	23</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Aug 	21	(Monday),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 	22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Aug 	24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Aug 	28	(Monday),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 </a:t>
            </a:r>
            <a:r>
              <a:rPr lang="en-US" altLang="zh-CN" sz="1100" dirty="0">
                <a:cs typeface="Times New Roman" panose="02020603050405020304" pitchFamily="18" charset="0"/>
              </a:rPr>
              <a:t>– CAC</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 	29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Aug 	31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Sept 	4	(Monday),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 holiday</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Sept 	5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Sept 	7	(Thursday),	23</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p:txBody>
      </p:sp>
      <p:sp>
        <p:nvSpPr>
          <p:cNvPr id="7" name="Rectangle 3"/>
          <p:cNvSpPr txBox="1">
            <a:spLocks noChangeArrowheads="1"/>
          </p:cNvSpPr>
          <p:nvPr/>
        </p:nvSpPr>
        <p:spPr bwMode="auto">
          <a:xfrm>
            <a:off x="6400800" y="1054608"/>
            <a:ext cx="5791200" cy="5181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smtClean="0">
                <a:solidFill>
                  <a:srgbClr val="FF0000"/>
                </a:solidFill>
                <a:cs typeface="Times New Roman" panose="02020603050405020304" pitchFamily="18" charset="0"/>
              </a:rPr>
              <a:t>To be Confirmed</a:t>
            </a:r>
            <a:r>
              <a:rPr lang="en-US" altLang="zh-CN" sz="1600" b="1" dirty="0">
                <a:solidFill>
                  <a:srgbClr val="FF0000"/>
                </a:solidFill>
                <a:cs typeface="Times New Roman" panose="02020603050405020304" pitchFamily="18" charset="0"/>
              </a:rPr>
              <a:t>: </a:t>
            </a:r>
          </a:p>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a:t>September Interim 2023 (Sept 10-15) </a:t>
            </a:r>
            <a:r>
              <a:rPr lang="en-US" altLang="zh-CN" sz="1600" dirty="0"/>
              <a:t>	</a:t>
            </a:r>
            <a:endParaRPr lang="en-US" altLang="zh-CN" sz="1200" dirty="0"/>
          </a:p>
          <a:p>
            <a:pPr marL="685800" lvl="2" indent="-285750" algn="just">
              <a:spcBef>
                <a:spcPct val="0"/>
              </a:spcBef>
              <a:spcAft>
                <a:spcPts val="0"/>
              </a:spcAft>
              <a:buFont typeface="Times New Roman" panose="02020603050405020304" pitchFamily="18" charset="0"/>
              <a:buChar char="―"/>
              <a:defRPr/>
            </a:pPr>
            <a:r>
              <a:rPr lang="en-US" altLang="zh-CN" dirty="0">
                <a:solidFill>
                  <a:srgbClr val="00B050"/>
                </a:solidFill>
                <a:ea typeface="宋体" panose="02010600030101010101" pitchFamily="2" charset="-122"/>
              </a:rPr>
              <a:t>Sept 11    (Monday AM 1),		08:00-10:00 Atlanta time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ea typeface="宋体" panose="02010600030101010101" pitchFamily="2" charset="-122"/>
              </a:rPr>
              <a:t>Sept</a:t>
            </a:r>
            <a:r>
              <a:rPr lang="en-US" altLang="zh-CN" dirty="0">
                <a:solidFill>
                  <a:srgbClr val="00B0F0"/>
                </a:solidFill>
                <a:cs typeface="Times New Roman" panose="02020603050405020304" pitchFamily="18" charset="0"/>
              </a:rPr>
              <a:t> 11    </a:t>
            </a:r>
            <a:r>
              <a:rPr lang="en-US" altLang="zh-CN" sz="1200" dirty="0">
                <a:solidFill>
                  <a:srgbClr val="00B0F0"/>
                </a:solidFill>
                <a:cs typeface="Times New Roman" panose="02020603050405020304" pitchFamily="18" charset="0"/>
              </a:rPr>
              <a:t>(</a:t>
            </a:r>
            <a:r>
              <a:rPr lang="en-US" altLang="zh-CN" dirty="0">
                <a:solidFill>
                  <a:srgbClr val="00B0F0"/>
                </a:solidFill>
                <a:cs typeface="Times New Roman" panose="02020603050405020304" pitchFamily="18" charset="0"/>
              </a:rPr>
              <a:t>Monday AM 2</a:t>
            </a:r>
            <a:r>
              <a:rPr lang="en-US" altLang="zh-CN" sz="1200" dirty="0">
                <a:solidFill>
                  <a:srgbClr val="00B0F0"/>
                </a:solidFill>
                <a:cs typeface="Times New Roman" panose="02020603050405020304" pitchFamily="18" charset="0"/>
              </a:rPr>
              <a:t>), 	 	</a:t>
            </a:r>
            <a:r>
              <a:rPr lang="en-US" altLang="zh-CN" dirty="0">
                <a:solidFill>
                  <a:srgbClr val="00B0F0"/>
                </a:solidFill>
                <a:ea typeface="宋体" panose="02010600030101010101" pitchFamily="2" charset="-122"/>
              </a:rPr>
              <a:t>10:30-12:30 Atlanta time </a:t>
            </a:r>
            <a:endParaRPr lang="en-US" altLang="zh-CN" sz="12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ea typeface="宋体" panose="02010600030101010101" pitchFamily="2" charset="-122"/>
              </a:rPr>
              <a:t>Sept</a:t>
            </a:r>
            <a:r>
              <a:rPr lang="en-US" altLang="zh-CN" dirty="0">
                <a:solidFill>
                  <a:srgbClr val="00B0F0"/>
                </a:solidFill>
                <a:cs typeface="Times New Roman" panose="02020603050405020304" pitchFamily="18" charset="0"/>
              </a:rPr>
              <a:t> 12    (Tuesday AM 2),		</a:t>
            </a:r>
            <a:r>
              <a:rPr lang="en-US" altLang="zh-CN" dirty="0">
                <a:solidFill>
                  <a:srgbClr val="00B0F0"/>
                </a:solidFill>
                <a:ea typeface="宋体" panose="02010600030101010101" pitchFamily="2" charset="-122"/>
              </a:rPr>
              <a:t>10:30-12:30 Atlanta time </a:t>
            </a:r>
            <a:endParaRPr lang="en-US" altLang="zh-CN"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7030A0"/>
                </a:solidFill>
                <a:ea typeface="宋体" panose="02010600030101010101" pitchFamily="2" charset="-122"/>
              </a:rPr>
              <a:t>Sept</a:t>
            </a:r>
            <a:r>
              <a:rPr lang="en-US" altLang="zh-CN" dirty="0">
                <a:solidFill>
                  <a:srgbClr val="7030A0"/>
                </a:solidFill>
                <a:cs typeface="Times New Roman" panose="02020603050405020304" pitchFamily="18" charset="0"/>
              </a:rPr>
              <a:t> 12    (Tuesday PM 1),</a:t>
            </a:r>
            <a:r>
              <a:rPr lang="en-US" altLang="zh-CN" sz="1200" dirty="0">
                <a:solidFill>
                  <a:srgbClr val="7030A0"/>
                </a:solidFill>
                <a:cs typeface="Times New Roman" panose="02020603050405020304" pitchFamily="18" charset="0"/>
              </a:rPr>
              <a:t>		</a:t>
            </a:r>
            <a:r>
              <a:rPr lang="en-US" altLang="zh-CN" dirty="0">
                <a:solidFill>
                  <a:srgbClr val="7030A0"/>
                </a:solidFill>
                <a:cs typeface="Times New Roman" panose="02020603050405020304" pitchFamily="18" charset="0"/>
              </a:rPr>
              <a:t>13:30-15:30 </a:t>
            </a:r>
            <a:r>
              <a:rPr lang="en-US" altLang="zh-CN" dirty="0">
                <a:solidFill>
                  <a:srgbClr val="7030A0"/>
                </a:solidFill>
                <a:ea typeface="宋体" panose="02010600030101010101" pitchFamily="2" charset="-122"/>
              </a:rPr>
              <a:t>Atlanta</a:t>
            </a:r>
            <a:r>
              <a:rPr lang="en-US" altLang="zh-CN" dirty="0">
                <a:solidFill>
                  <a:srgbClr val="7030A0"/>
                </a:solidFill>
                <a:cs typeface="Times New Roman" panose="02020603050405020304" pitchFamily="18" charset="0"/>
              </a:rPr>
              <a:t> </a:t>
            </a:r>
            <a:r>
              <a:rPr lang="en-US" altLang="zh-CN" sz="1200" dirty="0">
                <a:solidFill>
                  <a:srgbClr val="7030A0"/>
                </a:solidFill>
                <a:cs typeface="Times New Roman" panose="02020603050405020304" pitchFamily="18" charset="0"/>
              </a:rPr>
              <a:t>time</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ea typeface="宋体" panose="02010600030101010101" pitchFamily="2" charset="-122"/>
              </a:rPr>
              <a:t>Sept</a:t>
            </a:r>
            <a:r>
              <a:rPr lang="en-US" altLang="zh-CN" dirty="0">
                <a:solidFill>
                  <a:srgbClr val="00B050"/>
                </a:solidFill>
                <a:cs typeface="Times New Roman" panose="02020603050405020304" pitchFamily="18" charset="0"/>
              </a:rPr>
              <a:t> 13    (Wednesday AM 1),</a:t>
            </a:r>
            <a:r>
              <a:rPr lang="en-US" altLang="zh-CN" sz="1200" dirty="0">
                <a:solidFill>
                  <a:srgbClr val="00B050"/>
                </a:solidFill>
                <a:cs typeface="Times New Roman" panose="02020603050405020304" pitchFamily="18" charset="0"/>
              </a:rPr>
              <a:t>		</a:t>
            </a:r>
            <a:r>
              <a:rPr lang="en-US" altLang="zh-CN" dirty="0">
                <a:solidFill>
                  <a:srgbClr val="00B050"/>
                </a:solidFill>
                <a:cs typeface="Times New Roman" panose="02020603050405020304" pitchFamily="18" charset="0"/>
              </a:rPr>
              <a:t>08:00-10:00 </a:t>
            </a:r>
            <a:r>
              <a:rPr lang="en-US" altLang="zh-CN" dirty="0">
                <a:solidFill>
                  <a:srgbClr val="00B050"/>
                </a:solidFill>
                <a:ea typeface="宋体" panose="02010600030101010101" pitchFamily="2" charset="-122"/>
              </a:rPr>
              <a:t>Atlanta</a:t>
            </a:r>
            <a:r>
              <a:rPr lang="en-US" altLang="zh-CN" sz="1200" dirty="0">
                <a:solidFill>
                  <a:srgbClr val="00B050"/>
                </a:solidFill>
                <a:cs typeface="Times New Roman" panose="02020603050405020304" pitchFamily="18" charset="0"/>
              </a:rPr>
              <a:t> time</a:t>
            </a:r>
          </a:p>
          <a:p>
            <a:pPr marL="685800" lvl="2" indent="-285750" algn="just">
              <a:spcBef>
                <a:spcPct val="0"/>
              </a:spcBef>
              <a:spcAft>
                <a:spcPts val="0"/>
              </a:spcAft>
              <a:buFont typeface="Times New Roman" panose="02020603050405020304" pitchFamily="18" charset="0"/>
              <a:buChar char="―"/>
              <a:defRPr/>
            </a:pPr>
            <a:r>
              <a:rPr lang="en-US" altLang="zh-CN" dirty="0">
                <a:solidFill>
                  <a:srgbClr val="00B0F0"/>
                </a:solidFill>
                <a:ea typeface="宋体" panose="02010600030101010101" pitchFamily="2" charset="-122"/>
              </a:rPr>
              <a:t>Sept</a:t>
            </a:r>
            <a:r>
              <a:rPr lang="en-US" altLang="zh-CN" sz="1200" dirty="0">
                <a:solidFill>
                  <a:srgbClr val="00B0F0"/>
                </a:solidFill>
                <a:ea typeface="宋体" panose="02010600030101010101" pitchFamily="2" charset="-122"/>
              </a:rPr>
              <a:t> </a:t>
            </a:r>
            <a:r>
              <a:rPr lang="en-US" altLang="zh-CN" dirty="0">
                <a:solidFill>
                  <a:srgbClr val="00B0F0"/>
                </a:solidFill>
                <a:ea typeface="宋体" panose="02010600030101010101" pitchFamily="2" charset="-122"/>
              </a:rPr>
              <a:t>13    (Wednesday AM 2),</a:t>
            </a:r>
            <a:r>
              <a:rPr lang="en-US" altLang="zh-CN" sz="1200" dirty="0">
                <a:solidFill>
                  <a:srgbClr val="00B0F0"/>
                </a:solidFill>
                <a:ea typeface="宋体" panose="02010600030101010101" pitchFamily="2" charset="-122"/>
              </a:rPr>
              <a:t>		</a:t>
            </a:r>
            <a:r>
              <a:rPr lang="en-US" altLang="zh-CN" dirty="0">
                <a:solidFill>
                  <a:srgbClr val="00B0F0"/>
                </a:solidFill>
                <a:ea typeface="宋体" panose="02010600030101010101" pitchFamily="2" charset="-122"/>
              </a:rPr>
              <a:t>10:30-12:30</a:t>
            </a:r>
            <a:r>
              <a:rPr lang="en-US" altLang="zh-CN" sz="1200" dirty="0">
                <a:solidFill>
                  <a:srgbClr val="00B0F0"/>
                </a:solidFill>
                <a:ea typeface="宋体" panose="02010600030101010101" pitchFamily="2" charset="-122"/>
              </a:rPr>
              <a:t> </a:t>
            </a:r>
            <a:r>
              <a:rPr lang="en-US" altLang="zh-CN" dirty="0">
                <a:solidFill>
                  <a:srgbClr val="00B0F0"/>
                </a:solidFill>
                <a:ea typeface="宋体" panose="02010600030101010101" pitchFamily="2" charset="-122"/>
              </a:rPr>
              <a:t>Atlanta</a:t>
            </a:r>
            <a:r>
              <a:rPr lang="en-US" altLang="zh-CN" sz="1200" dirty="0">
                <a:solidFill>
                  <a:srgbClr val="00B0F0"/>
                </a:solidFill>
                <a:ea typeface="宋体" panose="02010600030101010101" pitchFamily="2" charset="-122"/>
              </a:rPr>
              <a:t> time </a:t>
            </a:r>
          </a:p>
          <a:p>
            <a:pPr marL="400050" lvl="2" indent="0" algn="just">
              <a:spcBef>
                <a:spcPct val="0"/>
              </a:spcBef>
              <a:spcAft>
                <a:spcPts val="0"/>
              </a:spcAft>
              <a:buNone/>
              <a:defRPr/>
            </a:pPr>
            <a:endParaRPr lang="en-US" altLang="zh-CN" sz="1200" dirty="0">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ea typeface="宋体" panose="02010600030101010101" pitchFamily="2" charset="-122"/>
              </a:rPr>
              <a:t>Sept</a:t>
            </a:r>
            <a:r>
              <a:rPr lang="en-US" altLang="zh-CN" dirty="0">
                <a:solidFill>
                  <a:srgbClr val="00B0F0"/>
                </a:solidFill>
                <a:cs typeface="Times New Roman" panose="02020603050405020304" pitchFamily="18" charset="0"/>
              </a:rPr>
              <a:t> 14    (Thursday AM 2),</a:t>
            </a:r>
            <a:r>
              <a:rPr lang="en-US" altLang="zh-CN" sz="1200" dirty="0">
                <a:solidFill>
                  <a:srgbClr val="00B0F0"/>
                </a:solidFill>
                <a:cs typeface="Times New Roman" panose="02020603050405020304" pitchFamily="18" charset="0"/>
              </a:rPr>
              <a:t>		</a:t>
            </a:r>
            <a:r>
              <a:rPr lang="en-US" altLang="zh-CN" dirty="0">
                <a:solidFill>
                  <a:srgbClr val="00B0F0"/>
                </a:solidFill>
                <a:ea typeface="宋体" panose="02010600030101010101" pitchFamily="2" charset="-122"/>
              </a:rPr>
              <a:t>10:30-12:30</a:t>
            </a:r>
            <a:r>
              <a:rPr lang="en-US" altLang="zh-CN" dirty="0">
                <a:solidFill>
                  <a:srgbClr val="00B0F0"/>
                </a:solidFill>
                <a:cs typeface="Times New Roman" panose="02020603050405020304" pitchFamily="18" charset="0"/>
              </a:rPr>
              <a:t> </a:t>
            </a:r>
            <a:r>
              <a:rPr lang="en-US" altLang="zh-CN" dirty="0">
                <a:solidFill>
                  <a:srgbClr val="00B0F0"/>
                </a:solidFill>
                <a:ea typeface="宋体" panose="02010600030101010101" pitchFamily="2" charset="-122"/>
              </a:rPr>
              <a:t>Atlanta</a:t>
            </a:r>
            <a:r>
              <a:rPr lang="en-US" altLang="zh-CN" sz="1200" dirty="0">
                <a:solidFill>
                  <a:srgbClr val="00B0F0"/>
                </a:solidFill>
                <a:cs typeface="Times New Roman" panose="02020603050405020304" pitchFamily="18" charset="0"/>
              </a:rPr>
              <a:t> time</a:t>
            </a:r>
          </a:p>
          <a:p>
            <a:pPr marL="685800" lvl="2" indent="-285750" algn="just">
              <a:spcBef>
                <a:spcPct val="0"/>
              </a:spcBef>
              <a:spcAft>
                <a:spcPts val="0"/>
              </a:spcAft>
              <a:buFont typeface="Times New Roman" panose="02020603050405020304" pitchFamily="18" charset="0"/>
              <a:buChar char="―"/>
              <a:defRPr/>
            </a:pPr>
            <a:r>
              <a:rPr lang="en-US" altLang="zh-CN" dirty="0">
                <a:solidFill>
                  <a:srgbClr val="7030A0"/>
                </a:solidFill>
                <a:ea typeface="宋体" panose="02010600030101010101" pitchFamily="2" charset="-122"/>
              </a:rPr>
              <a:t>Sept</a:t>
            </a:r>
            <a:r>
              <a:rPr lang="en-US" altLang="zh-CN" sz="1200" dirty="0">
                <a:solidFill>
                  <a:srgbClr val="7030A0"/>
                </a:solidFill>
                <a:cs typeface="Times New Roman" panose="02020603050405020304" pitchFamily="18" charset="0"/>
              </a:rPr>
              <a:t> 14    (</a:t>
            </a:r>
            <a:r>
              <a:rPr lang="en-US" altLang="zh-CN" dirty="0">
                <a:solidFill>
                  <a:srgbClr val="7030A0"/>
                </a:solidFill>
                <a:cs typeface="Times New Roman" panose="02020603050405020304" pitchFamily="18" charset="0"/>
              </a:rPr>
              <a:t>Thursday PM 1</a:t>
            </a:r>
            <a:r>
              <a:rPr lang="en-US" altLang="zh-CN" sz="1200" dirty="0">
                <a:solidFill>
                  <a:srgbClr val="7030A0"/>
                </a:solidFill>
                <a:cs typeface="Times New Roman" panose="02020603050405020304" pitchFamily="18" charset="0"/>
              </a:rPr>
              <a:t>),		</a:t>
            </a:r>
            <a:r>
              <a:rPr lang="en-US" altLang="zh-CN" dirty="0">
                <a:solidFill>
                  <a:srgbClr val="7030A0"/>
                </a:solidFill>
                <a:cs typeface="Times New Roman" panose="02020603050405020304" pitchFamily="18" charset="0"/>
              </a:rPr>
              <a:t>13:30-15:30</a:t>
            </a:r>
            <a:r>
              <a:rPr lang="en-US" altLang="zh-CN" sz="1200" dirty="0">
                <a:solidFill>
                  <a:srgbClr val="7030A0"/>
                </a:solidFill>
                <a:cs typeface="Times New Roman" panose="02020603050405020304" pitchFamily="18" charset="0"/>
              </a:rPr>
              <a:t> </a:t>
            </a:r>
            <a:r>
              <a:rPr lang="en-US" altLang="zh-CN" dirty="0">
                <a:solidFill>
                  <a:srgbClr val="7030A0"/>
                </a:solidFill>
                <a:ea typeface="宋体" panose="02010600030101010101" pitchFamily="2" charset="-122"/>
              </a:rPr>
              <a:t>Atlanta</a:t>
            </a:r>
            <a:r>
              <a:rPr lang="en-US" altLang="zh-CN" sz="1200" dirty="0">
                <a:solidFill>
                  <a:srgbClr val="7030A0"/>
                </a:solidFill>
                <a:cs typeface="Times New Roman" panose="02020603050405020304" pitchFamily="18" charset="0"/>
              </a:rPr>
              <a:t> time</a:t>
            </a:r>
          </a:p>
          <a:p>
            <a:pPr marL="685800" lvl="2" indent="-285750" algn="just">
              <a:spcBef>
                <a:spcPct val="0"/>
              </a:spcBef>
              <a:spcAft>
                <a:spcPts val="0"/>
              </a:spcAft>
              <a:buFont typeface="Times New Roman" panose="02020603050405020304" pitchFamily="18" charset="0"/>
              <a:buChar char="―"/>
              <a:defRPr/>
            </a:pPr>
            <a:endParaRPr lang="en-US" altLang="zh-CN" dirty="0">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00B0F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C0000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0" lvl="1" indent="0" algn="just">
              <a:spcBef>
                <a:spcPct val="0"/>
              </a:spcBef>
              <a:spcAft>
                <a:spcPts val="300"/>
              </a:spcAft>
              <a:buClr>
                <a:srgbClr val="000000"/>
              </a:buClr>
              <a:buNone/>
              <a:defRPr/>
            </a:pPr>
            <a:endParaRPr lang="en-US" altLang="zh-CN" sz="900" dirty="0">
              <a:cs typeface="Times New Roman" panose="02020603050405020304" pitchFamily="18" charset="0"/>
            </a:endParaRPr>
          </a:p>
          <a:p>
            <a:pPr marL="0" lvl="1" indent="0" algn="just">
              <a:spcBef>
                <a:spcPct val="0"/>
              </a:spcBef>
              <a:spcAft>
                <a:spcPts val="300"/>
              </a:spcAft>
              <a:buClr>
                <a:srgbClr val="000000"/>
              </a:buClr>
              <a:buNone/>
              <a:defRPr/>
            </a:pPr>
            <a:r>
              <a:rPr lang="en-US" altLang="zh-CN" sz="900" dirty="0">
                <a:cs typeface="Times New Roman" panose="02020603050405020304" pitchFamily="18" charset="0"/>
              </a:rPr>
              <a:t>** Note: </a:t>
            </a:r>
          </a:p>
          <a:p>
            <a:pPr lvl="1" indent="-228600" algn="just">
              <a:spcBef>
                <a:spcPct val="0"/>
              </a:spcBef>
              <a:spcAft>
                <a:spcPts val="300"/>
              </a:spcAft>
              <a:buClr>
                <a:srgbClr val="000000"/>
              </a:buClr>
              <a:buAutoNum type="arabicPeriod"/>
              <a:defRPr/>
            </a:pPr>
            <a:r>
              <a:rPr lang="en-US" altLang="zh-CN" sz="900" dirty="0">
                <a:cs typeface="Times New Roman" panose="02020603050405020304" pitchFamily="18" charset="0"/>
              </a:rPr>
              <a:t>when conflict with CAC, the call may be changed </a:t>
            </a:r>
          </a:p>
          <a:p>
            <a:pPr marL="0" lvl="1" indent="0" algn="just">
              <a:spcBef>
                <a:spcPct val="0"/>
              </a:spcBef>
              <a:spcAft>
                <a:spcPts val="300"/>
              </a:spcAft>
              <a:buNone/>
              <a:defRPr/>
            </a:pPr>
            <a:r>
              <a:rPr lang="en-US" altLang="zh-CN" sz="900" dirty="0">
                <a:cs typeface="Times New Roman" panose="02020603050405020304" pitchFamily="18" charset="0"/>
              </a:rPr>
              <a:t>(July 2023 – Sept 2023 CAC calls: </a:t>
            </a:r>
            <a:r>
              <a:rPr lang="en-US" altLang="zh-CN" sz="900" dirty="0">
                <a:solidFill>
                  <a:srgbClr val="0000FF"/>
                </a:solidFill>
                <a:cs typeface="Times New Roman" panose="02020603050405020304" pitchFamily="18" charset="0"/>
              </a:rPr>
              <a:t>Aug 7, Aug 28, Sept 10</a:t>
            </a:r>
            <a:r>
              <a:rPr lang="en-US" altLang="zh-CN" sz="900" dirty="0">
                <a:cs typeface="Times New Roman" panose="02020603050405020304" pitchFamily="18" charset="0"/>
              </a:rPr>
              <a:t>)</a:t>
            </a:r>
          </a:p>
          <a:p>
            <a:pPr marL="0" lvl="1" indent="0" algn="just">
              <a:spcBef>
                <a:spcPct val="0"/>
              </a:spcBef>
              <a:spcAft>
                <a:spcPts val="300"/>
              </a:spcAft>
              <a:buClr>
                <a:srgbClr val="000000"/>
              </a:buClr>
              <a:buNone/>
              <a:defRPr/>
            </a:pPr>
            <a:r>
              <a:rPr lang="en-US" altLang="zh-CN" sz="900" dirty="0">
                <a:cs typeface="Times New Roman" panose="02020603050405020304" pitchFamily="18" charset="0"/>
              </a:rPr>
              <a:t>2. </a:t>
            </a:r>
            <a:r>
              <a:rPr lang="en-US" altLang="zh-CN" sz="900" dirty="0">
                <a:cs typeface="MS PGothic" charset="0"/>
              </a:rPr>
              <a:t>Thursday </a:t>
            </a:r>
            <a:r>
              <a:rPr lang="en-US" altLang="zh-CN" sz="900" dirty="0">
                <a:solidFill>
                  <a:srgbClr val="00B0F0"/>
                </a:solidFill>
                <a:cs typeface="Times New Roman" panose="02020603050405020304" pitchFamily="18" charset="0"/>
              </a:rPr>
              <a:t>23:00 - 01:00am ET </a:t>
            </a:r>
            <a:r>
              <a:rPr lang="en-US" altLang="zh-CN" sz="900" dirty="0">
                <a:cs typeface="MS PGothic" charset="0"/>
              </a:rPr>
              <a:t>(Thursday 20</a:t>
            </a:r>
            <a:r>
              <a:rPr lang="zh-CN" altLang="en-US" sz="900" dirty="0">
                <a:cs typeface="MS PGothic" charset="0"/>
              </a:rPr>
              <a:t>：</a:t>
            </a:r>
            <a:r>
              <a:rPr lang="en-US" altLang="zh-CN" sz="900" dirty="0">
                <a:cs typeface="MS PGothic" charset="0"/>
              </a:rPr>
              <a:t>00  – 22:00 PT, Friday 11am-13:00 in China, Friday 6am-8am in Israel, Friday 5am – 7am in Central Europe), and </a:t>
            </a:r>
            <a:r>
              <a:rPr lang="en-US" altLang="zh-CN" sz="900" dirty="0">
                <a:solidFill>
                  <a:srgbClr val="0000FF"/>
                </a:solidFill>
                <a:cs typeface="MS PGothic" charset="0"/>
              </a:rPr>
              <a:t>Sang Kim </a:t>
            </a:r>
            <a:r>
              <a:rPr lang="en-US" altLang="zh-CN" sz="900" dirty="0">
                <a:cs typeface="MS PGothic" charset="0"/>
              </a:rPr>
              <a:t>will help to take the minutes for these slots.</a:t>
            </a:r>
            <a:endParaRPr lang="zh-CN" altLang="en-US" sz="900" dirty="0"/>
          </a:p>
        </p:txBody>
      </p:sp>
      <p:graphicFrame>
        <p:nvGraphicFramePr>
          <p:cNvPr id="8" name="表格 7"/>
          <p:cNvGraphicFramePr>
            <a:graphicFrameLocks noGrp="1"/>
          </p:cNvGraphicFramePr>
          <p:nvPr>
            <p:extLst/>
          </p:nvPr>
        </p:nvGraphicFramePr>
        <p:xfrm>
          <a:off x="6553200" y="3814144"/>
          <a:ext cx="5486400" cy="1505585"/>
        </p:xfrm>
        <a:graphic>
          <a:graphicData uri="http://schemas.openxmlformats.org/drawingml/2006/table">
            <a:tbl>
              <a:tblPr firstRow="1" firstCol="1" bandRow="1"/>
              <a:tblGrid>
                <a:gridCol w="609600">
                  <a:extLst>
                    <a:ext uri="{9D8B030D-6E8A-4147-A177-3AD203B41FA5}">
                      <a16:colId xmlns:a16="http://schemas.microsoft.com/office/drawing/2014/main" xmlns="" val="20000"/>
                    </a:ext>
                  </a:extLst>
                </a:gridCol>
                <a:gridCol w="762000">
                  <a:extLst>
                    <a:ext uri="{9D8B030D-6E8A-4147-A177-3AD203B41FA5}">
                      <a16:colId xmlns:a16="http://schemas.microsoft.com/office/drawing/2014/main" xmlns="" val="20001"/>
                    </a:ext>
                  </a:extLst>
                </a:gridCol>
                <a:gridCol w="762000">
                  <a:extLst>
                    <a:ext uri="{9D8B030D-6E8A-4147-A177-3AD203B41FA5}">
                      <a16:colId xmlns:a16="http://schemas.microsoft.com/office/drawing/2014/main" xmlns="" val="20002"/>
                    </a:ext>
                  </a:extLst>
                </a:gridCol>
                <a:gridCol w="914400">
                  <a:extLst>
                    <a:ext uri="{9D8B030D-6E8A-4147-A177-3AD203B41FA5}">
                      <a16:colId xmlns:a16="http://schemas.microsoft.com/office/drawing/2014/main" xmlns="" val="20003"/>
                    </a:ext>
                  </a:extLst>
                </a:gridCol>
                <a:gridCol w="762000">
                  <a:extLst>
                    <a:ext uri="{9D8B030D-6E8A-4147-A177-3AD203B41FA5}">
                      <a16:colId xmlns:a16="http://schemas.microsoft.com/office/drawing/2014/main" xmlns="" val="20004"/>
                    </a:ext>
                  </a:extLst>
                </a:gridCol>
                <a:gridCol w="838200">
                  <a:extLst>
                    <a:ext uri="{9D8B030D-6E8A-4147-A177-3AD203B41FA5}">
                      <a16:colId xmlns:a16="http://schemas.microsoft.com/office/drawing/2014/main" xmlns="" val="20005"/>
                    </a:ext>
                  </a:extLst>
                </a:gridCol>
                <a:gridCol w="838200">
                  <a:extLst>
                    <a:ext uri="{9D8B030D-6E8A-4147-A177-3AD203B41FA5}">
                      <a16:colId xmlns:a16="http://schemas.microsoft.com/office/drawing/2014/main" xmlns="" val="20006"/>
                    </a:ext>
                  </a:extLst>
                </a:gridCol>
              </a:tblGrid>
              <a:tr h="305435">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altLang="zh-CN" sz="1050" dirty="0">
                          <a:solidFill>
                            <a:srgbClr val="1F497D"/>
                          </a:solidFill>
                          <a:effectLst/>
                          <a:highlight>
                            <a:srgbClr val="00FF00"/>
                          </a:highlight>
                          <a:latin typeface="Calibri" panose="020F0502020204030204" pitchFamily="34" charset="0"/>
                          <a:ea typeface="宋体" panose="02010600030101010101" pitchFamily="2" charset="-122"/>
                        </a:rPr>
                        <a:t>Atlanta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Beijing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dirty="0">
                          <a:solidFill>
                            <a:srgbClr val="1F497D"/>
                          </a:solidFill>
                          <a:effectLst/>
                          <a:highlight>
                            <a:srgbClr val="00FF00"/>
                          </a:highlight>
                          <a:latin typeface="Calibri" panose="020F0502020204030204" pitchFamily="34" charset="0"/>
                          <a:ea typeface="宋体" panose="02010600030101010101" pitchFamily="2" charset="-122"/>
                        </a:rPr>
                        <a:t>Time Central  Europe</a:t>
                      </a:r>
                      <a:endParaRPr lang="zh-CN" alt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kern="1200" dirty="0">
                          <a:solidFill>
                            <a:srgbClr val="1F497D"/>
                          </a:solidFill>
                          <a:effectLst/>
                          <a:highlight>
                            <a:srgbClr val="00FF00"/>
                          </a:highlight>
                          <a:latin typeface="Calibri" panose="020F0502020204030204" pitchFamily="34" charset="0"/>
                          <a:ea typeface="宋体" panose="02010600030101010101" pitchFamily="2" charset="-122"/>
                          <a:cs typeface="+mn-cs"/>
                        </a:rPr>
                        <a:t>Israel</a:t>
                      </a:r>
                      <a:endParaRPr lang="zh-CN" altLang="zh-CN" sz="1050" kern="1200" dirty="0">
                        <a:solidFill>
                          <a:srgbClr val="1F497D"/>
                        </a:solidFill>
                        <a:effectLst/>
                        <a:highlight>
                          <a:srgbClr val="00FF00"/>
                        </a:highligh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Eastern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Pacific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0"/>
                  </a:ext>
                </a:extLst>
              </a:tr>
              <a:tr h="177800">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AM1</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08:00-10:00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20:00-22:00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14:00-16:00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15:00-17:00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08:00-10:00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05:00-07:00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170815">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AM2</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10:30-12:30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22:30-00:30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16:30-18:30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17:30-19:30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10:30-12:30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07:30-09:30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165100">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177165">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PM1</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13:30-15:30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kern="1200" dirty="0">
                          <a:solidFill>
                            <a:srgbClr val="7030A0"/>
                          </a:solidFill>
                          <a:effectLst/>
                          <a:latin typeface="Calibri" panose="020F0502020204030204" pitchFamily="34" charset="0"/>
                          <a:ea typeface="宋体" panose="02010600030101010101" pitchFamily="2" charset="-122"/>
                          <a:cs typeface="+mn-cs"/>
                        </a:rPr>
                        <a:t>01:30-03:30</a:t>
                      </a:r>
                      <a:endParaRPr lang="zh-CN" altLang="en-US" sz="90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kern="1200" dirty="0">
                          <a:solidFill>
                            <a:srgbClr val="7030A0"/>
                          </a:solidFill>
                          <a:effectLst/>
                          <a:latin typeface="Calibri" panose="020F0502020204030204" pitchFamily="34" charset="0"/>
                          <a:ea typeface="宋体" panose="02010600030101010101" pitchFamily="2" charset="-122"/>
                          <a:cs typeface="+mn-cs"/>
                        </a:rPr>
                        <a:t>19:30-21:30</a:t>
                      </a:r>
                      <a:endParaRPr lang="zh-CN" altLang="en-US" sz="90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kern="1200" dirty="0">
                          <a:solidFill>
                            <a:srgbClr val="7030A0"/>
                          </a:solidFill>
                          <a:effectLst/>
                          <a:latin typeface="Calibri" panose="020F0502020204030204" pitchFamily="34" charset="0"/>
                          <a:ea typeface="宋体" panose="02010600030101010101" pitchFamily="2" charset="-122"/>
                          <a:cs typeface="+mn-cs"/>
                        </a:rPr>
                        <a:t>20:30-22:30</a:t>
                      </a:r>
                      <a:endParaRPr lang="zh-CN" altLang="en-US" sz="90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kern="1200" dirty="0">
                          <a:solidFill>
                            <a:srgbClr val="7030A0"/>
                          </a:solidFill>
                          <a:effectLst/>
                          <a:latin typeface="Calibri" panose="020F0502020204030204" pitchFamily="34" charset="0"/>
                          <a:ea typeface="宋体" panose="02010600030101010101" pitchFamily="2" charset="-122"/>
                          <a:cs typeface="+mn-cs"/>
                        </a:rPr>
                        <a:t>13:30-15:30</a:t>
                      </a:r>
                      <a:endParaRPr lang="zh-CN" altLang="en-US" sz="90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kern="1200" dirty="0">
                          <a:solidFill>
                            <a:srgbClr val="7030A0"/>
                          </a:solidFill>
                          <a:effectLst/>
                          <a:latin typeface="Calibri" panose="020F0502020204030204" pitchFamily="34" charset="0"/>
                          <a:ea typeface="宋体" panose="02010600030101010101" pitchFamily="2" charset="-122"/>
                          <a:cs typeface="+mn-cs"/>
                        </a:rPr>
                        <a:t>10:30-12:30</a:t>
                      </a:r>
                      <a:endParaRPr lang="zh-CN" altLang="en-US" sz="90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r h="171450">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PM2</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16:00-18:00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04:00-06:00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22:00-24:00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23:00-01:00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16:00-18:00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13:00-15:00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5"/>
                  </a:ext>
                </a:extLst>
              </a:tr>
              <a:tr h="83820">
                <a:tc>
                  <a:txBody>
                    <a:bodyPr/>
                    <a:lstStyle/>
                    <a:p>
                      <a:pPr marL="0" algn="l" defTabSz="914400" rtl="0" eaLnBrk="1" latinLnBrk="0" hangingPunct="1">
                        <a:spcAft>
                          <a:spcPts val="0"/>
                        </a:spcAft>
                      </a:pPr>
                      <a:r>
                        <a:rPr lang="en-US" sz="900" kern="1200">
                          <a:solidFill>
                            <a:srgbClr val="1F497D"/>
                          </a:solidFill>
                          <a:effectLst/>
                          <a:latin typeface="Calibri" panose="020F0502020204030204" pitchFamily="34" charset="0"/>
                          <a:ea typeface="宋体" panose="02010600030101010101" pitchFamily="2" charset="-122"/>
                          <a:cs typeface="+mn-cs"/>
                        </a:rPr>
                        <a:t> </a:t>
                      </a:r>
                      <a:endParaRPr lang="zh-CN" sz="900" kern="120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6"/>
                  </a:ext>
                </a:extLst>
              </a:tr>
              <a:tr h="186055">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Evening 1</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19:30-21:30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07:30-09:30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01:30-03:30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02:30-04:30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19:30-21:30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16:30-18:30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7"/>
                  </a:ext>
                </a:extLst>
              </a:tr>
            </a:tbl>
          </a:graphicData>
        </a:graphic>
      </p:graphicFrame>
    </p:spTree>
    <p:extLst>
      <p:ext uri="{BB962C8B-B14F-4D97-AF65-F5344CB8AC3E}">
        <p14:creationId xmlns:p14="http://schemas.microsoft.com/office/powerpoint/2010/main" val="59255304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11201400" cy="533400"/>
          </a:xfrm>
        </p:spPr>
        <p:txBody>
          <a:bodyPr/>
          <a:lstStyle/>
          <a:p>
            <a:r>
              <a:rPr lang="en-US" altLang="zh-CN" dirty="0" smtClean="0"/>
              <a:t>D1.0 </a:t>
            </a:r>
            <a:r>
              <a:rPr lang="en-US" altLang="zh-CN" dirty="0"/>
              <a:t>CR </a:t>
            </a:r>
            <a:r>
              <a:rPr lang="en-US" altLang="zh-CN" dirty="0" smtClean="0"/>
              <a:t>Status</a:t>
            </a:r>
            <a:endParaRPr lang="en-GB" dirty="0"/>
          </a:p>
        </p:txBody>
      </p:sp>
      <p:sp>
        <p:nvSpPr>
          <p:cNvPr id="9218" name="Rectangle 2"/>
          <p:cNvSpPr>
            <a:spLocks noGrp="1" noChangeArrowheads="1"/>
          </p:cNvSpPr>
          <p:nvPr>
            <p:ph idx="1"/>
          </p:nvPr>
        </p:nvSpPr>
        <p:spPr>
          <a:xfrm>
            <a:off x="457200" y="1524000"/>
            <a:ext cx="8229600" cy="4191000"/>
          </a:xfrm>
          <a:ln/>
        </p:spPr>
        <p:txBody>
          <a:bodyPr/>
          <a:lstStyle/>
          <a:p>
            <a:pPr algn="just">
              <a:spcBef>
                <a:spcPts val="0"/>
              </a:spcBef>
              <a:spcAft>
                <a:spcPts val="600"/>
              </a:spcAft>
              <a:buFont typeface="Arial" panose="020B0604020202020204" pitchFamily="34" charset="0"/>
              <a:buChar char="•"/>
            </a:pPr>
            <a:r>
              <a:rPr lang="en-US" sz="2000" dirty="0" smtClean="0"/>
              <a:t>Comment </a:t>
            </a:r>
            <a:r>
              <a:rPr lang="en-US" sz="2000" dirty="0"/>
              <a:t>resolution for </a:t>
            </a:r>
            <a:r>
              <a:rPr lang="en-US" sz="2000" dirty="0" smtClean="0"/>
              <a:t>D1.0 </a:t>
            </a:r>
            <a:r>
              <a:rPr lang="en-US" sz="2000" dirty="0"/>
              <a:t>(802.11bf </a:t>
            </a:r>
            <a:r>
              <a:rPr lang="en-US" sz="2000" dirty="0" smtClean="0"/>
              <a:t>LB272 comments</a:t>
            </a:r>
            <a:r>
              <a:rPr lang="en-US" sz="2000" dirty="0"/>
              <a:t>)</a:t>
            </a:r>
          </a:p>
          <a:p>
            <a:pPr lvl="1" algn="just">
              <a:spcBef>
                <a:spcPts val="0"/>
              </a:spcBef>
              <a:spcAft>
                <a:spcPts val="600"/>
              </a:spcAft>
              <a:buFont typeface="Arial" panose="020B0604020202020204" pitchFamily="34" charset="0"/>
              <a:buChar char="•"/>
            </a:pPr>
            <a:r>
              <a:rPr lang="en-US" altLang="zh-CN" sz="1600" smtClean="0">
                <a:solidFill>
                  <a:srgbClr val="FF0000"/>
                </a:solidFill>
              </a:rPr>
              <a:t>72.5806 </a:t>
            </a:r>
            <a:r>
              <a:rPr lang="en-US" altLang="zh-CN" sz="1600" dirty="0" smtClean="0"/>
              <a:t>% </a:t>
            </a:r>
            <a:r>
              <a:rPr lang="en-US" altLang="zh-CN" sz="1600" dirty="0"/>
              <a:t>of all LB272 comments are now resolved or marked as “ready for motion” </a:t>
            </a:r>
            <a:endParaRPr lang="en-US" altLang="zh-CN" sz="1600" dirty="0" smtClean="0"/>
          </a:p>
          <a:p>
            <a:pPr lvl="1" algn="just">
              <a:spcBef>
                <a:spcPts val="0"/>
              </a:spcBef>
              <a:spcAft>
                <a:spcPts val="600"/>
              </a:spcAft>
              <a:buFont typeface="Arial" panose="020B0604020202020204" pitchFamily="34" charset="0"/>
              <a:buChar char="•"/>
            </a:pPr>
            <a:r>
              <a:rPr lang="en-US" altLang="zh-CN" sz="1600" dirty="0" smtClean="0"/>
              <a:t>(</a:t>
            </a:r>
            <a:r>
              <a:rPr lang="en-US" altLang="zh-CN" sz="1600" dirty="0" smtClean="0">
                <a:solidFill>
                  <a:srgbClr val="FF0000"/>
                </a:solidFill>
              </a:rPr>
              <a:t>945/1302,</a:t>
            </a:r>
            <a:r>
              <a:rPr lang="en-US" altLang="zh-CN" sz="1600" dirty="0" smtClean="0"/>
              <a:t> </a:t>
            </a:r>
            <a:r>
              <a:rPr lang="en-US" altLang="zh-CN" sz="1600" dirty="0"/>
              <a:t>Please refer to the figure)</a:t>
            </a:r>
          </a:p>
          <a:p>
            <a:pPr marL="361950" lvl="1" indent="0" algn="just">
              <a:spcBef>
                <a:spcPts val="0"/>
              </a:spcBef>
              <a:spcAft>
                <a:spcPts val="600"/>
              </a:spcAft>
              <a:buNone/>
            </a:pPr>
            <a:endParaRPr lang="en-US" altLang="zh-CN" sz="1600" dirty="0"/>
          </a:p>
        </p:txBody>
      </p:sp>
      <p:graphicFrame>
        <p:nvGraphicFramePr>
          <p:cNvPr id="3" name="表格 2"/>
          <p:cNvGraphicFramePr>
            <a:graphicFrameLocks noGrp="1"/>
          </p:cNvGraphicFramePr>
          <p:nvPr>
            <p:extLst>
              <p:ext uri="{D42A27DB-BD31-4B8C-83A1-F6EECF244321}">
                <p14:modId xmlns:p14="http://schemas.microsoft.com/office/powerpoint/2010/main" val="3272347097"/>
              </p:ext>
            </p:extLst>
          </p:nvPr>
        </p:nvGraphicFramePr>
        <p:xfrm>
          <a:off x="457200" y="4229100"/>
          <a:ext cx="5410199" cy="2095500"/>
        </p:xfrm>
        <a:graphic>
          <a:graphicData uri="http://schemas.openxmlformats.org/drawingml/2006/table">
            <a:tbl>
              <a:tblPr firstRow="1" firstCol="1" bandRow="1">
                <a:tableStyleId>{616DA210-FB5B-4158-B5E0-FEB733F419BA}</a:tableStyleId>
              </a:tblPr>
              <a:tblGrid>
                <a:gridCol w="795618"/>
                <a:gridCol w="875179"/>
                <a:gridCol w="1267988"/>
                <a:gridCol w="959741"/>
                <a:gridCol w="749674"/>
                <a:gridCol w="761999"/>
              </a:tblGrid>
              <a:tr h="190500">
                <a:tc>
                  <a:txBody>
                    <a:bodyPr/>
                    <a:lstStyle/>
                    <a:p>
                      <a:endParaRPr lang="zh-CN" sz="1100" dirty="0">
                        <a:effectLst/>
                        <a:latin typeface="Times New Roman" panose="02020603050405020304" pitchFamily="18" charset="0"/>
                      </a:endParaRPr>
                    </a:p>
                  </a:txBody>
                  <a:tcPr marL="68580" marR="68580" marT="0" marB="0" anchor="b"/>
                </a:tc>
                <a:tc>
                  <a:txBody>
                    <a:bodyPr/>
                    <a:lstStyle/>
                    <a:p>
                      <a:pPr algn="l">
                        <a:spcAft>
                          <a:spcPts val="0"/>
                        </a:spcAft>
                      </a:pPr>
                      <a:r>
                        <a:rPr lang="en-US" sz="1100">
                          <a:effectLst/>
                        </a:rPr>
                        <a:t>Submitted</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spcAft>
                          <a:spcPts val="0"/>
                        </a:spcAft>
                      </a:pPr>
                      <a:r>
                        <a:rPr lang="en-US" sz="1100" b="1" dirty="0">
                          <a:solidFill>
                            <a:srgbClr val="000000"/>
                          </a:solidFill>
                          <a:effectLst/>
                          <a:latin typeface="Calibri" panose="020F0502020204030204" pitchFamily="34" charset="0"/>
                          <a:ea typeface="宋体" panose="02010600030101010101" pitchFamily="2" charset="-122"/>
                        </a:rPr>
                        <a:t>Ready for Motion</a:t>
                      </a:r>
                      <a:endParaRPr lang="zh-CN" sz="1100" dirty="0">
                        <a:effectLst/>
                        <a:latin typeface="Calibri" panose="020F0502020204030204" pitchFamily="34" charset="0"/>
                        <a:ea typeface="宋体" panose="02010600030101010101" pitchFamily="2" charset="-122"/>
                      </a:endParaRPr>
                    </a:p>
                  </a:txBody>
                  <a:tcPr marL="68580" marR="68580" marT="0" marB="0" anchor="b"/>
                </a:tc>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Approved</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RfM+A</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dirty="0" err="1">
                          <a:effectLst/>
                        </a:rPr>
                        <a:t>PoC</a:t>
                      </a:r>
                      <a:endParaRPr lang="zh-CN" sz="1100" dirty="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Editorial</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228</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216</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216</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Claudio</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OST</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292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80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156</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236</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Chaoming</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Instance</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224</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65</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100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165</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Cheng</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Reporting</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138</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50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60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Chris</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SBP</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67</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49</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50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Cheng</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MLME</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82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60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4</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64</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Naren</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DMG</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202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19</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133</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152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Assaf</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Misc</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69</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32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28</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60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Zinan</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All</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1302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267</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736</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1003</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endParaRPr lang="zh-CN" sz="1100">
                        <a:effectLst/>
                        <a:latin typeface="Times New Roman" panose="02020603050405020304" pitchFamily="18" charset="0"/>
                      </a:endParaRPr>
                    </a:p>
                  </a:txBody>
                  <a:tcPr marL="68580" marR="68580" marT="0" marB="0" anchor="b"/>
                </a:tc>
              </a:tr>
              <a:tr h="190500">
                <a:tc>
                  <a:txBody>
                    <a:bodyPr/>
                    <a:lstStyle/>
                    <a:p>
                      <a:endParaRPr lang="zh-CN" sz="1100" b="1" dirty="0">
                        <a:effectLst/>
                        <a:latin typeface="Times New Roman" panose="02020603050405020304" pitchFamily="18" charset="0"/>
                      </a:endParaRPr>
                    </a:p>
                  </a:txBody>
                  <a:tcPr marL="68580" marR="68580" marT="0" marB="0" anchor="b"/>
                </a:tc>
                <a:tc>
                  <a:txBody>
                    <a:bodyPr/>
                    <a:lstStyle/>
                    <a:p>
                      <a:endParaRPr lang="zh-CN" sz="1000">
                        <a:effectLst/>
                        <a:latin typeface="Times New Roman" panose="02020603050405020304" pitchFamily="18" charset="0"/>
                      </a:endParaRPr>
                    </a:p>
                  </a:txBody>
                  <a:tcPr marL="68580" marR="68580" marT="0" marB="0" anchor="b"/>
                </a:tc>
                <a:tc>
                  <a:txBody>
                    <a:bodyPr/>
                    <a:lstStyle/>
                    <a:p>
                      <a:pPr algn="r">
                        <a:spcAft>
                          <a:spcPts val="0"/>
                        </a:spcAft>
                      </a:pPr>
                      <a:r>
                        <a:rPr lang="en-US" sz="1100" b="1">
                          <a:solidFill>
                            <a:srgbClr val="FF0000"/>
                          </a:solidFill>
                          <a:effectLst/>
                          <a:latin typeface="Calibri" panose="020F0502020204030204" pitchFamily="34" charset="0"/>
                          <a:ea typeface="宋体" panose="02010600030101010101" pitchFamily="2" charset="-122"/>
                        </a:rPr>
                        <a:t>0.205069124</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b="1">
                          <a:solidFill>
                            <a:srgbClr val="FF0000"/>
                          </a:solidFill>
                          <a:effectLst/>
                          <a:latin typeface="Calibri" panose="020F0502020204030204" pitchFamily="34" charset="0"/>
                          <a:ea typeface="宋体" panose="02010600030101010101" pitchFamily="2" charset="-122"/>
                        </a:rPr>
                        <a:t>0.5652842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b="1" dirty="0">
                          <a:solidFill>
                            <a:srgbClr val="FF0000"/>
                          </a:solidFill>
                          <a:effectLst/>
                          <a:latin typeface="Calibri" panose="020F0502020204030204" pitchFamily="34" charset="0"/>
                          <a:ea typeface="宋体" panose="02010600030101010101" pitchFamily="2" charset="-122"/>
                        </a:rPr>
                        <a:t>0.770353</a:t>
                      </a: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endParaRPr lang="zh-CN" sz="1100" b="1" dirty="0">
                        <a:effectLst/>
                        <a:latin typeface="Times New Roman" panose="02020603050405020304" pitchFamily="18" charset="0"/>
                      </a:endParaRPr>
                    </a:p>
                  </a:txBody>
                  <a:tcPr marL="68580" marR="68580" marT="0" marB="0" anchor="b"/>
                </a:tc>
              </a:tr>
            </a:tbl>
          </a:graphicData>
        </a:graphic>
      </p:graphicFrame>
      <p:graphicFrame>
        <p:nvGraphicFramePr>
          <p:cNvPr id="6" name="Chart 6">
            <a:extLst>
              <a:ext uri="{FF2B5EF4-FFF2-40B4-BE49-F238E27FC236}">
                <a16:creationId xmlns="" xmlns:a16="http://schemas.microsoft.com/office/drawing/2014/main" id="{C0807CB6-20C1-45B5-8F67-26150D548148}"/>
              </a:ext>
            </a:extLst>
          </p:cNvPr>
          <p:cNvGraphicFramePr/>
          <p:nvPr>
            <p:extLst/>
          </p:nvPr>
        </p:nvGraphicFramePr>
        <p:xfrm>
          <a:off x="8001000" y="2209800"/>
          <a:ext cx="3962400" cy="41148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3172912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表格 4"/>
          <p:cNvGraphicFramePr>
            <a:graphicFrameLocks noGrp="1"/>
          </p:cNvGraphicFramePr>
          <p:nvPr>
            <p:extLst>
              <p:ext uri="{D42A27DB-BD31-4B8C-83A1-F6EECF244321}">
                <p14:modId xmlns:p14="http://schemas.microsoft.com/office/powerpoint/2010/main" val="3111671359"/>
              </p:ext>
            </p:extLst>
          </p:nvPr>
        </p:nvGraphicFramePr>
        <p:xfrm>
          <a:off x="1917834" y="667352"/>
          <a:ext cx="8369166" cy="5809648"/>
        </p:xfrm>
        <a:graphic>
          <a:graphicData uri="http://schemas.openxmlformats.org/drawingml/2006/table">
            <a:tbl>
              <a:tblPr firstRow="1" firstCol="1" bandRow="1">
                <a:tableStyleId>{616DA210-FB5B-4158-B5E0-FEB733F419BA}</a:tableStyleId>
              </a:tblPr>
              <a:tblGrid>
                <a:gridCol w="1156097"/>
                <a:gridCol w="973554"/>
                <a:gridCol w="1352156"/>
                <a:gridCol w="1044541"/>
                <a:gridCol w="928482"/>
                <a:gridCol w="2914336"/>
              </a:tblGrid>
              <a:tr h="228600">
                <a:tc>
                  <a:txBody>
                    <a:bodyPr/>
                    <a:lstStyle/>
                    <a:p>
                      <a:endParaRPr lang="zh-CN" sz="1050" dirty="0">
                        <a:effectLst/>
                        <a:latin typeface="Times New Roman" panose="02020603050405020304" pitchFamily="18" charset="0"/>
                      </a:endParaRPr>
                    </a:p>
                  </a:txBody>
                  <a:tcPr marL="36522" marR="36522" marT="0" marB="0" anchor="b"/>
                </a:tc>
                <a:tc>
                  <a:txBody>
                    <a:bodyPr/>
                    <a:lstStyle/>
                    <a:p>
                      <a:pPr algn="ctr">
                        <a:spcAft>
                          <a:spcPts val="0"/>
                        </a:spcAft>
                      </a:pPr>
                      <a:r>
                        <a:rPr lang="en-US" sz="1050" b="1" dirty="0">
                          <a:solidFill>
                            <a:srgbClr val="000000"/>
                          </a:solidFill>
                          <a:effectLst/>
                          <a:latin typeface="Calibri" panose="020F0502020204030204" pitchFamily="34" charset="0"/>
                          <a:ea typeface="宋体" panose="02010600030101010101" pitchFamily="2" charset="-122"/>
                        </a:rPr>
                        <a:t>Assigned</a:t>
                      </a:r>
                      <a:endParaRPr lang="zh-CN" sz="1050" dirty="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b="1">
                          <a:solidFill>
                            <a:srgbClr val="000000"/>
                          </a:solidFill>
                          <a:effectLst/>
                          <a:latin typeface="Calibri" panose="020F0502020204030204" pitchFamily="34" charset="0"/>
                          <a:ea typeface="宋体" panose="02010600030101010101" pitchFamily="2" charset="-122"/>
                        </a:rPr>
                        <a:t>Ready for Motion</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b="1">
                          <a:solidFill>
                            <a:srgbClr val="000000"/>
                          </a:solidFill>
                          <a:effectLst/>
                          <a:latin typeface="Calibri" panose="020F0502020204030204" pitchFamily="34" charset="0"/>
                          <a:ea typeface="宋体" panose="02010600030101010101" pitchFamily="2" charset="-122"/>
                        </a:rPr>
                        <a:t>Approved</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b="1">
                          <a:solidFill>
                            <a:srgbClr val="000000"/>
                          </a:solidFill>
                          <a:effectLst/>
                          <a:latin typeface="Calibri" panose="020F0502020204030204" pitchFamily="34" charset="0"/>
                          <a:ea typeface="宋体" panose="02010600030101010101" pitchFamily="2" charset="-122"/>
                        </a:rPr>
                        <a:t>RfM+A</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altLang="zh-CN" sz="1050" b="1" dirty="0" smtClean="0">
                          <a:solidFill>
                            <a:srgbClr val="0000FF"/>
                          </a:solidFill>
                          <a:effectLst/>
                          <a:latin typeface="Calibri" panose="020F0502020204030204" pitchFamily="34" charset="0"/>
                          <a:ea typeface="宋体" panose="02010600030101010101" pitchFamily="2" charset="-122"/>
                        </a:rPr>
                        <a:t>Confirm to</a:t>
                      </a:r>
                      <a:r>
                        <a:rPr lang="en-US" altLang="zh-CN" sz="1050" b="1" baseline="0" dirty="0" smtClean="0">
                          <a:solidFill>
                            <a:srgbClr val="0000FF"/>
                          </a:solidFill>
                          <a:effectLst/>
                          <a:latin typeface="Calibri" panose="020F0502020204030204" pitchFamily="34" charset="0"/>
                          <a:ea typeface="宋体" panose="02010600030101010101" pitchFamily="2" charset="-122"/>
                        </a:rPr>
                        <a:t> resolve all, b</a:t>
                      </a:r>
                      <a:r>
                        <a:rPr lang="en-US" sz="1050" b="1" dirty="0" smtClean="0">
                          <a:solidFill>
                            <a:srgbClr val="0000FF"/>
                          </a:solidFill>
                          <a:effectLst/>
                          <a:latin typeface="Calibri" panose="020F0502020204030204" pitchFamily="34" charset="0"/>
                          <a:ea typeface="宋体" panose="02010600030101010101" pitchFamily="2" charset="-122"/>
                        </a:rPr>
                        <a:t>efore/at </a:t>
                      </a:r>
                      <a:r>
                        <a:rPr lang="en-US" sz="1050" b="1" dirty="0">
                          <a:solidFill>
                            <a:srgbClr val="0000FF"/>
                          </a:solidFill>
                          <a:effectLst/>
                          <a:latin typeface="Calibri" panose="020F0502020204030204" pitchFamily="34" charset="0"/>
                          <a:ea typeface="宋体" panose="02010600030101010101" pitchFamily="2" charset="-122"/>
                        </a:rPr>
                        <a:t>July plenary</a:t>
                      </a:r>
                      <a:endParaRPr lang="zh-CN" sz="1050" dirty="0">
                        <a:solidFill>
                          <a:srgbClr val="0000FF"/>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err="1">
                          <a:effectLst/>
                          <a:latin typeface="Calibri" panose="020F0502020204030204" pitchFamily="34" charset="0"/>
                          <a:ea typeface="宋体" panose="02010600030101010101" pitchFamily="2" charset="-122"/>
                        </a:rPr>
                        <a:t>Alecs</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effectLst/>
                          <a:latin typeface="Calibri" panose="020F0502020204030204" pitchFamily="34" charset="0"/>
                          <a:ea typeface="宋体" panose="02010600030101010101" pitchFamily="2" charset="-122"/>
                        </a:rPr>
                        <a:t>24</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23</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23</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solidFill>
                            <a:srgbClr val="000000"/>
                          </a:solidFill>
                          <a:effectLst/>
                          <a:latin typeface="Calibri" panose="020F0502020204030204" pitchFamily="34" charset="0"/>
                          <a:ea typeface="宋体" panose="02010600030101010101" pitchFamily="2" charset="-122"/>
                        </a:rPr>
                        <a:t>Ali</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8</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8</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8</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92D050"/>
                    </a:solidFill>
                  </a:tcPr>
                </a:tc>
              </a:tr>
              <a:tr h="140368">
                <a:tc>
                  <a:txBody>
                    <a:bodyPr/>
                    <a:lstStyle/>
                    <a:p>
                      <a:pPr>
                        <a:spcAft>
                          <a:spcPts val="0"/>
                        </a:spcAft>
                      </a:pPr>
                      <a:r>
                        <a:rPr lang="en-US" sz="1050">
                          <a:solidFill>
                            <a:srgbClr val="000000"/>
                          </a:solidFill>
                          <a:effectLst/>
                          <a:latin typeface="Calibri" panose="020F0502020204030204" pitchFamily="34" charset="0"/>
                          <a:ea typeface="宋体" panose="02010600030101010101" pitchFamily="2" charset="-122"/>
                        </a:rPr>
                        <a:t>Anirud</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24</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8</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16</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24</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92D050"/>
                    </a:solidFill>
                  </a:tcPr>
                </a:tc>
              </a:tr>
              <a:tr h="140368">
                <a:tc>
                  <a:txBody>
                    <a:bodyPr/>
                    <a:lstStyle/>
                    <a:p>
                      <a:pPr>
                        <a:spcAft>
                          <a:spcPts val="0"/>
                        </a:spcAft>
                      </a:pPr>
                      <a:r>
                        <a:rPr lang="en-US" sz="1050" dirty="0">
                          <a:effectLst/>
                          <a:latin typeface="Calibri" panose="020F0502020204030204" pitchFamily="34" charset="0"/>
                          <a:ea typeface="宋体" panose="02010600030101010101" pitchFamily="2" charset="-122"/>
                        </a:rPr>
                        <a:t>Assaf</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102</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23</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77</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100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Atsushi</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7</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7</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dirty="0">
                          <a:solidFill>
                            <a:srgbClr val="000000"/>
                          </a:solidFill>
                          <a:effectLst/>
                          <a:latin typeface="Calibri" panose="020F0502020204030204" pitchFamily="34" charset="0"/>
                          <a:ea typeface="宋体" panose="02010600030101010101" pitchFamily="2" charset="-122"/>
                        </a:rPr>
                        <a:t>7</a:t>
                      </a:r>
                      <a:endParaRPr lang="zh-CN" sz="900" dirty="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92D050"/>
                    </a:solid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Chaoming</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46</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45</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45</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effectLst/>
                          <a:latin typeface="Calibri" panose="020F0502020204030204" pitchFamily="34" charset="0"/>
                          <a:ea typeface="宋体" panose="02010600030101010101" pitchFamily="2" charset="-122"/>
                        </a:rPr>
                        <a:t>Cheng</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100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97</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98</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52400">
                <a:tc>
                  <a:txBody>
                    <a:bodyPr/>
                    <a:lstStyle/>
                    <a:p>
                      <a:pPr>
                        <a:spcAft>
                          <a:spcPts val="0"/>
                        </a:spcAft>
                      </a:pPr>
                      <a:r>
                        <a:rPr lang="en-US" sz="1050">
                          <a:effectLst/>
                          <a:latin typeface="Calibri" panose="020F0502020204030204" pitchFamily="34" charset="0"/>
                          <a:ea typeface="宋体" panose="02010600030101010101" pitchFamily="2" charset="-122"/>
                        </a:rPr>
                        <a:t>Chris</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30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7</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11</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Claudio (E)</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226</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214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214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Claudio (T)</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17</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effectLst/>
                          <a:latin typeface="Calibri" panose="020F0502020204030204" pitchFamily="34" charset="0"/>
                          <a:ea typeface="宋体" panose="02010600030101010101" pitchFamily="2" charset="-122"/>
                        </a:rPr>
                        <a:t>Dibakar</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73</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61</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effectLst/>
                          <a:latin typeface="Calibri" panose="020F0502020204030204" pitchFamily="34" charset="0"/>
                          <a:ea typeface="宋体" panose="02010600030101010101" pitchFamily="2" charset="-122"/>
                        </a:rPr>
                        <a:t>0</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61</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Dongguk</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22</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19</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19</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Dong </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48</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15</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15</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050" dirty="0" smtClean="0">
                          <a:solidFill>
                            <a:schemeClr val="tx1"/>
                          </a:solidFill>
                          <a:effectLst/>
                          <a:latin typeface="Calibri" panose="020F0502020204030204" pitchFamily="34" charset="0"/>
                          <a:ea typeface="宋体" panose="02010600030101010101" pitchFamily="2" charset="-122"/>
                        </a:rPr>
                        <a:t>Y (10+</a:t>
                      </a:r>
                      <a:r>
                        <a:rPr lang="en-US" altLang="zh-CN" sz="1050" baseline="0" dirty="0" smtClean="0">
                          <a:solidFill>
                            <a:schemeClr val="tx1"/>
                          </a:solidFill>
                          <a:effectLst/>
                          <a:latin typeface="Calibri" panose="020F0502020204030204" pitchFamily="34" charset="0"/>
                          <a:ea typeface="宋体" panose="02010600030101010101" pitchFamily="2" charset="-122"/>
                        </a:rPr>
                        <a:t> TBD</a:t>
                      </a:r>
                      <a:r>
                        <a:rPr lang="en-US" altLang="zh-CN" sz="1050" dirty="0" smtClean="0">
                          <a:solidFill>
                            <a:schemeClr val="tx1"/>
                          </a:solidFill>
                          <a:effectLst/>
                          <a:latin typeface="Calibri" panose="020F0502020204030204" pitchFamily="34" charset="0"/>
                          <a:ea typeface="宋体" panose="02010600030101010101" pitchFamily="2" charset="-122"/>
                        </a:rPr>
                        <a:t>)</a:t>
                      </a:r>
                      <a:endParaRPr lang="zh-CN" altLang="zh-CN" sz="1050" dirty="0" smtClean="0">
                        <a:solidFill>
                          <a:schemeClr val="tx1"/>
                        </a:solidFill>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Junghoon</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35</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19</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19</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Josh</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5</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effectLst/>
                          <a:latin typeface="Calibri" panose="020F0502020204030204" pitchFamily="34" charset="0"/>
                          <a:ea typeface="宋体" panose="02010600030101010101" pitchFamily="2" charset="-122"/>
                        </a:rPr>
                        <a:t>4</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Mahmoud</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78</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42</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effectLst/>
                          <a:latin typeface="Calibri" panose="020F0502020204030204" pitchFamily="34" charset="0"/>
                          <a:ea typeface="宋体" panose="02010600030101010101" pitchFamily="2" charset="-122"/>
                        </a:rPr>
                        <a:t>43</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Mengshi</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32</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9</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23</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52400">
                <a:tc>
                  <a:txBody>
                    <a:bodyPr/>
                    <a:lstStyle/>
                    <a:p>
                      <a:pPr>
                        <a:spcAft>
                          <a:spcPts val="0"/>
                        </a:spcAft>
                      </a:pPr>
                      <a:r>
                        <a:rPr lang="en-US" sz="1050">
                          <a:effectLst/>
                          <a:latin typeface="Calibri" panose="020F0502020204030204" pitchFamily="34" charset="0"/>
                          <a:ea typeface="宋体" panose="02010600030101010101" pitchFamily="2" charset="-122"/>
                        </a:rPr>
                        <a:t>Naren</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126</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63</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27</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effectLst/>
                          <a:latin typeface="Calibri" panose="020F0502020204030204" pitchFamily="34" charset="0"/>
                          <a:ea typeface="宋体" panose="02010600030101010101" pitchFamily="2" charset="-122"/>
                        </a:rPr>
                        <a:t>90</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 (6</a:t>
                      </a:r>
                      <a:r>
                        <a:rPr lang="en-US" altLang="zh-CN" sz="1050" baseline="0" dirty="0" smtClean="0">
                          <a:solidFill>
                            <a:schemeClr val="tx1"/>
                          </a:solidFill>
                          <a:effectLst/>
                          <a:latin typeface="Calibri" panose="020F0502020204030204" pitchFamily="34" charset="0"/>
                          <a:ea typeface="宋体" panose="02010600030101010101" pitchFamily="2" charset="-122"/>
                        </a:rPr>
                        <a:t> may reject</a:t>
                      </a:r>
                      <a:r>
                        <a:rPr lang="en-US" altLang="zh-CN" sz="1050" dirty="0" smtClean="0">
                          <a:solidFill>
                            <a:schemeClr val="tx1"/>
                          </a:solidFill>
                          <a:effectLst/>
                          <a:latin typeface="Calibri" panose="020F0502020204030204" pitchFamily="34" charset="0"/>
                          <a:ea typeface="宋体" panose="02010600030101010101" pitchFamily="2" charset="-122"/>
                        </a:rPr>
                        <a:t>)</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Ning </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18</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11</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11</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Osama</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34</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26</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26</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solidFill>
                  </a:tcPr>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chemeClr val="bg1"/>
                    </a:solidFill>
                  </a:tcPr>
                </a:tc>
              </a:tr>
              <a:tr h="140368">
                <a:tc>
                  <a:txBody>
                    <a:bodyPr/>
                    <a:lstStyle/>
                    <a:p>
                      <a:pPr>
                        <a:spcAft>
                          <a:spcPts val="0"/>
                        </a:spcAft>
                      </a:pPr>
                      <a:r>
                        <a:rPr lang="en-US" sz="1050">
                          <a:solidFill>
                            <a:srgbClr val="000000"/>
                          </a:solidFill>
                          <a:effectLst/>
                          <a:latin typeface="Calibri" panose="020F0502020204030204" pitchFamily="34" charset="0"/>
                          <a:ea typeface="宋体" panose="02010600030101010101" pitchFamily="2" charset="-122"/>
                        </a:rPr>
                        <a:t>Pei </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41</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41</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41</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92D050"/>
                    </a:solid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Perry</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51</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22</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22</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Rojan</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27</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3</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effectLst/>
                          <a:latin typeface="Calibri" panose="020F0502020204030204" pitchFamily="34" charset="0"/>
                          <a:ea typeface="宋体" panose="02010600030101010101" pitchFamily="2" charset="-122"/>
                        </a:rPr>
                        <a:t>3</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Rui Du</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39</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21</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effectLst/>
                          <a:latin typeface="Calibri" panose="020F0502020204030204" pitchFamily="34" charset="0"/>
                          <a:ea typeface="宋体" panose="02010600030101010101" pitchFamily="2" charset="-122"/>
                        </a:rPr>
                        <a:t>22</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050" dirty="0" smtClean="0">
                          <a:solidFill>
                            <a:schemeClr val="tx1"/>
                          </a:solidFill>
                          <a:effectLst/>
                          <a:latin typeface="Calibri" panose="020F0502020204030204" pitchFamily="34" charset="0"/>
                          <a:ea typeface="宋体" panose="02010600030101010101" pitchFamily="2" charset="-122"/>
                        </a:rPr>
                        <a:t>Y (2-3</a:t>
                      </a:r>
                      <a:r>
                        <a:rPr lang="en-US" altLang="zh-CN" sz="1050" baseline="0" dirty="0" smtClean="0">
                          <a:solidFill>
                            <a:schemeClr val="tx1"/>
                          </a:solidFill>
                          <a:effectLst/>
                          <a:latin typeface="Calibri" panose="020F0502020204030204" pitchFamily="34" charset="0"/>
                          <a:ea typeface="宋体" panose="02010600030101010101" pitchFamily="2" charset="-122"/>
                        </a:rPr>
                        <a:t> may reject</a:t>
                      </a:r>
                      <a:r>
                        <a:rPr lang="en-US" altLang="zh-CN" sz="1050" dirty="0" smtClean="0">
                          <a:solidFill>
                            <a:schemeClr val="tx1"/>
                          </a:solidFill>
                          <a:effectLst/>
                          <a:latin typeface="Calibri" panose="020F0502020204030204" pitchFamily="34" charset="0"/>
                          <a:ea typeface="宋体" panose="02010600030101010101" pitchFamily="2" charset="-122"/>
                        </a:rPr>
                        <a:t>)</a:t>
                      </a:r>
                      <a:endParaRPr lang="zh-CN" altLang="zh-CN" sz="1050" dirty="0" smtClean="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Rui Yang</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17</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15</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2</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dirty="0">
                          <a:solidFill>
                            <a:srgbClr val="000000"/>
                          </a:solidFill>
                          <a:effectLst/>
                          <a:latin typeface="Calibri" panose="020F0502020204030204" pitchFamily="34" charset="0"/>
                          <a:ea typeface="宋体" panose="02010600030101010101" pitchFamily="2" charset="-122"/>
                        </a:rPr>
                        <a:t>17</a:t>
                      </a:r>
                      <a:endParaRPr lang="zh-CN" sz="900" dirty="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92D050"/>
                    </a:solid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Stephen S.</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15</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15</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marL="0" algn="ctr" defTabSz="914400" rtl="0" eaLnBrk="1" latinLnBrk="0" hangingPunct="1">
                        <a:spcAft>
                          <a:spcPts val="0"/>
                        </a:spcAft>
                      </a:pPr>
                      <a:r>
                        <a:rPr lang="en-US" altLang="zh-CN" sz="1050" kern="1200" dirty="0" smtClean="0">
                          <a:solidFill>
                            <a:schemeClr val="tx1"/>
                          </a:solidFill>
                          <a:effectLst/>
                          <a:latin typeface="Calibri" panose="020F0502020204030204" pitchFamily="34" charset="0"/>
                          <a:ea typeface="宋体" panose="02010600030101010101" pitchFamily="2" charset="-122"/>
                          <a:cs typeface="+mn-cs"/>
                        </a:rPr>
                        <a:t>Y</a:t>
                      </a:r>
                      <a:endParaRPr lang="zh-CN" sz="1050"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b"/>
                </a:tc>
              </a:tr>
              <a:tr h="140368">
                <a:tc>
                  <a:txBody>
                    <a:bodyPr/>
                    <a:lstStyle/>
                    <a:p>
                      <a:pPr>
                        <a:spcAft>
                          <a:spcPts val="0"/>
                        </a:spcAft>
                      </a:pPr>
                      <a:r>
                        <a:rPr lang="en-US" sz="1050">
                          <a:solidFill>
                            <a:srgbClr val="000000"/>
                          </a:solidFill>
                          <a:effectLst/>
                          <a:latin typeface="Calibri" panose="020F0502020204030204" pitchFamily="34" charset="0"/>
                          <a:ea typeface="宋体" panose="02010600030101010101" pitchFamily="2" charset="-122"/>
                        </a:rPr>
                        <a:t>Xiandong</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12</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12</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12</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92D050"/>
                    </a:solid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Yan</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r>
                        <a:rPr lang="en-US" sz="1050">
                          <a:effectLst/>
                          <a:latin typeface="Calibri" panose="020F0502020204030204" pitchFamily="34" charset="0"/>
                          <a:ea typeface="宋体" panose="02010600030101010101" pitchFamily="2" charset="-122"/>
                        </a:rPr>
                        <a:t>8</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r>
                        <a:rPr lang="en-US" sz="1050" dirty="0">
                          <a:effectLst/>
                          <a:latin typeface="Calibri" panose="020F0502020204030204" pitchFamily="34" charset="0"/>
                          <a:ea typeface="宋体" panose="02010600030101010101" pitchFamily="2" charset="-122"/>
                        </a:rPr>
                        <a:t>0</a:t>
                      </a: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Yiyan</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4</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50" dirty="0">
                          <a:effectLst/>
                          <a:latin typeface="Calibri" panose="020F0502020204030204" pitchFamily="34" charset="0"/>
                          <a:ea typeface="宋体" panose="02010600030101010101" pitchFamily="2" charset="-122"/>
                        </a:rPr>
                        <a:t>0</a:t>
                      </a:r>
                      <a:endParaRPr lang="zh-CN" sz="900" dirty="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r>
              <a:tr h="140368">
                <a:tc>
                  <a:txBody>
                    <a:bodyPr/>
                    <a:lstStyle/>
                    <a:p>
                      <a:pPr>
                        <a:spcAft>
                          <a:spcPts val="0"/>
                        </a:spcAft>
                      </a:pPr>
                      <a:r>
                        <a:rPr lang="en-US" sz="1050">
                          <a:solidFill>
                            <a:srgbClr val="000000"/>
                          </a:solidFill>
                          <a:effectLst/>
                          <a:latin typeface="Calibri" panose="020F0502020204030204" pitchFamily="34" charset="0"/>
                          <a:ea typeface="宋体" panose="02010600030101010101" pitchFamily="2" charset="-122"/>
                        </a:rPr>
                        <a:t>Zhanjing</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6</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6</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6</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92D050"/>
                    </a:solidFill>
                  </a:tcPr>
                </a:tc>
              </a:tr>
              <a:tr h="140368">
                <a:tc>
                  <a:txBody>
                    <a:bodyPr/>
                    <a:lstStyle/>
                    <a:p>
                      <a:pPr>
                        <a:spcAft>
                          <a:spcPts val="0"/>
                        </a:spcAft>
                      </a:pPr>
                      <a:r>
                        <a:rPr lang="en-US" sz="1050" dirty="0" err="1">
                          <a:effectLst/>
                          <a:latin typeface="Calibri" panose="020F0502020204030204" pitchFamily="34" charset="0"/>
                          <a:ea typeface="宋体" panose="02010600030101010101" pitchFamily="2" charset="-122"/>
                        </a:rPr>
                        <a:t>Zhuqing</a:t>
                      </a:r>
                      <a:endParaRPr lang="zh-CN" sz="900" dirty="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3</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50" dirty="0">
                          <a:effectLst/>
                          <a:latin typeface="Calibri" panose="020F0502020204030204" pitchFamily="34" charset="0"/>
                          <a:ea typeface="宋体" panose="02010600030101010101" pitchFamily="2" charset="-122"/>
                        </a:rPr>
                        <a:t>0</a:t>
                      </a:r>
                      <a:endParaRPr lang="zh-CN" sz="900" dirty="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Zinan</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15</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effectLst/>
                          <a:latin typeface="Calibri" panose="020F0502020204030204" pitchFamily="34" charset="0"/>
                          <a:ea typeface="宋体" panose="02010600030101010101" pitchFamily="2" charset="-122"/>
                        </a:rPr>
                        <a:t>14</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endParaRPr lang="zh-CN" sz="900">
                        <a:effectLst/>
                        <a:latin typeface="Times New Roman" panose="02020603050405020304" pitchFamily="18" charset="0"/>
                      </a:endParaRPr>
                    </a:p>
                  </a:txBody>
                  <a:tcPr marL="68580" marR="68580" marT="0" marB="0" anchor="b"/>
                </a:tc>
                <a:tc>
                  <a:txBody>
                    <a:bodyPr/>
                    <a:lstStyle/>
                    <a:p>
                      <a:endParaRPr lang="zh-CN" sz="900">
                        <a:effectLst/>
                        <a:latin typeface="Times New Roman" panose="02020603050405020304" pitchFamily="18" charset="0"/>
                      </a:endParaRPr>
                    </a:p>
                  </a:txBody>
                  <a:tcPr marL="68580" marR="68580" marT="0" marB="0" anchor="b"/>
                </a:tc>
                <a:tc>
                  <a:txBody>
                    <a:bodyPr/>
                    <a:lstStyle/>
                    <a:p>
                      <a:endParaRPr lang="zh-CN" sz="900">
                        <a:effectLst/>
                        <a:latin typeface="Times New Roman" panose="02020603050405020304" pitchFamily="18" charset="0"/>
                      </a:endParaRPr>
                    </a:p>
                  </a:txBody>
                  <a:tcPr marL="68580" marR="68580" marT="0" marB="0" anchor="b"/>
                </a:tc>
                <a:tc>
                  <a:txBody>
                    <a:bodyPr/>
                    <a:lstStyle/>
                    <a:p>
                      <a:endParaRPr lang="zh-CN" sz="900">
                        <a:effectLst/>
                        <a:latin typeface="Times New Roman" panose="02020603050405020304" pitchFamily="18" charset="0"/>
                      </a:endParaRPr>
                    </a:p>
                  </a:txBody>
                  <a:tcPr marL="68580" marR="68580" marT="0" marB="0" anchor="b"/>
                </a:tc>
                <a:tc>
                  <a:txBody>
                    <a:bodyPr/>
                    <a:lstStyle/>
                    <a:p>
                      <a:endParaRPr lang="zh-CN" sz="900">
                        <a:effectLst/>
                        <a:latin typeface="Times New Roman" panose="02020603050405020304" pitchFamily="18" charset="0"/>
                      </a:endParaRPr>
                    </a:p>
                  </a:txBody>
                  <a:tcPr marL="68580" marR="68580" marT="0" marB="0" anchor="b"/>
                </a:tc>
                <a:tc>
                  <a:txBody>
                    <a:bodyPr/>
                    <a:lstStyle/>
                    <a:p>
                      <a:endParaRPr lang="zh-CN" sz="900" dirty="0">
                        <a:solidFill>
                          <a:schemeClr val="tx1"/>
                        </a:solidFill>
                        <a:effectLst/>
                        <a:latin typeface="Times New Roman" panose="02020603050405020304" pitchFamily="18" charset="0"/>
                      </a:endParaRPr>
                    </a:p>
                  </a:txBody>
                  <a:tcPr marL="68580" marR="68580" marT="0" marB="0" anchor="b"/>
                </a:tc>
              </a:tr>
              <a:tr h="140368">
                <a:tc>
                  <a:txBody>
                    <a:bodyPr/>
                    <a:lstStyle/>
                    <a:p>
                      <a:pPr>
                        <a:spcAft>
                          <a:spcPts val="0"/>
                        </a:spcAft>
                      </a:pPr>
                      <a:r>
                        <a:rPr lang="en-US" sz="1050" b="1">
                          <a:effectLst/>
                          <a:latin typeface="Calibri" panose="020F0502020204030204" pitchFamily="34" charset="0"/>
                          <a:ea typeface="宋体" panose="02010600030101010101" pitchFamily="2" charset="-122"/>
                        </a:rPr>
                        <a:t>All</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1302</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267</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736</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1003</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endParaRPr lang="zh-CN" sz="1050" dirty="0">
                        <a:solidFill>
                          <a:srgbClr val="0000FF"/>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endParaRPr lang="zh-CN" sz="900">
                        <a:effectLst/>
                        <a:latin typeface="Times New Roman" panose="02020603050405020304" pitchFamily="18" charset="0"/>
                      </a:endParaRPr>
                    </a:p>
                  </a:txBody>
                  <a:tcPr marL="68580" marR="68580" marT="0" marB="0" anchor="b"/>
                </a:tc>
                <a:tc>
                  <a:txBody>
                    <a:bodyPr/>
                    <a:lstStyle/>
                    <a:p>
                      <a:endParaRPr lang="zh-CN" sz="900">
                        <a:effectLst/>
                        <a:latin typeface="Times New Roman" panose="02020603050405020304" pitchFamily="18" charset="0"/>
                      </a:endParaRPr>
                    </a:p>
                  </a:txBody>
                  <a:tcPr marL="68580" marR="68580" marT="0" marB="0" anchor="b"/>
                </a:tc>
                <a:tc>
                  <a:txBody>
                    <a:bodyPr/>
                    <a:lstStyle/>
                    <a:p>
                      <a:pPr algn="r">
                        <a:spcAft>
                          <a:spcPts val="0"/>
                        </a:spcAft>
                      </a:pPr>
                      <a:r>
                        <a:rPr lang="en-US" sz="1050" b="1">
                          <a:solidFill>
                            <a:srgbClr val="FF0000"/>
                          </a:solidFill>
                          <a:effectLst/>
                          <a:latin typeface="Calibri" panose="020F0502020204030204" pitchFamily="34" charset="0"/>
                          <a:ea typeface="宋体" panose="02010600030101010101" pitchFamily="2" charset="-122"/>
                        </a:rPr>
                        <a:t>0.205069124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b="1">
                          <a:solidFill>
                            <a:srgbClr val="FF0000"/>
                          </a:solidFill>
                          <a:effectLst/>
                          <a:latin typeface="Calibri" panose="020F0502020204030204" pitchFamily="34" charset="0"/>
                          <a:ea typeface="宋体" panose="02010600030101010101" pitchFamily="2" charset="-122"/>
                        </a:rPr>
                        <a:t>0.5652842</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b="1" dirty="0">
                          <a:solidFill>
                            <a:srgbClr val="FF0000"/>
                          </a:solidFill>
                          <a:effectLst/>
                          <a:latin typeface="Calibri" panose="020F0502020204030204" pitchFamily="34" charset="0"/>
                          <a:ea typeface="宋体" panose="02010600030101010101" pitchFamily="2" charset="-122"/>
                        </a:rPr>
                        <a:t>0.7703533</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endParaRPr lang="zh-CN" sz="900" dirty="0">
                        <a:effectLst/>
                        <a:latin typeface="Times New Roman" panose="02020603050405020304" pitchFamily="18" charset="0"/>
                      </a:endParaRPr>
                    </a:p>
                  </a:txBody>
                  <a:tcPr marL="68580" marR="68580" marT="0" marB="0" anchor="b"/>
                </a:tc>
              </a:tr>
            </a:tbl>
          </a:graphicData>
        </a:graphic>
      </p:graphicFrame>
    </p:spTree>
    <p:extLst>
      <p:ext uri="{BB962C8B-B14F-4D97-AF65-F5344CB8AC3E}">
        <p14:creationId xmlns:p14="http://schemas.microsoft.com/office/powerpoint/2010/main" val="271380798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685800"/>
            <a:ext cx="112776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3600" kern="0" dirty="0" smtClean="0"/>
              <a:t>Discussion and plan for the remaining CIDs for LB272</a:t>
            </a:r>
            <a:endParaRPr lang="en-US" altLang="zh-CN" sz="3600" dirty="0"/>
          </a:p>
        </p:txBody>
      </p:sp>
      <p:sp>
        <p:nvSpPr>
          <p:cNvPr id="5" name="Rectangle 3"/>
          <p:cNvSpPr txBox="1">
            <a:spLocks noChangeArrowheads="1"/>
          </p:cNvSpPr>
          <p:nvPr/>
        </p:nvSpPr>
        <p:spPr bwMode="auto">
          <a:xfrm>
            <a:off x="457200" y="1524000"/>
            <a:ext cx="11277600" cy="4829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lvl="1" indent="-342900" algn="just">
              <a:buFont typeface="Arial" panose="020B0604020202020204" pitchFamily="34" charset="0"/>
              <a:buChar char="•"/>
              <a:defRPr/>
            </a:pPr>
            <a:r>
              <a:rPr lang="en-US" altLang="zh-CN" b="1" kern="0" dirty="0" smtClean="0"/>
              <a:t>Deadline </a:t>
            </a:r>
            <a:r>
              <a:rPr lang="en-US" altLang="zh-CN" b="1" kern="0" dirty="0"/>
              <a:t>for comment </a:t>
            </a:r>
            <a:r>
              <a:rPr lang="en-US" altLang="zh-CN" b="1" kern="0" dirty="0" smtClean="0"/>
              <a:t>resolution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600" dirty="0">
                <a:solidFill>
                  <a:srgbClr val="00B050"/>
                </a:solidFill>
                <a:latin typeface="Times New Roman" panose="02020603050405020304" pitchFamily="18" charset="0"/>
                <a:cs typeface="Times New Roman" panose="02020603050405020304" pitchFamily="18" charset="0"/>
              </a:rPr>
              <a:t>July 13    (Thursday AM 1),		08:00-10:00 Berlin </a:t>
            </a:r>
            <a:r>
              <a:rPr lang="en-US" altLang="zh-CN" sz="1600" dirty="0" smtClean="0">
                <a:solidFill>
                  <a:srgbClr val="00B050"/>
                </a:solidFill>
                <a:latin typeface="Times New Roman" panose="02020603050405020304" pitchFamily="18" charset="0"/>
                <a:cs typeface="Times New Roman" panose="02020603050405020304" pitchFamily="18" charset="0"/>
              </a:rPr>
              <a:t>time </a:t>
            </a:r>
          </a:p>
          <a:p>
            <a:pPr marL="342900" lvl="1" indent="-342900" algn="just">
              <a:buFont typeface="Arial" panose="020B0604020202020204" pitchFamily="34" charset="0"/>
              <a:buChar char="•"/>
              <a:defRPr/>
            </a:pPr>
            <a:endParaRPr lang="en-US" altLang="zh-CN" b="1" kern="0" dirty="0" smtClean="0"/>
          </a:p>
          <a:p>
            <a:pPr marL="342900" lvl="1" indent="-342900" algn="just">
              <a:buFont typeface="Arial" panose="020B0604020202020204" pitchFamily="34" charset="0"/>
              <a:buChar char="•"/>
              <a:defRPr/>
            </a:pPr>
            <a:r>
              <a:rPr lang="en-US" altLang="zh-CN" b="1" kern="0" dirty="0" smtClean="0"/>
              <a:t>Motion for closing the remaining CIDs </a:t>
            </a:r>
            <a:endParaRPr lang="en-US" altLang="zh-CN" b="1" kern="0" dirty="0"/>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600" dirty="0">
                <a:solidFill>
                  <a:srgbClr val="00B050"/>
                </a:solidFill>
                <a:cs typeface="Times New Roman" panose="02020603050405020304" pitchFamily="18" charset="0"/>
              </a:rPr>
              <a:t>July 13    (Thursday AM 1),		08:00-10:00 Berlin </a:t>
            </a:r>
            <a:r>
              <a:rPr lang="en-US" altLang="zh-CN" sz="1600" dirty="0" smtClean="0">
                <a:solidFill>
                  <a:srgbClr val="00B050"/>
                </a:solidFill>
                <a:cs typeface="Times New Roman" panose="02020603050405020304" pitchFamily="18" charset="0"/>
              </a:rPr>
              <a:t>time</a:t>
            </a:r>
            <a:endParaRPr lang="en-US" altLang="zh-CN" sz="1600" dirty="0">
              <a:solidFill>
                <a:srgbClr val="00B050"/>
              </a:solidFill>
              <a:latin typeface="Times New Roman" panose="02020603050405020304" pitchFamily="18" charset="0"/>
              <a:cs typeface="Times New Roman" panose="02020603050405020304" pitchFamily="18" charset="0"/>
            </a:endParaRPr>
          </a:p>
          <a:p>
            <a:pPr marL="685800" lvl="2" indent="-342900" algn="just">
              <a:buFont typeface="Arial" panose="020B0604020202020204" pitchFamily="34" charset="0"/>
              <a:buChar char="•"/>
              <a:defRPr/>
            </a:pPr>
            <a:endParaRPr lang="en-US" altLang="zh-CN" sz="1400" b="1" dirty="0" smtClean="0"/>
          </a:p>
          <a:p>
            <a:pPr marL="685800" lvl="2" indent="-342900" algn="just">
              <a:buFont typeface="Arial" panose="020B0604020202020204" pitchFamily="34" charset="0"/>
              <a:buChar char="•"/>
              <a:defRPr/>
            </a:pPr>
            <a:r>
              <a:rPr lang="en-US" altLang="zh-CN" sz="1400" b="1" dirty="0" smtClean="0">
                <a:solidFill>
                  <a:srgbClr val="FF0000"/>
                </a:solidFill>
              </a:rPr>
              <a:t>Move </a:t>
            </a:r>
            <a:r>
              <a:rPr lang="en-US" altLang="zh-CN" sz="1400" b="1" dirty="0">
                <a:solidFill>
                  <a:srgbClr val="FF0000"/>
                </a:solidFill>
              </a:rPr>
              <a:t>to approve “Rejected” resolutions to the CIDs:</a:t>
            </a:r>
            <a:endParaRPr lang="en-US" altLang="zh-CN" sz="1400" b="1" kern="0" dirty="0">
              <a:solidFill>
                <a:srgbClr val="FF0000"/>
              </a:solidFill>
            </a:endParaRPr>
          </a:p>
          <a:p>
            <a:pPr lvl="2" algn="just">
              <a:buFont typeface="Arial" panose="020B0604020202020204" pitchFamily="34" charset="0"/>
              <a:buChar char="–"/>
              <a:defRPr/>
            </a:pPr>
            <a:r>
              <a:rPr lang="en-US" altLang="zh-CN" sz="1100" dirty="0">
                <a:solidFill>
                  <a:srgbClr val="FF0000"/>
                </a:solidFill>
              </a:rPr>
              <a:t>CID: </a:t>
            </a:r>
            <a:r>
              <a:rPr lang="en-GB" altLang="zh-CN" sz="1100" dirty="0" smtClean="0">
                <a:solidFill>
                  <a:srgbClr val="FF0000"/>
                </a:solidFill>
              </a:rPr>
              <a:t>XXX</a:t>
            </a:r>
            <a:endParaRPr lang="zh-CN" altLang="zh-CN" sz="1100" dirty="0">
              <a:solidFill>
                <a:srgbClr val="FF0000"/>
              </a:solidFill>
            </a:endParaRPr>
          </a:p>
          <a:p>
            <a:pPr marL="685800" lvl="2" indent="-342900" algn="just">
              <a:buFont typeface="Arial" panose="020B0604020202020204" pitchFamily="34" charset="0"/>
              <a:buChar char="•"/>
              <a:defRPr/>
            </a:pPr>
            <a:r>
              <a:rPr lang="en-US" altLang="zh-CN" sz="1400" b="1" dirty="0">
                <a:solidFill>
                  <a:srgbClr val="FF0000"/>
                </a:solidFill>
              </a:rPr>
              <a:t>With the following rejection reason: </a:t>
            </a:r>
            <a:r>
              <a:rPr lang="en-US" altLang="zh-CN" sz="1400" b="1" dirty="0" smtClean="0">
                <a:solidFill>
                  <a:srgbClr val="FF0000"/>
                </a:solidFill>
              </a:rPr>
              <a:t>“Lack </a:t>
            </a:r>
            <a:r>
              <a:rPr lang="en-US" altLang="zh-CN" sz="1400" b="1" dirty="0">
                <a:solidFill>
                  <a:srgbClr val="FF0000"/>
                </a:solidFill>
              </a:rPr>
              <a:t>of </a:t>
            </a:r>
            <a:r>
              <a:rPr lang="en-US" altLang="zh-CN" sz="1400" b="1" dirty="0" smtClean="0">
                <a:solidFill>
                  <a:srgbClr val="FF0000"/>
                </a:solidFill>
              </a:rPr>
              <a:t>technical contribution/consensus</a:t>
            </a:r>
            <a:r>
              <a:rPr lang="en-US" altLang="zh-CN" sz="1400" b="1" dirty="0">
                <a:solidFill>
                  <a:srgbClr val="FF0000"/>
                </a:solidFill>
              </a:rPr>
              <a:t>”.</a:t>
            </a:r>
          </a:p>
          <a:p>
            <a:pPr lvl="1" algn="just">
              <a:buFont typeface="Arial" panose="020B0604020202020204" pitchFamily="34" charset="0"/>
              <a:buChar char="–"/>
              <a:defRPr/>
            </a:pPr>
            <a:endParaRPr lang="en-US" altLang="zh-CN" sz="1400" dirty="0" smtClean="0"/>
          </a:p>
          <a:p>
            <a:pPr marL="342900" lvl="1" indent="-342900" algn="just">
              <a:buFont typeface="Arial" panose="020B0604020202020204" pitchFamily="34" charset="0"/>
              <a:buChar char="•"/>
              <a:defRPr/>
            </a:pPr>
            <a:r>
              <a:rPr lang="en-US" altLang="zh-CN" b="1" kern="0" dirty="0"/>
              <a:t>TG Motion: </a:t>
            </a:r>
            <a:r>
              <a:rPr lang="en-US" altLang="zh-CN" b="1" kern="0" dirty="0" smtClean="0"/>
              <a:t>Re-circulation </a:t>
            </a:r>
            <a:r>
              <a:rPr lang="en-US" altLang="zh-CN" b="1" kern="0" dirty="0"/>
              <a:t>LB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600" dirty="0">
                <a:solidFill>
                  <a:srgbClr val="00B050"/>
                </a:solidFill>
                <a:cs typeface="Times New Roman" panose="02020603050405020304" pitchFamily="18" charset="0"/>
              </a:rPr>
              <a:t>July 13    (Thursday AM 1),		08:00-10:00 Berlin </a:t>
            </a:r>
            <a:r>
              <a:rPr lang="en-US" altLang="zh-CN" sz="1600" dirty="0" smtClean="0">
                <a:solidFill>
                  <a:srgbClr val="00B050"/>
                </a:solidFill>
                <a:cs typeface="Times New Roman" panose="02020603050405020304" pitchFamily="18" charset="0"/>
              </a:rPr>
              <a:t>time</a:t>
            </a:r>
            <a:endParaRPr lang="en-US" altLang="zh-CN" sz="1600" dirty="0">
              <a:solidFill>
                <a:srgbClr val="00B05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r>
              <a:rPr lang="en-US" altLang="zh-CN" sz="1600" dirty="0">
                <a:solidFill>
                  <a:srgbClr val="0070C0"/>
                </a:solidFill>
                <a:ea typeface="宋体" panose="02010600030101010101" pitchFamily="2" charset="-122"/>
              </a:rPr>
              <a:t>July</a:t>
            </a:r>
            <a:r>
              <a:rPr lang="en-US" altLang="zh-CN" sz="1600" dirty="0">
                <a:solidFill>
                  <a:srgbClr val="0070C0"/>
                </a:solidFill>
                <a:cs typeface="Times New Roman" panose="02020603050405020304" pitchFamily="18" charset="0"/>
              </a:rPr>
              <a:t> 13    (Thursday PM 2),		</a:t>
            </a:r>
            <a:r>
              <a:rPr lang="en-US" altLang="zh-CN" sz="1600" dirty="0">
                <a:solidFill>
                  <a:srgbClr val="0070C0"/>
                </a:solidFill>
                <a:ea typeface="宋体" panose="02010600030101010101" pitchFamily="2" charset="-122"/>
              </a:rPr>
              <a:t>16:00-18:00</a:t>
            </a:r>
            <a:r>
              <a:rPr lang="en-US" altLang="zh-CN" sz="1600" dirty="0">
                <a:solidFill>
                  <a:srgbClr val="0070C0"/>
                </a:solidFill>
                <a:cs typeface="Times New Roman" panose="02020603050405020304" pitchFamily="18" charset="0"/>
              </a:rPr>
              <a:t> Berlin time</a:t>
            </a:r>
          </a:p>
          <a:p>
            <a:pPr lvl="1" algn="just">
              <a:buFont typeface="Arial" panose="020B0604020202020204" pitchFamily="34" charset="0"/>
              <a:buChar char="–"/>
              <a:defRPr/>
            </a:pPr>
            <a:endParaRPr lang="en-US" altLang="zh-CN" sz="1400" dirty="0" smtClean="0"/>
          </a:p>
          <a:p>
            <a:pPr lvl="1" algn="just">
              <a:buFont typeface="Arial" panose="020B0604020202020204" pitchFamily="34" charset="0"/>
              <a:buChar char="–"/>
              <a:defRPr/>
            </a:pPr>
            <a:endParaRPr lang="en-US" altLang="zh-CN" sz="1400" dirty="0" smtClean="0"/>
          </a:p>
          <a:p>
            <a:pPr marL="342900" lvl="1" indent="-342900" algn="just">
              <a:buFont typeface="Arial" panose="020B0604020202020204" pitchFamily="34" charset="0"/>
              <a:buChar char="•"/>
              <a:defRPr/>
            </a:pPr>
            <a:r>
              <a:rPr lang="en-US" altLang="zh-CN" b="1" kern="0" dirty="0" smtClean="0"/>
              <a:t>Any other suggestion?</a:t>
            </a:r>
            <a:endParaRPr lang="en-US" altLang="zh-CN" b="1" kern="0" dirty="0"/>
          </a:p>
        </p:txBody>
      </p:sp>
    </p:spTree>
    <p:extLst>
      <p:ext uri="{BB962C8B-B14F-4D97-AF65-F5344CB8AC3E}">
        <p14:creationId xmlns:p14="http://schemas.microsoft.com/office/powerpoint/2010/main" val="390877765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a:t>    This presentation contains the IEEE 802.11 Task Group bf agenda items for the teleconference calls on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cs typeface="Times New Roman" panose="02020603050405020304" pitchFamily="18" charset="0"/>
              </a:rPr>
              <a:t>June 	1	(Thursday),	23</a:t>
            </a:r>
            <a:r>
              <a:rPr lang="zh-CN" altLang="en-US" dirty="0">
                <a:solidFill>
                  <a:srgbClr val="00B0F0"/>
                </a:solidFill>
                <a:cs typeface="Times New Roman" panose="02020603050405020304" pitchFamily="18" charset="0"/>
              </a:rPr>
              <a:t>：</a:t>
            </a:r>
            <a:r>
              <a:rPr lang="en-US" altLang="zh-CN"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June 	5	(Monday),	10</a:t>
            </a:r>
            <a:r>
              <a:rPr lang="zh-CN" altLang="en-US" dirty="0">
                <a:solidFill>
                  <a:srgbClr val="00B050"/>
                </a:solidFill>
                <a:cs typeface="Times New Roman" panose="02020603050405020304" pitchFamily="18" charset="0"/>
              </a:rPr>
              <a:t>：</a:t>
            </a:r>
            <a:r>
              <a:rPr lang="en-US" altLang="zh-CN" dirty="0">
                <a:solidFill>
                  <a:srgbClr val="00B050"/>
                </a:solidFill>
                <a:cs typeface="Times New Roman" panose="02020603050405020304" pitchFamily="18" charset="0"/>
              </a:rPr>
              <a:t>00 - 12:00 ET </a:t>
            </a:r>
            <a:r>
              <a:rPr lang="en-US" altLang="zh-CN" dirty="0">
                <a:cs typeface="Times New Roman" panose="02020603050405020304" pitchFamily="18" charset="0"/>
              </a:rPr>
              <a:t>– CAC</a:t>
            </a:r>
          </a:p>
          <a:p>
            <a:pPr marL="685800" lvl="2" indent="-285750" algn="just">
              <a:spcBef>
                <a:spcPct val="0"/>
              </a:spcBef>
              <a:spcAft>
                <a:spcPts val="0"/>
              </a:spcAft>
              <a:buFont typeface="Times New Roman" panose="02020603050405020304" pitchFamily="18" charset="0"/>
              <a:buChar char="―"/>
              <a:defRPr/>
            </a:pPr>
            <a:r>
              <a:rPr lang="en-US" altLang="zh-CN" strike="sngStrike" dirty="0" smtClean="0">
                <a:solidFill>
                  <a:schemeClr val="bg1">
                    <a:lumMod val="50000"/>
                  </a:schemeClr>
                </a:solidFill>
                <a:cs typeface="Times New Roman" panose="02020603050405020304" pitchFamily="18" charset="0"/>
              </a:rPr>
              <a:t>June </a:t>
            </a:r>
            <a:r>
              <a:rPr lang="en-US" altLang="zh-CN" strike="sngStrike" dirty="0">
                <a:solidFill>
                  <a:schemeClr val="bg1">
                    <a:lumMod val="50000"/>
                  </a:schemeClr>
                </a:solidFill>
                <a:cs typeface="Times New Roman" panose="02020603050405020304" pitchFamily="18" charset="0"/>
              </a:rPr>
              <a:t>	8	(Thursday),	23</a:t>
            </a:r>
            <a:r>
              <a:rPr lang="zh-CN" altLang="en-US" strike="sngStrike" dirty="0">
                <a:solidFill>
                  <a:schemeClr val="bg1">
                    <a:lumMod val="50000"/>
                  </a:schemeClr>
                </a:solidFill>
                <a:cs typeface="Times New Roman" panose="02020603050405020304" pitchFamily="18" charset="0"/>
              </a:rPr>
              <a:t>：</a:t>
            </a:r>
            <a:r>
              <a:rPr lang="en-US" altLang="zh-CN" strike="sngStrike" dirty="0">
                <a:solidFill>
                  <a:schemeClr val="bg1">
                    <a:lumMod val="50000"/>
                  </a:schemeClr>
                </a:solidFill>
                <a:cs typeface="Times New Roman" panose="02020603050405020304" pitchFamily="18" charset="0"/>
              </a:rPr>
              <a:t>00 - 01:00 ET</a:t>
            </a:r>
          </a:p>
          <a:p>
            <a:pPr marL="685800" lvl="2" indent="-285750" algn="just">
              <a:spcBef>
                <a:spcPct val="0"/>
              </a:spcBef>
              <a:spcAft>
                <a:spcPts val="0"/>
              </a:spcAft>
              <a:buFont typeface="Times New Roman" panose="02020603050405020304" pitchFamily="18" charset="0"/>
              <a:buChar char="―"/>
              <a:defRPr/>
            </a:pPr>
            <a:endParaRPr lang="en-US" altLang="zh-CN"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June 	12	(Monday),	10</a:t>
            </a:r>
            <a:r>
              <a:rPr lang="zh-CN" altLang="en-US" dirty="0">
                <a:solidFill>
                  <a:srgbClr val="00B050"/>
                </a:solidFill>
                <a:cs typeface="Times New Roman" panose="02020603050405020304" pitchFamily="18" charset="0"/>
              </a:rPr>
              <a:t>：</a:t>
            </a:r>
            <a:r>
              <a:rPr lang="en-US" altLang="zh-CN"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June 	13	(Tuesday),	10</a:t>
            </a:r>
            <a:r>
              <a:rPr lang="zh-CN" altLang="en-US" dirty="0">
                <a:solidFill>
                  <a:srgbClr val="00B050"/>
                </a:solidFill>
                <a:cs typeface="Times New Roman" panose="02020603050405020304" pitchFamily="18" charset="0"/>
              </a:rPr>
              <a:t>：</a:t>
            </a:r>
            <a:r>
              <a:rPr lang="en-US" altLang="zh-CN"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cs typeface="Times New Roman" panose="02020603050405020304" pitchFamily="18" charset="0"/>
              </a:rPr>
              <a:t>June 	15	(Thursday),	23</a:t>
            </a:r>
            <a:r>
              <a:rPr lang="zh-CN" altLang="en-US" dirty="0">
                <a:solidFill>
                  <a:srgbClr val="00B0F0"/>
                </a:solidFill>
                <a:cs typeface="Times New Roman" panose="02020603050405020304" pitchFamily="18" charset="0"/>
              </a:rPr>
              <a:t>：</a:t>
            </a:r>
            <a:r>
              <a:rPr lang="en-US" altLang="zh-CN" dirty="0">
                <a:solidFill>
                  <a:srgbClr val="00B0F0"/>
                </a:solidFill>
                <a:cs typeface="Times New Roman" panose="02020603050405020304" pitchFamily="18" charset="0"/>
              </a:rPr>
              <a:t>00 - 01:00 </a:t>
            </a:r>
            <a:r>
              <a:rPr lang="en-US" altLang="zh-CN" dirty="0" smtClean="0">
                <a:solidFill>
                  <a:srgbClr val="00B0F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June 	20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a:t>
            </a:r>
            <a:r>
              <a:rPr lang="en-US" altLang="zh-CN" sz="1100" dirty="0" smtClean="0">
                <a:solidFill>
                  <a:srgbClr val="00B05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June 	26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r>
              <a:rPr lang="en-US" altLang="zh-CN" sz="1100" dirty="0">
                <a:cs typeface="Times New Roman" panose="02020603050405020304" pitchFamily="18" charset="0"/>
              </a:rPr>
              <a:t>– CAC</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trike="sngStrike" dirty="0">
                <a:solidFill>
                  <a:schemeClr val="bg1">
                    <a:lumMod val="50000"/>
                  </a:schemeClr>
                </a:solidFill>
                <a:cs typeface="Times New Roman" panose="02020603050405020304" pitchFamily="18" charset="0"/>
              </a:rPr>
              <a:t>June 	27	(Tuesday),	10</a:t>
            </a:r>
            <a:r>
              <a:rPr lang="zh-CN" altLang="en-US" strike="sngStrike" dirty="0">
                <a:solidFill>
                  <a:schemeClr val="bg1">
                    <a:lumMod val="50000"/>
                  </a:schemeClr>
                </a:solidFill>
                <a:cs typeface="Times New Roman" panose="02020603050405020304" pitchFamily="18" charset="0"/>
              </a:rPr>
              <a:t>：</a:t>
            </a:r>
            <a:r>
              <a:rPr lang="en-US" altLang="zh-CN" strike="sngStrike" dirty="0">
                <a:solidFill>
                  <a:schemeClr val="bg1">
                    <a:lumMod val="50000"/>
                  </a:schemeClr>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trike="sngStrike" dirty="0">
                <a:solidFill>
                  <a:schemeClr val="bg1">
                    <a:lumMod val="50000"/>
                  </a:schemeClr>
                </a:solidFill>
                <a:cs typeface="Times New Roman" panose="02020603050405020304" pitchFamily="18" charset="0"/>
              </a:rPr>
              <a:t>June 	29	(Thursday),	23</a:t>
            </a:r>
            <a:r>
              <a:rPr lang="zh-CN" altLang="en-US" strike="sngStrike" dirty="0">
                <a:solidFill>
                  <a:schemeClr val="bg1">
                    <a:lumMod val="50000"/>
                  </a:schemeClr>
                </a:solidFill>
                <a:cs typeface="Times New Roman" panose="02020603050405020304" pitchFamily="18" charset="0"/>
              </a:rPr>
              <a:t>：</a:t>
            </a:r>
            <a:r>
              <a:rPr lang="en-US" altLang="zh-CN" strike="sngStrike" dirty="0">
                <a:solidFill>
                  <a:schemeClr val="bg1">
                    <a:lumMod val="50000"/>
                  </a:schemeClr>
                </a:solidFill>
                <a:cs typeface="Times New Roman" panose="02020603050405020304" pitchFamily="18" charset="0"/>
              </a:rPr>
              <a:t>00 - 01:00 ET</a:t>
            </a:r>
          </a:p>
          <a:p>
            <a:pPr lvl="1"/>
            <a:endParaRPr lang="en-US" altLang="en-US" dirty="0"/>
          </a:p>
        </p:txBody>
      </p:sp>
      <p:sp>
        <p:nvSpPr>
          <p:cNvPr id="717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Privacy discussion for 802.11bf</a:t>
            </a:r>
          </a:p>
        </p:txBody>
      </p:sp>
      <p:sp>
        <p:nvSpPr>
          <p:cNvPr id="26628" name="Rectangle 3"/>
          <p:cNvSpPr txBox="1">
            <a:spLocks noChangeArrowheads="1"/>
          </p:cNvSpPr>
          <p:nvPr/>
        </p:nvSpPr>
        <p:spPr bwMode="auto">
          <a:xfrm>
            <a:off x="457200" y="14478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000" dirty="0" smtClean="0"/>
              <a:t>During </a:t>
            </a:r>
            <a:r>
              <a:rPr lang="en-US" altLang="zh-CN" sz="2000" dirty="0"/>
              <a:t>the WFA June 2023 F2F meeting @ Mexico city, </a:t>
            </a:r>
            <a:r>
              <a:rPr lang="en-US" altLang="zh-CN" sz="2000" dirty="0">
                <a:solidFill>
                  <a:srgbClr val="0000FF"/>
                </a:solidFill>
              </a:rPr>
              <a:t>privacy</a:t>
            </a:r>
            <a:r>
              <a:rPr lang="en-US" altLang="zh-CN" sz="2000" dirty="0"/>
              <a:t> issue is the major issue mentioned for WLAN sensing (802.11bf), by different people, in different </a:t>
            </a:r>
            <a:r>
              <a:rPr lang="en-US" altLang="zh-CN" sz="2000" dirty="0" smtClean="0"/>
              <a:t>ways:</a:t>
            </a:r>
            <a:endParaRPr lang="en-US" altLang="zh-CN" sz="2000" dirty="0"/>
          </a:p>
          <a:p>
            <a:pPr lvl="1" algn="just"/>
            <a:r>
              <a:rPr lang="en-US" altLang="zh-CN" sz="1800" dirty="0" smtClean="0"/>
              <a:t>Presentation </a:t>
            </a:r>
            <a:r>
              <a:rPr lang="en-US" altLang="zh-CN" sz="1800" dirty="0"/>
              <a:t>(slide 13) </a:t>
            </a:r>
            <a:r>
              <a:rPr lang="en-US" altLang="zh-CN" sz="1800" dirty="0" smtClean="0"/>
              <a:t>mentioned</a:t>
            </a:r>
            <a:endParaRPr lang="en-US" altLang="zh-CN" sz="1800" dirty="0"/>
          </a:p>
          <a:p>
            <a:pPr lvl="1" algn="just"/>
            <a:r>
              <a:rPr lang="en-US" altLang="zh-CN" sz="1800" dirty="0" smtClean="0"/>
              <a:t>Some </a:t>
            </a:r>
            <a:r>
              <a:rPr lang="en-US" altLang="zh-CN" sz="1800" dirty="0"/>
              <a:t>members think CSI feedback to AP may cause privacy issue</a:t>
            </a:r>
          </a:p>
          <a:p>
            <a:pPr lvl="1" algn="just"/>
            <a:r>
              <a:rPr lang="en-US" altLang="zh-CN" sz="1800" dirty="0" smtClean="0"/>
              <a:t>During </a:t>
            </a:r>
            <a:r>
              <a:rPr lang="en-US" altLang="zh-CN" sz="1800" dirty="0"/>
              <a:t>the panel discussion (3 leaders from ISP), they mentioned privacy issue is the concern from customers, e.g., afraid other people outside may use Wi-Fi sensing to sense their activities in the room.</a:t>
            </a:r>
          </a:p>
          <a:p>
            <a:pPr lvl="1" algn="just"/>
            <a:r>
              <a:rPr lang="en-US" altLang="zh-CN" sz="1800" dirty="0" smtClean="0"/>
              <a:t>WG </a:t>
            </a:r>
            <a:r>
              <a:rPr lang="en-US" altLang="zh-CN" sz="1800" dirty="0"/>
              <a:t>chair </a:t>
            </a:r>
            <a:r>
              <a:rPr lang="en-US" altLang="zh-CN" sz="1800" dirty="0" smtClean="0"/>
              <a:t>also suggested that </a:t>
            </a:r>
            <a:r>
              <a:rPr lang="en-US" altLang="zh-CN" sz="1800" dirty="0" err="1" smtClean="0"/>
              <a:t>TGbf</a:t>
            </a:r>
            <a:r>
              <a:rPr lang="en-US" altLang="zh-CN" sz="1800" dirty="0" smtClean="0"/>
              <a:t> </a:t>
            </a:r>
            <a:r>
              <a:rPr lang="en-US" altLang="zh-CN" sz="1800" dirty="0"/>
              <a:t>should consider about </a:t>
            </a:r>
            <a:r>
              <a:rPr lang="en-US" altLang="zh-CN" sz="1800" dirty="0" smtClean="0"/>
              <a:t>this</a:t>
            </a:r>
          </a:p>
          <a:p>
            <a:pPr lvl="1" algn="just"/>
            <a:endParaRPr lang="en-US" altLang="zh-CN" sz="1800" dirty="0"/>
          </a:p>
          <a:p>
            <a:r>
              <a:rPr lang="en-US" altLang="zh-CN" dirty="0"/>
              <a:t>The tentative </a:t>
            </a:r>
            <a:r>
              <a:rPr lang="en-US" altLang="zh-CN" dirty="0">
                <a:solidFill>
                  <a:srgbClr val="0000FF"/>
                </a:solidFill>
              </a:rPr>
              <a:t>plan</a:t>
            </a:r>
            <a:r>
              <a:rPr lang="en-US" altLang="zh-CN" dirty="0"/>
              <a:t> (Please let me know your opinion):</a:t>
            </a:r>
            <a:endParaRPr lang="zh-CN" altLang="zh-CN" sz="2800" dirty="0"/>
          </a:p>
          <a:p>
            <a:pPr lvl="1" algn="just"/>
            <a:r>
              <a:rPr lang="en-US" altLang="zh-CN" sz="1800" dirty="0" smtClean="0"/>
              <a:t>We </a:t>
            </a:r>
            <a:r>
              <a:rPr lang="en-US" altLang="zh-CN" sz="1800" dirty="0"/>
              <a:t>need to find what the actual </a:t>
            </a:r>
            <a:r>
              <a:rPr lang="en-US" altLang="zh-CN" sz="1800" dirty="0">
                <a:solidFill>
                  <a:srgbClr val="0000FF"/>
                </a:solidFill>
              </a:rPr>
              <a:t>concern</a:t>
            </a:r>
            <a:r>
              <a:rPr lang="en-US" altLang="zh-CN" sz="1800" dirty="0"/>
              <a:t> for privacy issue for </a:t>
            </a:r>
            <a:r>
              <a:rPr lang="en-US" altLang="zh-CN" sz="1800" dirty="0" smtClean="0"/>
              <a:t>802.11bf, </a:t>
            </a:r>
            <a:r>
              <a:rPr lang="en-US" altLang="zh-CN" sz="1800" dirty="0"/>
              <a:t>before starting to discuss solutions</a:t>
            </a:r>
            <a:endParaRPr lang="zh-CN" altLang="zh-CN" sz="1800" dirty="0"/>
          </a:p>
          <a:p>
            <a:pPr lvl="1" algn="just"/>
            <a:r>
              <a:rPr lang="en-US" altLang="zh-CN" sz="1800" dirty="0" smtClean="0"/>
              <a:t>We </a:t>
            </a:r>
            <a:r>
              <a:rPr lang="en-US" altLang="zh-CN" sz="1800" dirty="0"/>
              <a:t>need to either </a:t>
            </a:r>
            <a:r>
              <a:rPr lang="en-US" altLang="zh-CN" sz="1800" dirty="0">
                <a:solidFill>
                  <a:srgbClr val="0000FF"/>
                </a:solidFill>
              </a:rPr>
              <a:t>solve</a:t>
            </a:r>
            <a:r>
              <a:rPr lang="en-US" altLang="zh-CN" sz="1800" dirty="0"/>
              <a:t> the </a:t>
            </a:r>
            <a:r>
              <a:rPr lang="en-US" altLang="zh-CN" sz="1800" dirty="0" smtClean="0"/>
              <a:t>problem, </a:t>
            </a:r>
            <a:r>
              <a:rPr lang="en-US" altLang="zh-CN" sz="1800" dirty="0"/>
              <a:t>or </a:t>
            </a:r>
            <a:r>
              <a:rPr lang="en-US" altLang="zh-CN" sz="1800" dirty="0">
                <a:solidFill>
                  <a:srgbClr val="0000FF"/>
                </a:solidFill>
              </a:rPr>
              <a:t>convince</a:t>
            </a:r>
            <a:r>
              <a:rPr lang="en-US" altLang="zh-CN" sz="1800" dirty="0"/>
              <a:t> them that 802.11bf is safe </a:t>
            </a:r>
            <a:r>
              <a:rPr lang="en-US" altLang="zh-CN" sz="1800" dirty="0" smtClean="0"/>
              <a:t>(e.g., prepare </a:t>
            </a:r>
            <a:r>
              <a:rPr lang="en-US" altLang="zh-CN" sz="1800" dirty="0"/>
              <a:t>material that can be used to explain this</a:t>
            </a:r>
            <a:r>
              <a:rPr lang="en-US" altLang="zh-CN" sz="1800" dirty="0" smtClean="0"/>
              <a:t>)</a:t>
            </a:r>
          </a:p>
          <a:p>
            <a:pPr lvl="2" algn="just"/>
            <a:r>
              <a:rPr lang="en-US" altLang="zh-CN" sz="1400" dirty="0" smtClean="0"/>
              <a:t>Should not slow down D2.0, but rather this is something we must consider after D2.0.</a:t>
            </a:r>
            <a:endParaRPr lang="zh-CN" altLang="zh-CN" sz="1400" dirty="0" smtClean="0"/>
          </a:p>
          <a:p>
            <a:pPr lvl="1" algn="just"/>
            <a:r>
              <a:rPr lang="en-US" altLang="zh-CN" sz="1800" dirty="0" smtClean="0"/>
              <a:t>We could have (ad hoc or </a:t>
            </a:r>
            <a:r>
              <a:rPr lang="en-US" altLang="zh-CN" sz="1800" dirty="0" err="1" smtClean="0"/>
              <a:t>TGbf</a:t>
            </a:r>
            <a:r>
              <a:rPr lang="en-US" altLang="zh-CN" sz="1800" dirty="0" smtClean="0"/>
              <a:t>) </a:t>
            </a:r>
            <a:r>
              <a:rPr lang="en-US" altLang="zh-CN" sz="1800" dirty="0" smtClean="0">
                <a:solidFill>
                  <a:srgbClr val="0000FF"/>
                </a:solidFill>
              </a:rPr>
              <a:t>meetings</a:t>
            </a:r>
            <a:r>
              <a:rPr lang="en-US" altLang="zh-CN" sz="1800" dirty="0" smtClean="0"/>
              <a:t> dedicated to this issue</a:t>
            </a:r>
            <a:endParaRPr lang="zh-CN" altLang="zh-CN" sz="1800" dirty="0" smtClean="0"/>
          </a:p>
          <a:p>
            <a:pPr lvl="2" algn="just"/>
            <a:r>
              <a:rPr lang="en-US" altLang="zh-CN" sz="1400" dirty="0" smtClean="0"/>
              <a:t>The </a:t>
            </a:r>
            <a:r>
              <a:rPr lang="en-US" altLang="zh-CN" sz="1400" dirty="0">
                <a:solidFill>
                  <a:srgbClr val="0000FF"/>
                </a:solidFill>
              </a:rPr>
              <a:t>online</a:t>
            </a:r>
            <a:r>
              <a:rPr lang="en-US" altLang="zh-CN" sz="1400" dirty="0"/>
              <a:t> discussion could start during the </a:t>
            </a:r>
            <a:r>
              <a:rPr lang="en-US" altLang="zh-CN" sz="1400" dirty="0" err="1"/>
              <a:t>TGbf</a:t>
            </a:r>
            <a:r>
              <a:rPr lang="en-US" altLang="zh-CN" sz="1400" dirty="0"/>
              <a:t> Ad hoc meeting @ Lund, Sweden or even before</a:t>
            </a:r>
            <a:endParaRPr lang="zh-CN" altLang="zh-CN" sz="1400" dirty="0"/>
          </a:p>
          <a:p>
            <a:pPr lvl="2" algn="just"/>
            <a:r>
              <a:rPr lang="en-US" altLang="zh-CN" sz="1400" dirty="0"/>
              <a:t>The </a:t>
            </a:r>
            <a:r>
              <a:rPr lang="en-US" altLang="zh-CN" sz="1400" dirty="0">
                <a:solidFill>
                  <a:srgbClr val="0000FF"/>
                </a:solidFill>
              </a:rPr>
              <a:t>offline</a:t>
            </a:r>
            <a:r>
              <a:rPr lang="en-US" altLang="zh-CN" sz="1400" dirty="0"/>
              <a:t> Email discussion could </a:t>
            </a:r>
            <a:r>
              <a:rPr lang="en-US" altLang="zh-CN" sz="1400" dirty="0" smtClean="0"/>
              <a:t>start now (A new Email Thread, anyone could join)</a:t>
            </a:r>
            <a:endParaRPr lang="zh-CN" altLang="zh-CN" sz="1400" dirty="0"/>
          </a:p>
          <a:p>
            <a:pPr lvl="1" algn="just"/>
            <a:endParaRPr lang="en-US" altLang="zh-CN" sz="1800" dirty="0"/>
          </a:p>
        </p:txBody>
      </p:sp>
    </p:spTree>
    <p:extLst>
      <p:ext uri="{BB962C8B-B14F-4D97-AF65-F5344CB8AC3E}">
        <p14:creationId xmlns:p14="http://schemas.microsoft.com/office/powerpoint/2010/main" val="129995806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Privacy discussion for 802.11bf</a:t>
            </a:r>
          </a:p>
        </p:txBody>
      </p:sp>
      <p:sp>
        <p:nvSpPr>
          <p:cNvPr id="26628" name="Rectangle 3"/>
          <p:cNvSpPr txBox="1">
            <a:spLocks noChangeArrowheads="1"/>
          </p:cNvSpPr>
          <p:nvPr/>
        </p:nvSpPr>
        <p:spPr bwMode="auto">
          <a:xfrm>
            <a:off x="457200" y="14478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000" dirty="0" smtClean="0">
                <a:solidFill>
                  <a:srgbClr val="0000FF"/>
                </a:solidFill>
              </a:rPr>
              <a:t>Privacy</a:t>
            </a:r>
            <a:r>
              <a:rPr lang="en-US" altLang="zh-CN" sz="2000" dirty="0" smtClean="0"/>
              <a:t> </a:t>
            </a:r>
            <a:r>
              <a:rPr lang="en-US" altLang="zh-CN" sz="2000" dirty="0"/>
              <a:t>issue is </a:t>
            </a:r>
            <a:r>
              <a:rPr lang="en-US" altLang="zh-CN" sz="2000" dirty="0" smtClean="0"/>
              <a:t>recently mentioned </a:t>
            </a:r>
            <a:r>
              <a:rPr lang="en-US" altLang="zh-CN" sz="2000" dirty="0"/>
              <a:t>for WLAN sensing (802.11bf), by different people, in different </a:t>
            </a:r>
            <a:r>
              <a:rPr lang="en-US" altLang="zh-CN" sz="2000" dirty="0" smtClean="0"/>
              <a:t>ways:</a:t>
            </a:r>
            <a:endParaRPr lang="en-US" altLang="zh-CN" sz="2000" dirty="0"/>
          </a:p>
          <a:p>
            <a:pPr lvl="1" algn="just"/>
            <a:endParaRPr lang="en-US" altLang="zh-CN" sz="1800" dirty="0"/>
          </a:p>
          <a:p>
            <a:r>
              <a:rPr lang="en-US" altLang="zh-CN" dirty="0"/>
              <a:t>The tentative </a:t>
            </a:r>
            <a:r>
              <a:rPr lang="en-US" altLang="zh-CN" dirty="0">
                <a:solidFill>
                  <a:srgbClr val="0000FF"/>
                </a:solidFill>
              </a:rPr>
              <a:t>plan</a:t>
            </a:r>
            <a:r>
              <a:rPr lang="en-US" altLang="zh-CN" dirty="0"/>
              <a:t> (Please let me know your opinion):</a:t>
            </a:r>
            <a:endParaRPr lang="zh-CN" altLang="zh-CN" sz="2800" dirty="0"/>
          </a:p>
          <a:p>
            <a:pPr lvl="1" algn="just"/>
            <a:r>
              <a:rPr lang="en-US" altLang="zh-CN" sz="1800" dirty="0" smtClean="0"/>
              <a:t>We </a:t>
            </a:r>
            <a:r>
              <a:rPr lang="en-US" altLang="zh-CN" sz="1800" dirty="0"/>
              <a:t>need to find what the actual </a:t>
            </a:r>
            <a:r>
              <a:rPr lang="en-US" altLang="zh-CN" sz="1800" dirty="0">
                <a:solidFill>
                  <a:srgbClr val="0000FF"/>
                </a:solidFill>
              </a:rPr>
              <a:t>concern</a:t>
            </a:r>
            <a:r>
              <a:rPr lang="en-US" altLang="zh-CN" sz="1800" dirty="0"/>
              <a:t> for privacy issue for </a:t>
            </a:r>
            <a:r>
              <a:rPr lang="en-US" altLang="zh-CN" sz="1800" dirty="0" smtClean="0"/>
              <a:t>802.11bf, </a:t>
            </a:r>
            <a:r>
              <a:rPr lang="en-US" altLang="zh-CN" sz="1800" dirty="0"/>
              <a:t>before starting to discuss solutions</a:t>
            </a:r>
            <a:endParaRPr lang="zh-CN" altLang="zh-CN" sz="1800" dirty="0"/>
          </a:p>
          <a:p>
            <a:pPr lvl="1" algn="just"/>
            <a:r>
              <a:rPr lang="en-US" altLang="zh-CN" sz="1800" dirty="0" smtClean="0"/>
              <a:t>We </a:t>
            </a:r>
            <a:r>
              <a:rPr lang="en-US" altLang="zh-CN" sz="1800" dirty="0"/>
              <a:t>need to either </a:t>
            </a:r>
            <a:r>
              <a:rPr lang="en-US" altLang="zh-CN" sz="1800" dirty="0">
                <a:solidFill>
                  <a:srgbClr val="0000FF"/>
                </a:solidFill>
              </a:rPr>
              <a:t>solve</a:t>
            </a:r>
            <a:r>
              <a:rPr lang="en-US" altLang="zh-CN" sz="1800" dirty="0"/>
              <a:t> the </a:t>
            </a:r>
            <a:r>
              <a:rPr lang="en-US" altLang="zh-CN" sz="1800" dirty="0" smtClean="0"/>
              <a:t>problem, </a:t>
            </a:r>
            <a:r>
              <a:rPr lang="en-US" altLang="zh-CN" sz="1800" dirty="0"/>
              <a:t>or </a:t>
            </a:r>
            <a:r>
              <a:rPr lang="en-US" altLang="zh-CN" sz="1800" dirty="0">
                <a:solidFill>
                  <a:srgbClr val="0000FF"/>
                </a:solidFill>
              </a:rPr>
              <a:t>convince</a:t>
            </a:r>
            <a:r>
              <a:rPr lang="en-US" altLang="zh-CN" sz="1800" dirty="0"/>
              <a:t> them that 802.11bf is safe </a:t>
            </a:r>
            <a:r>
              <a:rPr lang="en-US" altLang="zh-CN" sz="1800" dirty="0" smtClean="0"/>
              <a:t>(e.g., prepare </a:t>
            </a:r>
            <a:r>
              <a:rPr lang="en-US" altLang="zh-CN" sz="1800" dirty="0"/>
              <a:t>material that can be used to explain this</a:t>
            </a:r>
            <a:r>
              <a:rPr lang="en-US" altLang="zh-CN" sz="1800" dirty="0" smtClean="0"/>
              <a:t>)</a:t>
            </a:r>
          </a:p>
          <a:p>
            <a:pPr lvl="2" algn="just"/>
            <a:r>
              <a:rPr lang="en-US" altLang="zh-CN" sz="1400" dirty="0" smtClean="0"/>
              <a:t>Should not slow down D2.0, but rather this is something we must consider after D2.0.</a:t>
            </a:r>
            <a:endParaRPr lang="zh-CN" altLang="zh-CN" sz="1400" dirty="0" smtClean="0"/>
          </a:p>
          <a:p>
            <a:pPr lvl="1" algn="just"/>
            <a:r>
              <a:rPr lang="en-US" altLang="zh-CN" sz="1800" dirty="0" smtClean="0"/>
              <a:t>We could have (ad hoc or </a:t>
            </a:r>
            <a:r>
              <a:rPr lang="en-US" altLang="zh-CN" sz="1800" dirty="0" err="1" smtClean="0"/>
              <a:t>TGbf</a:t>
            </a:r>
            <a:r>
              <a:rPr lang="en-US" altLang="zh-CN" sz="1800" dirty="0" smtClean="0"/>
              <a:t>) </a:t>
            </a:r>
            <a:r>
              <a:rPr lang="en-US" altLang="zh-CN" sz="1800" dirty="0" smtClean="0">
                <a:solidFill>
                  <a:srgbClr val="0000FF"/>
                </a:solidFill>
              </a:rPr>
              <a:t>meetings</a:t>
            </a:r>
            <a:r>
              <a:rPr lang="en-US" altLang="zh-CN" sz="1800" dirty="0" smtClean="0"/>
              <a:t> dedicated to this issue</a:t>
            </a:r>
            <a:endParaRPr lang="zh-CN" altLang="zh-CN" sz="1800" dirty="0" smtClean="0"/>
          </a:p>
          <a:p>
            <a:pPr lvl="2" algn="just"/>
            <a:r>
              <a:rPr lang="en-US" altLang="zh-CN" sz="1400" dirty="0" smtClean="0"/>
              <a:t>The </a:t>
            </a:r>
            <a:r>
              <a:rPr lang="en-US" altLang="zh-CN" sz="1400" dirty="0">
                <a:solidFill>
                  <a:srgbClr val="0000FF"/>
                </a:solidFill>
              </a:rPr>
              <a:t>online</a:t>
            </a:r>
            <a:r>
              <a:rPr lang="en-US" altLang="zh-CN" sz="1400" dirty="0"/>
              <a:t> discussion could start during the </a:t>
            </a:r>
            <a:r>
              <a:rPr lang="en-US" altLang="zh-CN" sz="1400" dirty="0" err="1"/>
              <a:t>TGbf</a:t>
            </a:r>
            <a:r>
              <a:rPr lang="en-US" altLang="zh-CN" sz="1400" dirty="0"/>
              <a:t> Ad hoc meeting @ Lund, Sweden or even before</a:t>
            </a:r>
            <a:endParaRPr lang="zh-CN" altLang="zh-CN" sz="1400" dirty="0"/>
          </a:p>
          <a:p>
            <a:pPr lvl="2" algn="just"/>
            <a:r>
              <a:rPr lang="en-US" altLang="zh-CN" sz="1400" dirty="0"/>
              <a:t>The </a:t>
            </a:r>
            <a:r>
              <a:rPr lang="en-US" altLang="zh-CN" sz="1400" dirty="0">
                <a:solidFill>
                  <a:srgbClr val="0000FF"/>
                </a:solidFill>
              </a:rPr>
              <a:t>offline</a:t>
            </a:r>
            <a:r>
              <a:rPr lang="en-US" altLang="zh-CN" sz="1400" dirty="0"/>
              <a:t> Email discussion could </a:t>
            </a:r>
            <a:r>
              <a:rPr lang="en-US" altLang="zh-CN" sz="1400" dirty="0" smtClean="0"/>
              <a:t>start now (A new Email Thread, anyone could join)</a:t>
            </a:r>
            <a:endParaRPr lang="zh-CN" altLang="zh-CN" sz="1400" dirty="0"/>
          </a:p>
          <a:p>
            <a:pPr lvl="1" algn="just"/>
            <a:endParaRPr lang="en-US" altLang="zh-CN" sz="1800" dirty="0"/>
          </a:p>
        </p:txBody>
      </p:sp>
    </p:spTree>
    <p:extLst>
      <p:ext uri="{BB962C8B-B14F-4D97-AF65-F5344CB8AC3E}">
        <p14:creationId xmlns:p14="http://schemas.microsoft.com/office/powerpoint/2010/main" val="60163719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dirty="0" smtClean="0"/>
              <a:t>on </a:t>
            </a:r>
            <a:r>
              <a:rPr lang="en-US" altLang="en-US" sz="4000" dirty="0" smtClean="0">
                <a:solidFill>
                  <a:srgbClr val="0000FF"/>
                </a:solidFill>
              </a:rPr>
              <a:t>June 26</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276149438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327</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a:t>
            </a:r>
            <a:r>
              <a:rPr lang="en-US" altLang="zh-CN" sz="1600" dirty="0"/>
              <a:t>: 2285 1111 1112 1113 1114 1317 1118 1694 1494 2273 2188 1954 2022 1695 1547 1696 1648 2060 2144 1813 2279 1366 1033  1084 1552 1554 2274 1553 1087 2276 2190 2277 2275 1091 1529 1709 1088 1528 1530 1090 2193 1098 1100 1711 1099 1710 2194 1115 1714 1347 2195 1432 1109 2243 2244 1110 1040 1564 1955 1720 1539</a:t>
            </a:r>
          </a:p>
          <a:p>
            <a:pPr lvl="1" algn="just">
              <a:buFont typeface="Arial" panose="020B0604020202020204" pitchFamily="34" charset="0"/>
              <a:buChar char="–"/>
              <a:defRPr/>
            </a:pPr>
            <a:r>
              <a:rPr lang="en-US" altLang="zh-CN" sz="1600" dirty="0"/>
              <a:t>as specified in 11-23/0777r2</a:t>
            </a:r>
            <a:endParaRPr lang="en-US" altLang="zh-CN" sz="1600" dirty="0" smtClean="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Cheng Chen</a:t>
            </a:r>
            <a:r>
              <a:rPr lang="en-US" altLang="zh-CN" sz="1800" b="1" kern="0" dirty="0"/>
              <a:t>	</a:t>
            </a:r>
            <a:r>
              <a:rPr lang="en-US" altLang="zh-CN" sz="1800" b="1" dirty="0" smtClean="0"/>
              <a:t>	</a:t>
            </a:r>
            <a:r>
              <a:rPr lang="en-US" altLang="zh-CN" sz="1800" b="1" kern="0" dirty="0" smtClean="0"/>
              <a:t>Second: </a:t>
            </a:r>
            <a:r>
              <a:rPr lang="en-US" altLang="zh-CN" sz="1800" b="1" kern="0" dirty="0"/>
              <a:t>Claudio da Silva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smtClean="0">
                <a:highlight>
                  <a:srgbClr val="00FF00"/>
                </a:highlight>
              </a:rPr>
              <a:t>Approved </a:t>
            </a:r>
            <a:r>
              <a:rPr lang="en-US" altLang="zh-CN" sz="1800" dirty="0">
                <a:highlight>
                  <a:srgbClr val="00FF00"/>
                </a:highlight>
              </a:rPr>
              <a:t>by unanimous consent</a:t>
            </a:r>
            <a:endParaRPr lang="en-US" altLang="zh-CN" sz="1800" kern="0" dirty="0"/>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11-23/0777r2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24064827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328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CIDs:1228, 1278, 1279, 1352, 1421, 1433, 1435, 1511, 1512, 1513, 1514, 1515, 1516, 1517, 1518, 1519, 1524, 1541, and 1569.</a:t>
            </a:r>
          </a:p>
          <a:p>
            <a:pPr lvl="1" algn="just">
              <a:buFont typeface="Arial" panose="020B0604020202020204" pitchFamily="34" charset="0"/>
              <a:buChar char="–"/>
              <a:defRPr/>
            </a:pPr>
            <a:r>
              <a:rPr lang="en-US" altLang="zh-CN" sz="1600" dirty="0"/>
              <a:t>as presented in document 11-23/0872r1</a:t>
            </a:r>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Osama </a:t>
            </a:r>
            <a:r>
              <a:rPr lang="en-US" altLang="zh-CN" sz="1800" b="1" kern="0" dirty="0" smtClean="0"/>
              <a:t>Aboul-Magd</a:t>
            </a:r>
            <a:r>
              <a:rPr lang="en-US" altLang="zh-CN" sz="1800" b="1" kern="0" dirty="0"/>
              <a:t>	</a:t>
            </a:r>
            <a:r>
              <a:rPr lang="en-US" altLang="zh-CN" sz="1800" b="1" dirty="0"/>
              <a:t>	</a:t>
            </a:r>
            <a:r>
              <a:rPr lang="en-US" altLang="zh-CN" sz="1800" b="1" kern="0" dirty="0"/>
              <a:t>Second: Yan Xin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11-23/0872r1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82580139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329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CIDs:1966, 1068, 1969, 1970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23/0719r1  “Comment Resolution in LB272 for OST CID (Part 4)”</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Anirudha </a:t>
            </a:r>
            <a:r>
              <a:rPr lang="en-US" altLang="zh-CN" sz="1800" b="1" kern="0" dirty="0" smtClean="0"/>
              <a:t>Sahoo</a:t>
            </a:r>
            <a:r>
              <a:rPr lang="en-US" altLang="zh-CN" sz="1800" b="1" kern="0" dirty="0"/>
              <a:t>	</a:t>
            </a:r>
            <a:r>
              <a:rPr lang="en-US" altLang="zh-CN" sz="1800" b="1" dirty="0"/>
              <a:t>	</a:t>
            </a:r>
            <a:r>
              <a:rPr lang="en-US" altLang="zh-CN" sz="1800" b="1" kern="0" dirty="0"/>
              <a:t>Second: Claudio da Silva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23/0719r1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03793498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330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CIDs:1337, 1338, 1462, 1817, 1818, 1819, 1820, 2016, 2293, 2294</a:t>
            </a:r>
          </a:p>
          <a:p>
            <a:pPr lvl="1" algn="just">
              <a:buFont typeface="Arial" panose="020B0604020202020204" pitchFamily="34" charset="0"/>
              <a:buChar char="–"/>
              <a:defRPr/>
            </a:pPr>
            <a:r>
              <a:rPr lang="en-US" altLang="zh-CN" sz="1600" dirty="0"/>
              <a:t>as specified in </a:t>
            </a:r>
            <a:r>
              <a:rPr lang="en-US" altLang="zh-CN" sz="1600" dirty="0" smtClean="0"/>
              <a:t>document </a:t>
            </a:r>
            <a:r>
              <a:rPr lang="en-US" altLang="zh-CN" sz="1600" dirty="0"/>
              <a:t>11-23/0795r1</a:t>
            </a:r>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a:t>
            </a:r>
            <a:r>
              <a:rPr lang="en-US" altLang="zh-CN" sz="1800" b="1" kern="0" dirty="0" smtClean="0"/>
              <a:t>Yang </a:t>
            </a:r>
            <a:r>
              <a:rPr lang="en-US" altLang="zh-CN" sz="1800" b="1" kern="0" dirty="0"/>
              <a:t>	</a:t>
            </a:r>
            <a:r>
              <a:rPr lang="en-US" altLang="zh-CN" sz="1800" b="1" dirty="0"/>
              <a:t>	</a:t>
            </a:r>
            <a:r>
              <a:rPr lang="en-US" altLang="zh-CN" sz="1800" b="1" kern="0" dirty="0"/>
              <a:t>Second: Claudio da Silva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11-23/0795r1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18904205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331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a:t>
            </a:r>
            <a:r>
              <a:rPr lang="en-GB" altLang="zh-CN" sz="1600" dirty="0" smtClean="0"/>
              <a:t>1000</a:t>
            </a:r>
            <a:r>
              <a:rPr lang="en-GB" altLang="zh-CN" sz="1600" dirty="0"/>
              <a:t>, 1222, 1223, 1237, 1238, 1777, 1816, 1843, 2161, 2260, 1211, 1212, 1213, 1214, 1220, 1221, 1297, 1320, 1321, 1542, 1543, 1544, 1568, 1663, 1935, 1944, 1945, 1946, 1947, 1958</a:t>
            </a:r>
            <a:endParaRPr lang="zh-CN" altLang="zh-CN" sz="1600" dirty="0"/>
          </a:p>
          <a:p>
            <a:pPr lvl="1" algn="just">
              <a:buFont typeface="Arial" panose="020B0604020202020204" pitchFamily="34" charset="0"/>
              <a:buChar char="–"/>
              <a:defRPr/>
            </a:pPr>
            <a:r>
              <a:rPr lang="en-US" altLang="zh-CN" sz="1600" dirty="0" smtClean="0"/>
              <a:t>as </a:t>
            </a:r>
            <a:r>
              <a:rPr lang="en-US" altLang="zh-CN" sz="1600" dirty="0"/>
              <a:t>specified </a:t>
            </a:r>
            <a:r>
              <a:rPr lang="en-US" altLang="zh-CN" sz="1600" dirty="0" smtClean="0"/>
              <a:t>in </a:t>
            </a:r>
            <a:r>
              <a:rPr lang="en-GB" altLang="zh-CN" sz="1600" dirty="0"/>
              <a:t>11-23/0912r1</a:t>
            </a:r>
            <a:endParaRPr lang="en-US" altLang="zh-CN" sz="1600" dirty="0" smtClean="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Narengerile </a:t>
            </a:r>
            <a:r>
              <a:rPr lang="en-US" altLang="zh-CN" sz="1800" b="1" kern="0" dirty="0"/>
              <a:t>	</a:t>
            </a:r>
            <a:r>
              <a:rPr lang="en-US" altLang="zh-CN" sz="1800" b="1" dirty="0"/>
              <a:t>	</a:t>
            </a:r>
            <a:r>
              <a:rPr lang="en-US" altLang="zh-CN" sz="1800" b="1" kern="0" dirty="0"/>
              <a:t>Second: Yan Xin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GB" altLang="zh-CN" dirty="0"/>
              <a:t>11-23/0912r1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735397380"/>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332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a:t>
            </a:r>
            <a:r>
              <a:rPr lang="en-GB" altLang="zh-CN" sz="1600" dirty="0"/>
              <a:t>1001, 1319, 2065, 1215, 1265, 1266, 1267, 1268, 1269, 1270, 1271, 1272, 1273, 1274, 1275, 1276, 1277, 1636, 1637, 1638, 1639, 1640, 1641, 1802, 1854, 1877, 1878, 1938, 1939, 2066</a:t>
            </a:r>
            <a:endParaRPr lang="zh-CN" altLang="zh-CN" sz="1600" dirty="0"/>
          </a:p>
          <a:p>
            <a:pPr lvl="1" algn="just">
              <a:buFont typeface="Arial" panose="020B0604020202020204" pitchFamily="34" charset="0"/>
              <a:buChar char="–"/>
              <a:defRPr/>
            </a:pPr>
            <a:r>
              <a:rPr lang="en-US" altLang="zh-CN" sz="1600" dirty="0" smtClean="0"/>
              <a:t>as </a:t>
            </a:r>
            <a:r>
              <a:rPr lang="en-US" altLang="zh-CN" sz="1600" dirty="0"/>
              <a:t>specified </a:t>
            </a:r>
            <a:r>
              <a:rPr lang="en-US" altLang="zh-CN" sz="1600" dirty="0" smtClean="0"/>
              <a:t>in </a:t>
            </a:r>
            <a:r>
              <a:rPr lang="en-GB" altLang="zh-CN" sz="1600" dirty="0"/>
              <a:t>11-23/0913r0</a:t>
            </a:r>
            <a:endParaRPr lang="en-US" altLang="zh-CN" sz="1600" dirty="0" smtClean="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Narengerile </a:t>
            </a:r>
            <a:r>
              <a:rPr lang="en-US" altLang="zh-CN" sz="1800" b="1" kern="0" dirty="0"/>
              <a:t>	</a:t>
            </a:r>
            <a:r>
              <a:rPr lang="en-US" altLang="zh-CN" sz="1800" b="1" dirty="0"/>
              <a:t>	</a:t>
            </a:r>
            <a:r>
              <a:rPr lang="en-US" altLang="zh-CN" sz="1800" b="1" kern="0" dirty="0"/>
              <a:t>Second: Claudio da Silva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GB" altLang="zh-CN" dirty="0"/>
              <a:t>11-23/0913r0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67353423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333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a:t>
            </a:r>
            <a:r>
              <a:rPr lang="en-GB" altLang="zh-CN" sz="1600" dirty="0"/>
              <a:t>2169, </a:t>
            </a:r>
            <a:r>
              <a:rPr lang="en-GB" altLang="zh-CN" sz="1600" dirty="0" smtClean="0"/>
              <a:t>1697</a:t>
            </a:r>
          </a:p>
          <a:p>
            <a:pPr lvl="1" algn="just">
              <a:buFont typeface="Arial" panose="020B0604020202020204" pitchFamily="34" charset="0"/>
              <a:buChar char="–"/>
              <a:defRPr/>
            </a:pPr>
            <a:r>
              <a:rPr lang="en-US" altLang="zh-CN" sz="1600" dirty="0" smtClean="0"/>
              <a:t>as </a:t>
            </a:r>
            <a:r>
              <a:rPr lang="en-US" altLang="zh-CN" sz="1600" dirty="0"/>
              <a:t>specified </a:t>
            </a:r>
            <a:r>
              <a:rPr lang="en-US" altLang="zh-CN" sz="1600" dirty="0" smtClean="0"/>
              <a:t>in </a:t>
            </a:r>
            <a:r>
              <a:rPr lang="en-GB" altLang="zh-CN" sz="1600" dirty="0"/>
              <a:t>11-23/0789r1</a:t>
            </a:r>
            <a:endParaRPr lang="en-US" altLang="zh-CN" sz="1600" dirty="0" smtClean="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Narengerile </a:t>
            </a:r>
            <a:r>
              <a:rPr lang="en-US" altLang="zh-CN" sz="1800" b="1" kern="0" dirty="0"/>
              <a:t>	</a:t>
            </a:r>
            <a:r>
              <a:rPr lang="en-US" altLang="zh-CN" sz="1800" b="1" dirty="0"/>
              <a:t>	</a:t>
            </a:r>
            <a:r>
              <a:rPr lang="en-US" altLang="zh-CN" sz="1800" b="1" kern="0" dirty="0"/>
              <a:t>Second: Claudio da Silva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GB" altLang="zh-CN" dirty="0"/>
              <a:t>11-23/0789r1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16376727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57200" y="1524000"/>
            <a:ext cx="11277600" cy="4114800"/>
          </a:xfrm>
        </p:spPr>
        <p:txBody>
          <a:bodyPr/>
          <a:lstStyle/>
          <a:p>
            <a:r>
              <a:rPr lang="en-US" altLang="en-US" sz="2000" dirty="0"/>
              <a:t>Please announce your affiliation when you first address the group during a meeting slot</a:t>
            </a:r>
          </a:p>
          <a:p>
            <a:r>
              <a:rPr lang="en-US" altLang="en-US" sz="2000" dirty="0"/>
              <a:t>Cell Phones to be silent or Off</a:t>
            </a:r>
          </a:p>
          <a:p>
            <a:r>
              <a:rPr lang="en-US" altLang="en-US" sz="2000" dirty="0"/>
              <a:t>Attendance recording procedures</a:t>
            </a:r>
          </a:p>
          <a:p>
            <a:pPr lvl="1"/>
            <a:r>
              <a:rPr lang="en-US" altLang="zh-CN" sz="1800" u="sng" dirty="0">
                <a:hlinkClick r:id="rId3"/>
              </a:rPr>
              <a:t>https://imat.ieee.org/attendance</a:t>
            </a:r>
            <a:r>
              <a:rPr lang="en-US" altLang="zh-CN" sz="1800" dirty="0"/>
              <a:t> </a:t>
            </a:r>
            <a:endParaRPr lang="en-US" altLang="en-US" sz="1800" dirty="0"/>
          </a:p>
          <a:p>
            <a:r>
              <a:rPr lang="en-US" altLang="en-US" sz="2000" dirty="0"/>
              <a:t>Documentation</a:t>
            </a:r>
          </a:p>
          <a:p>
            <a:pPr lvl="1" algn="just"/>
            <a:r>
              <a:rPr lang="en-US" altLang="en-US" sz="1800" dirty="0">
                <a:hlinkClick r:id="rId4"/>
              </a:rPr>
              <a:t>http://mentor.ieee.org</a:t>
            </a:r>
            <a:endParaRPr lang="en-US" altLang="en-US" sz="1800" dirty="0"/>
          </a:p>
          <a:p>
            <a:pPr lvl="1" algn="just"/>
            <a:r>
              <a:rPr lang="en-US" altLang="en-US" sz="1800" dirty="0"/>
              <a:t>Use “</a:t>
            </a:r>
            <a:r>
              <a:rPr lang="en-US" altLang="ja-JP" sz="1800" dirty="0" err="1">
                <a:solidFill>
                  <a:srgbClr val="0000FF"/>
                </a:solidFill>
              </a:rPr>
              <a:t>TGbf</a:t>
            </a:r>
            <a:r>
              <a:rPr lang="en-US" altLang="en-US" sz="1800" dirty="0"/>
              <a:t>”</a:t>
            </a:r>
            <a:r>
              <a:rPr lang="en-US" altLang="ja-JP" sz="1800" dirty="0"/>
              <a:t> for submission</a:t>
            </a:r>
          </a:p>
          <a:p>
            <a:pPr lvl="1" algn="just"/>
            <a:r>
              <a:rPr lang="en-US" altLang="en-US" sz="1800" dirty="0"/>
              <a:t>If you plan to make a submission, be sure it does not contain company logos or advertising</a:t>
            </a:r>
          </a:p>
          <a:p>
            <a:pPr lvl="1" algn="just"/>
            <a:r>
              <a:rPr lang="en-US" altLang="en-US" sz="1800" b="1" dirty="0">
                <a:solidFill>
                  <a:srgbClr val="FF0000"/>
                </a:solidFill>
              </a:rPr>
              <a:t>Documents are prepared by individuals, not companies</a:t>
            </a:r>
          </a:p>
          <a:p>
            <a:r>
              <a:rPr lang="en-US" altLang="en-US" sz="2000" dirty="0"/>
              <a:t>Questions on Voting status, Ballot pool, Access to Reflector, Documentation,  Member</a:t>
            </a:r>
            <a:r>
              <a:rPr lang="en-US" altLang="ja-JP" sz="2000" dirty="0"/>
              <a:t>’s Area</a:t>
            </a:r>
          </a:p>
          <a:p>
            <a:pPr lvl="1"/>
            <a:r>
              <a:rPr lang="en-US" altLang="en-US" sz="1800" dirty="0"/>
              <a:t>Contact Jon Rosdahl –  </a:t>
            </a:r>
            <a:r>
              <a:rPr lang="en-US" altLang="en-US" sz="1800" dirty="0">
                <a:hlinkClick r:id="rId5"/>
              </a:rPr>
              <a:t>jrosdahl@ieee.org</a:t>
            </a:r>
            <a:endParaRPr lang="zh-CN" altLang="en-US" dirty="0"/>
          </a:p>
        </p:txBody>
      </p:sp>
      <p:sp>
        <p:nvSpPr>
          <p:cNvPr id="8196"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Meeting Protocol, Attendance, Voting &amp; Document Status</a:t>
            </a:r>
            <a:endParaRPr lang="en-US" altLang="en-US" sz="3200" dirty="0">
              <a:solidFill>
                <a:schemeClr val="tx2"/>
              </a:solidFill>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334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t>
            </a:r>
            <a:r>
              <a:rPr lang="en-US" altLang="zh-CN" sz="1800" b="1" kern="0" dirty="0" smtClean="0"/>
              <a:t>amendment:</a:t>
            </a:r>
            <a:endParaRPr lang="en-US" altLang="zh-CN" sz="1800" b="1" kern="0" dirty="0"/>
          </a:p>
          <a:p>
            <a:pPr lvl="1" algn="just">
              <a:buFont typeface="Arial" panose="020B0604020202020204" pitchFamily="34" charset="0"/>
              <a:buChar char="–"/>
              <a:defRPr/>
            </a:pPr>
            <a:r>
              <a:rPr lang="en-US" altLang="zh-CN" sz="1600" dirty="0"/>
              <a:t>23/0814r3 Discussion and Proposed Modifications to Annex C</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kern="0" dirty="0" smtClean="0"/>
              <a:t>		</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23/0814r3 </a:t>
            </a:r>
            <a:endParaRPr lang="en-US" altLang="zh-CN" dirty="0" smtClean="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241659243"/>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335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2064 </a:t>
            </a:r>
            <a:endParaRPr lang="en-US" altLang="zh-CN" sz="1600" dirty="0"/>
          </a:p>
          <a:p>
            <a:pPr lvl="1" algn="just">
              <a:buFont typeface="Arial" panose="020B0604020202020204" pitchFamily="34" charset="0"/>
              <a:buChar char="–"/>
              <a:defRPr/>
            </a:pPr>
            <a:r>
              <a:rPr lang="en-US" altLang="zh-CN" sz="1600" dirty="0"/>
              <a:t>as specified </a:t>
            </a:r>
            <a:r>
              <a:rPr lang="en-US" altLang="zh-CN" sz="1600" dirty="0" smtClean="0"/>
              <a:t>in </a:t>
            </a:r>
            <a:r>
              <a:rPr lang="en-US" altLang="zh-CN" sz="1600" dirty="0"/>
              <a:t>11-23/0794r2</a:t>
            </a:r>
            <a:endParaRPr lang="en-US" altLang="zh-CN" sz="1600" dirty="0" smtClean="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a:t>
            </a:r>
            <a:r>
              <a:rPr lang="en-US" altLang="zh-CN" sz="1800" b="1" kern="0" dirty="0" err="1"/>
              <a:t>Anirud</a:t>
            </a:r>
            <a:r>
              <a:rPr lang="en-US" altLang="zh-CN" sz="1800" b="1" kern="0" dirty="0"/>
              <a:t> Sahoo</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11-23/0794r2</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935092899"/>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336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1303</a:t>
            </a:r>
            <a:r>
              <a:rPr lang="en-US" altLang="zh-CN" sz="1600" dirty="0"/>
              <a:t>, 1304, 1305, 1390, 1391, 1392, 1485, 1486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 11-23/0910r4</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Ning Gao</a:t>
            </a:r>
            <a:r>
              <a:rPr lang="en-US" altLang="zh-CN" sz="1800" b="1" kern="0" dirty="0"/>
              <a:t>	</a:t>
            </a:r>
            <a:r>
              <a:rPr lang="en-US" altLang="zh-CN" sz="1800" b="1" dirty="0"/>
              <a:t>	</a:t>
            </a:r>
            <a:r>
              <a:rPr lang="en-US" altLang="zh-CN" sz="1800" b="1" kern="0" dirty="0"/>
              <a:t>Second: Chaoming </a:t>
            </a:r>
            <a:r>
              <a:rPr lang="en-US" altLang="zh-CN" sz="1800" b="1" kern="0" dirty="0" smtClean="0"/>
              <a:t>Luo</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11-23/0910r4</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259332235"/>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337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1830, 1831, 1856, 1857, 1880, 1881, 1886, 1900, 1901, 1903, 1904, 1905, 1906, 2017, 2054, 2055, 2127, 2128, 2129, 2130, 2132, 2133, 2134, 2135, 2136, 2163</a:t>
            </a:r>
          </a:p>
          <a:p>
            <a:pPr lvl="1" algn="just">
              <a:buFont typeface="Arial" panose="020B0604020202020204" pitchFamily="34" charset="0"/>
              <a:buChar char="–"/>
              <a:defRPr/>
            </a:pPr>
            <a:r>
              <a:rPr lang="en-US" altLang="zh-CN" sz="1600" dirty="0" smtClean="0"/>
              <a:t>as </a:t>
            </a:r>
            <a:r>
              <a:rPr lang="en-US" altLang="zh-CN" sz="1600" dirty="0"/>
              <a:t>specified </a:t>
            </a:r>
            <a:r>
              <a:rPr lang="en-US" altLang="zh-CN" sz="1600" dirty="0" smtClean="0"/>
              <a:t>in </a:t>
            </a:r>
            <a:r>
              <a:rPr lang="en-US" altLang="zh-CN" sz="1600" dirty="0"/>
              <a:t>11-23/0844r2</a:t>
            </a:r>
            <a:endParaRPr lang="en-US" altLang="zh-CN" sz="1600" dirty="0" smtClean="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Osama AboulMagd </a:t>
            </a:r>
            <a:r>
              <a:rPr lang="en-US" altLang="zh-CN" sz="1800" b="1" kern="0" dirty="0" smtClean="0"/>
              <a:t> </a:t>
            </a:r>
            <a:r>
              <a:rPr lang="en-US" altLang="zh-CN" sz="1800" b="1" kern="0" dirty="0"/>
              <a:t>	</a:t>
            </a:r>
            <a:r>
              <a:rPr lang="en-US" altLang="zh-CN" sz="1800" b="1" dirty="0"/>
              <a:t>	</a:t>
            </a:r>
            <a:r>
              <a:rPr lang="en-US" altLang="zh-CN" sz="1800" b="1" kern="0" dirty="0"/>
              <a:t>Second: Yan Xin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11-23/0844r2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5734594"/>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338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1440</a:t>
            </a:r>
            <a:r>
              <a:rPr lang="en-US" altLang="zh-CN" sz="1600" dirty="0"/>
              <a:t>, 1441, 1442, 1666, 1667, 1723, 1892, 1936 and 1948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DCN 11-23/0952r1</a:t>
            </a: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Yan Xin 	</a:t>
            </a:r>
            <a:r>
              <a:rPr lang="en-US" altLang="zh-CN" sz="1800" b="1" dirty="0" smtClean="0"/>
              <a:t>	</a:t>
            </a:r>
            <a:r>
              <a:rPr lang="en-US" altLang="zh-CN" sz="1800" b="1" kern="0" dirty="0" smtClean="0"/>
              <a:t>Second: </a:t>
            </a:r>
            <a:r>
              <a:rPr lang="en-US" altLang="zh-CN" sz="1800" b="1" kern="0" dirty="0"/>
              <a:t>Osama AboulMagd </a:t>
            </a:r>
            <a:endParaRPr lang="en-US" altLang="zh-CN" sz="1800" b="1" kern="0" dirty="0" smtClean="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smtClean="0">
                <a:solidFill>
                  <a:srgbClr val="000000"/>
                </a:solidFill>
                <a:highlight>
                  <a:srgbClr val="00FF00"/>
                </a:highlight>
                <a:latin typeface="Times New Roman" panose="02020603050405020304" pitchFamily="18" charset="0"/>
                <a:cs typeface="+mn-cs"/>
              </a:rPr>
              <a:t>Approved </a:t>
            </a:r>
            <a:r>
              <a:rPr lang="en-US" altLang="zh-CN" sz="1800" dirty="0">
                <a:solidFill>
                  <a:srgbClr val="000000"/>
                </a:solidFill>
                <a:highlight>
                  <a:srgbClr val="00FF00"/>
                </a:highlight>
                <a:latin typeface="Times New Roman" panose="02020603050405020304" pitchFamily="18" charset="0"/>
                <a:cs typeface="+mn-cs"/>
              </a:rPr>
              <a:t>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11-23/0952r1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650135707"/>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339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a:t>
            </a:r>
            <a:r>
              <a:rPr lang="en-US" altLang="zh-CN" sz="1600" dirty="0"/>
              <a:t>1231 1403 1454 1623 1805 1890, and 1893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DCN 11-23/0941r1</a:t>
            </a:r>
            <a:endParaRPr lang="en-US" altLang="zh-CN" sz="1600" dirty="0" smtClean="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Chris Beg </a:t>
            </a:r>
            <a:r>
              <a:rPr lang="en-US" altLang="zh-CN" sz="1800" b="1" kern="0" dirty="0" smtClean="0"/>
              <a:t> </a:t>
            </a:r>
            <a:r>
              <a:rPr lang="en-US" altLang="zh-CN" sz="1800" b="1" dirty="0"/>
              <a:t>	</a:t>
            </a:r>
            <a:r>
              <a:rPr lang="en-US" altLang="zh-CN" sz="1800" b="1" kern="0" dirty="0"/>
              <a:t>Second: Ali Raissinia</a:t>
            </a:r>
            <a:endParaRPr lang="en-US" altLang="zh-CN" sz="1800" b="1" kern="0" dirty="0" smtClean="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11-23/0941r1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672796553"/>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340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a:t>
            </a:r>
            <a:r>
              <a:rPr lang="en-US" altLang="zh-CN" sz="1600" dirty="0"/>
              <a:t>: 1014, 1107, 1138, 1141, 1142, 1230, 1616, 1619, 1621, 1622, 1646, 2137, 2139, 2140, and 2141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DCN 11-23/1000r2</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Dong Wei </a:t>
            </a:r>
            <a:r>
              <a:rPr lang="en-US" altLang="zh-CN" sz="1800" b="1" kern="0" dirty="0" smtClean="0"/>
              <a:t> </a:t>
            </a:r>
            <a:r>
              <a:rPr lang="en-US" altLang="zh-CN" sz="1800" b="1" dirty="0"/>
              <a:t>	</a:t>
            </a:r>
            <a:r>
              <a:rPr lang="en-US" altLang="zh-CN" sz="1800" b="1" kern="0" dirty="0"/>
              <a:t>Second: Yan Xin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11-23/1000r2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314343795"/>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341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1706</a:t>
            </a:r>
            <a:r>
              <a:rPr lang="en-US" altLang="zh-CN" sz="1600" dirty="0"/>
              <a:t>, 1707, 1967, 1071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23/0718r3  “Comment Resolution in LB272 for OST CID (Part 3)”</a:t>
            </a:r>
            <a:endParaRPr lang="en-US" altLang="zh-CN" sz="1600" dirty="0" smtClean="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Anirudha Sahoo</a:t>
            </a:r>
            <a:r>
              <a:rPr lang="en-US" altLang="zh-CN" sz="1800" b="1" kern="0" dirty="0"/>
              <a:t>	</a:t>
            </a:r>
            <a:r>
              <a:rPr lang="en-US" altLang="zh-CN" sz="1800" b="1" dirty="0"/>
              <a:t>	</a:t>
            </a:r>
            <a:r>
              <a:rPr lang="en-US" altLang="zh-CN" sz="1800" b="1" kern="0" dirty="0"/>
              <a:t>Second: Ali Raissinia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23/0718r3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477941041"/>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342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1312</a:t>
            </a:r>
            <a:r>
              <a:rPr lang="en-US" altLang="zh-CN" sz="1600" dirty="0"/>
              <a:t>, 1316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 11-23/0942r0</a:t>
            </a: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Ning Gao</a:t>
            </a:r>
            <a:r>
              <a:rPr lang="en-US" altLang="zh-CN" sz="1800" b="1" kern="0" dirty="0"/>
              <a:t>	</a:t>
            </a:r>
            <a:r>
              <a:rPr lang="en-US" altLang="zh-CN" sz="1800" b="1" dirty="0"/>
              <a:t>	</a:t>
            </a:r>
            <a:r>
              <a:rPr lang="en-US" altLang="zh-CN" sz="1800" b="1" kern="0" dirty="0"/>
              <a:t>Second: Chaoming Luo</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11-23/0942r0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582594492"/>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343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a:t>
            </a:r>
            <a:r>
              <a:rPr lang="en-US" altLang="zh-CN" sz="1600" dirty="0"/>
              <a:t>1318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 11-23/0948r1</a:t>
            </a:r>
            <a:endParaRPr lang="en-US" altLang="zh-CN" sz="1600" b="1" kern="0" dirty="0" smtClean="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Ning Gao</a:t>
            </a:r>
            <a:r>
              <a:rPr lang="en-US" altLang="zh-CN" sz="1800" b="1" kern="0" dirty="0"/>
              <a:t>	</a:t>
            </a:r>
            <a:r>
              <a:rPr lang="en-US" altLang="zh-CN" sz="1800" b="1" dirty="0"/>
              <a:t>	</a:t>
            </a:r>
            <a:r>
              <a:rPr lang="en-US" altLang="zh-CN" sz="1800" b="1" kern="0" dirty="0"/>
              <a:t>Second: Chaoming Luo</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11-23/0948r1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8034715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9 slides</a:t>
            </a:r>
          </a:p>
          <a:p>
            <a:pPr algn="just" eaLnBrk="1" hangingPunct="1">
              <a:spcBef>
                <a:spcPts val="600"/>
              </a:spcBef>
              <a:buClr>
                <a:srgbClr val="000000"/>
              </a:buClr>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344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a:t>
            </a:r>
            <a:r>
              <a:rPr lang="en-US" altLang="zh-CN" sz="1600" dirty="0"/>
              <a:t> 1928, 2120, 1227, 1814, 1885, 2258, 1224, 1314, 2245, 2246, 2247, 2248, 1350, 1807, 1833, 1661, 1806, 1662, 1808, 1779, 1351, 1407, 1815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11-23-1003r1 </a:t>
            </a: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Ning Gao </a:t>
            </a:r>
            <a:r>
              <a:rPr lang="en-US" altLang="zh-CN" sz="1800" b="1" kern="0" dirty="0" smtClean="0"/>
              <a:t>	</a:t>
            </a:r>
            <a:r>
              <a:rPr lang="en-US" altLang="zh-CN" sz="1800" b="1" kern="0" dirty="0"/>
              <a:t>	</a:t>
            </a:r>
            <a:r>
              <a:rPr lang="en-US" altLang="zh-CN" sz="1800" b="1" dirty="0"/>
              <a:t>	</a:t>
            </a:r>
            <a:r>
              <a:rPr lang="en-US" altLang="zh-CN" sz="1800" b="1" kern="0" dirty="0"/>
              <a:t>Second: Claudio da Silva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11-23-1003r1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992089517"/>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345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a:t>
            </a:r>
            <a:r>
              <a:rPr lang="en-US" altLang="zh-CN" sz="1600" dirty="0"/>
              <a:t> 1011</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11-23/0828r2</a:t>
            </a: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Yang	</a:t>
            </a:r>
            <a:r>
              <a:rPr lang="en-US" altLang="zh-CN" sz="1800" b="1" kern="0" dirty="0"/>
              <a:t>	</a:t>
            </a:r>
            <a:r>
              <a:rPr lang="en-US" altLang="zh-CN" sz="1800" b="1" dirty="0"/>
              <a:t>	</a:t>
            </a:r>
            <a:r>
              <a:rPr lang="en-US" altLang="zh-CN" sz="1800" b="1" kern="0" dirty="0"/>
              <a:t>Second: Claudio da Silva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11-23/0828r2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929816721"/>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Tree>
    <p:extLst>
      <p:ext uri="{BB962C8B-B14F-4D97-AF65-F5344CB8AC3E}">
        <p14:creationId xmlns:p14="http://schemas.microsoft.com/office/powerpoint/2010/main" val="3733620852"/>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SP Motion xx</a:t>
            </a:r>
          </a:p>
        </p:txBody>
      </p:sp>
      <p:sp>
        <p:nvSpPr>
          <p:cNvPr id="3" name="Rectangle 3"/>
          <p:cNvSpPr txBox="1">
            <a:spLocks noChangeArrowheads="1"/>
          </p:cNvSpPr>
          <p:nvPr/>
        </p:nvSpPr>
        <p:spPr bwMode="auto">
          <a:xfrm>
            <a:off x="304800" y="1676400"/>
            <a:ext cx="11506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lvl="1" indent="0" algn="just">
              <a:buNone/>
              <a:defRPr/>
            </a:pPr>
            <a:r>
              <a:rPr lang="en-US" altLang="zh-CN" sz="1400" b="1" kern="0" dirty="0"/>
              <a:t>SP (PDT):</a:t>
            </a:r>
          </a:p>
          <a:p>
            <a:pPr marL="0" lvl="1" indent="0" algn="just">
              <a:buNone/>
              <a:defRPr/>
            </a:pPr>
            <a:r>
              <a:rPr lang="en-US" altLang="zh-CN" sz="1400" b="1" kern="0" dirty="0"/>
              <a:t>Do you support including the text proposed in the following document into the IEEE 802.11bf draft amendment?</a:t>
            </a:r>
          </a:p>
          <a:p>
            <a:pPr lvl="1" algn="just">
              <a:buFont typeface="Arial" panose="020B0604020202020204" pitchFamily="34" charset="0"/>
              <a:buChar char="–"/>
              <a:defRPr/>
            </a:pPr>
            <a:r>
              <a:rPr lang="en-US" altLang="zh-CN" sz="1400" dirty="0"/>
              <a:t>DCN + title</a:t>
            </a:r>
          </a:p>
          <a:p>
            <a:pPr marL="0" lvl="1" indent="0" algn="just">
              <a:buNone/>
              <a:defRPr/>
            </a:pPr>
            <a:endParaRPr lang="en-US" altLang="zh-CN" sz="1400" b="1" kern="0" dirty="0"/>
          </a:p>
          <a:p>
            <a:pPr marL="0" lvl="1" indent="0" algn="just">
              <a:buNone/>
              <a:defRPr/>
            </a:pPr>
            <a:r>
              <a:rPr lang="en-US" altLang="zh-CN" sz="1400" b="1" kern="0" dirty="0"/>
              <a:t>Motion (PDT):</a:t>
            </a:r>
          </a:p>
          <a:p>
            <a:pPr marL="0" lvl="1" indent="0" algn="just">
              <a:buNone/>
              <a:defRPr/>
            </a:pPr>
            <a:r>
              <a:rPr lang="en-US" altLang="zh-CN" sz="1400" b="1" kern="0" dirty="0"/>
              <a:t>Move to include the text proposed in the following document into the IEEE 802.11bf draft amendment:</a:t>
            </a:r>
          </a:p>
          <a:p>
            <a:pPr lvl="1" algn="just">
              <a:buFont typeface="Arial" panose="020B0604020202020204" pitchFamily="34" charset="0"/>
              <a:buChar char="–"/>
              <a:defRPr/>
            </a:pPr>
            <a:r>
              <a:rPr lang="en-US" altLang="zh-CN" sz="1400" dirty="0"/>
              <a:t>DCN + title</a:t>
            </a:r>
          </a:p>
          <a:p>
            <a:pPr marL="0" lvl="1" indent="0" algn="just">
              <a:buNone/>
              <a:defRPr/>
            </a:pPr>
            <a:endParaRPr lang="en-US" altLang="zh-CN" sz="1400" b="1" kern="0" dirty="0"/>
          </a:p>
          <a:p>
            <a:pPr marL="0" lvl="1" indent="0" algn="just">
              <a:buNone/>
              <a:defRPr/>
            </a:pPr>
            <a:r>
              <a:rPr lang="en-US" altLang="zh-CN" sz="1400" b="1" kern="0" dirty="0"/>
              <a:t>SP (CR):</a:t>
            </a:r>
          </a:p>
          <a:p>
            <a:pPr marL="0" lvl="1" indent="0" algn="just">
              <a:buNone/>
              <a:defRPr/>
            </a:pPr>
            <a:r>
              <a:rPr lang="en-US" altLang="zh-CN" sz="1400" b="1" kern="0" dirty="0"/>
              <a:t>Do you agree to resolve the following CIDs listed in the following document and incorporate the text changes into the latest </a:t>
            </a:r>
            <a:r>
              <a:rPr lang="en-US" altLang="zh-CN" sz="1400" b="1" kern="0" dirty="0" err="1"/>
              <a:t>TGbf</a:t>
            </a:r>
            <a:r>
              <a:rPr lang="en-US" altLang="zh-CN" sz="1400" b="1" kern="0" dirty="0"/>
              <a:t> draft?</a:t>
            </a:r>
          </a:p>
          <a:p>
            <a:pPr lvl="1" algn="just">
              <a:buFont typeface="Arial" panose="020B0604020202020204" pitchFamily="34" charset="0"/>
              <a:buChar char="–"/>
              <a:defRPr/>
            </a:pPr>
            <a:r>
              <a:rPr lang="en-US" altLang="zh-CN" sz="1400" dirty="0"/>
              <a:t>CID, in DCN + title</a:t>
            </a:r>
          </a:p>
          <a:p>
            <a:pPr marL="0" lvl="1" indent="0" algn="just">
              <a:buNone/>
              <a:defRPr/>
            </a:pPr>
            <a:endParaRPr lang="en-US" altLang="zh-CN" sz="1400" b="1" kern="0" dirty="0"/>
          </a:p>
          <a:p>
            <a:pPr marL="0" lvl="1" indent="0" algn="just">
              <a:buNone/>
              <a:defRPr/>
            </a:pPr>
            <a:r>
              <a:rPr lang="en-US" altLang="zh-CN" sz="1400" b="1" kern="0" dirty="0"/>
              <a:t>Motion (CR):</a:t>
            </a:r>
          </a:p>
          <a:p>
            <a:pPr marL="0" lvl="1" indent="0" algn="just">
              <a:buNone/>
              <a:defRPr/>
            </a:pPr>
            <a:r>
              <a:rPr lang="en-US" altLang="zh-CN" sz="1400" b="1" kern="0" dirty="0"/>
              <a:t>Move to approve resolutions to the following CIDs listed in the following document and incorporate the text changes into the latest </a:t>
            </a:r>
            <a:r>
              <a:rPr lang="en-US" altLang="zh-CN" sz="1400" b="1" kern="0" dirty="0" err="1"/>
              <a:t>TGbf</a:t>
            </a:r>
            <a:r>
              <a:rPr lang="en-US" altLang="zh-CN" sz="1400" b="1" kern="0" dirty="0"/>
              <a:t> draft:</a:t>
            </a:r>
          </a:p>
          <a:p>
            <a:pPr lvl="1" algn="just">
              <a:buFont typeface="Arial" panose="020B0604020202020204" pitchFamily="34" charset="0"/>
              <a:buChar char="–"/>
              <a:defRPr/>
            </a:pPr>
            <a:r>
              <a:rPr lang="en-US" altLang="zh-CN" sz="1400" dirty="0"/>
              <a:t>CID, in DCN + title</a:t>
            </a:r>
          </a:p>
          <a:p>
            <a:pPr marL="0" lvl="1" indent="0" algn="just">
              <a:buNone/>
              <a:defRPr/>
            </a:pPr>
            <a:endParaRPr lang="en-US" altLang="zh-CN" sz="1400" b="1" kern="0" dirty="0"/>
          </a:p>
        </p:txBody>
      </p:sp>
    </p:spTree>
    <p:extLst>
      <p:ext uri="{BB962C8B-B14F-4D97-AF65-F5344CB8AC3E}">
        <p14:creationId xmlns:p14="http://schemas.microsoft.com/office/powerpoint/2010/main" val="1963295055"/>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457200" y="533400"/>
            <a:ext cx="112776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IEEE 802.11 </a:t>
            </a:r>
            <a:r>
              <a:rPr lang="en-US" altLang="zh-CN" sz="2800" dirty="0" err="1"/>
              <a:t>TGbf</a:t>
            </a:r>
            <a:r>
              <a:rPr lang="en-US" altLang="zh-CN" sz="2800" dirty="0"/>
              <a:t> </a:t>
            </a:r>
            <a:r>
              <a:rPr lang="en-US" altLang="zh-CN" sz="2800" dirty="0" err="1"/>
              <a:t>AdHoc</a:t>
            </a:r>
            <a:r>
              <a:rPr lang="en-US" altLang="zh-CN" sz="2800" dirty="0"/>
              <a:t> </a:t>
            </a:r>
            <a:r>
              <a:rPr lang="en-US" altLang="zh-CN" sz="2800" b="0" dirty="0" smtClean="0"/>
              <a:t>July 6-8 </a:t>
            </a:r>
            <a:r>
              <a:rPr lang="en-US" altLang="zh-CN" sz="2800" b="0" dirty="0"/>
              <a:t>2023 - Ericsson Office, Lund, Sweden</a:t>
            </a:r>
            <a:endParaRPr lang="en-US" altLang="en-US" sz="2800" dirty="0">
              <a:solidFill>
                <a:schemeClr val="tx2"/>
              </a:solidFill>
            </a:endParaRPr>
          </a:p>
        </p:txBody>
      </p:sp>
      <p:sp>
        <p:nvSpPr>
          <p:cNvPr id="9" name="Rectangle 3"/>
          <p:cNvSpPr txBox="1">
            <a:spLocks noChangeArrowheads="1"/>
          </p:cNvSpPr>
          <p:nvPr/>
        </p:nvSpPr>
        <p:spPr bwMode="auto">
          <a:xfrm>
            <a:off x="457200" y="1069759"/>
            <a:ext cx="6498561" cy="52548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600"/>
              </a:spcAft>
              <a:buClr>
                <a:srgbClr val="000000"/>
              </a:buClr>
              <a:buFont typeface="Arial" panose="020B0604020202020204" pitchFamily="34" charset="0"/>
              <a:buChar char="•"/>
              <a:defRPr/>
            </a:pPr>
            <a:r>
              <a:rPr lang="en-US" altLang="zh-CN" sz="1800" b="1" dirty="0"/>
              <a:t>Date</a:t>
            </a:r>
            <a:r>
              <a:rPr lang="en-US" altLang="zh-CN" sz="1800" dirty="0"/>
              <a:t>: 3 days (Thursday- Saturday -- July 6, 7, 8)</a:t>
            </a:r>
          </a:p>
          <a:p>
            <a:pPr marL="685800" lvl="2" indent="-285750" algn="just" defTabSz="914400">
              <a:spcBef>
                <a:spcPct val="0"/>
              </a:spcBef>
              <a:spcAft>
                <a:spcPts val="600"/>
              </a:spcAft>
              <a:buClr>
                <a:srgbClr val="000000"/>
              </a:buClr>
              <a:buFont typeface="微软雅黑" panose="020B0503020204020204" pitchFamily="34" charset="-122"/>
              <a:buChar char="–"/>
              <a:defRPr/>
            </a:pPr>
            <a:r>
              <a:rPr lang="en-US" altLang="zh-CN" sz="1400" dirty="0" smtClean="0">
                <a:solidFill>
                  <a:srgbClr val="000000"/>
                </a:solidFill>
              </a:rPr>
              <a:t>Time</a:t>
            </a:r>
            <a:r>
              <a:rPr lang="en-US" altLang="zh-CN" sz="1400" dirty="0">
                <a:solidFill>
                  <a:srgbClr val="000000"/>
                </a:solidFill>
              </a:rPr>
              <a:t>: 8am to 6pm</a:t>
            </a:r>
          </a:p>
          <a:p>
            <a:pPr marL="361950" lvl="1" indent="-361950" algn="just">
              <a:spcBef>
                <a:spcPct val="0"/>
              </a:spcBef>
              <a:spcAft>
                <a:spcPts val="600"/>
              </a:spcAft>
              <a:buClr>
                <a:srgbClr val="000000"/>
              </a:buClr>
              <a:buFont typeface="Arial" panose="020B0604020202020204" pitchFamily="34" charset="0"/>
              <a:buChar char="•"/>
              <a:defRPr/>
            </a:pPr>
            <a:r>
              <a:rPr lang="en-US" altLang="zh-CN" sz="1800" b="1" dirty="0" smtClean="0"/>
              <a:t>Location</a:t>
            </a:r>
            <a:r>
              <a:rPr lang="en-US" altLang="zh-CN" sz="1800" dirty="0" smtClean="0"/>
              <a:t>: </a:t>
            </a:r>
            <a:r>
              <a:rPr lang="en-US" altLang="zh-CN" sz="1600" dirty="0" smtClean="0"/>
              <a:t>Ericsson Office: </a:t>
            </a:r>
            <a:r>
              <a:rPr lang="sv-SE" altLang="zh-CN" sz="1600" dirty="0" smtClean="0"/>
              <a:t>Mobilvägen </a:t>
            </a:r>
            <a:r>
              <a:rPr lang="sv-SE" altLang="zh-CN" sz="1600" dirty="0"/>
              <a:t>12, 223 62 Lund, </a:t>
            </a:r>
            <a:r>
              <a:rPr lang="en-US" altLang="zh-CN" sz="1600" dirty="0" smtClean="0"/>
              <a:t>Sweden</a:t>
            </a:r>
            <a:endParaRPr lang="en-US" altLang="zh-CN" sz="1400" strike="sngStrike" dirty="0" smtClean="0">
              <a:solidFill>
                <a:schemeClr val="bg1">
                  <a:lumMod val="50000"/>
                </a:schemeClr>
              </a:solidFill>
            </a:endParaRPr>
          </a:p>
          <a:p>
            <a:pPr marL="685800" lvl="2" indent="-285750" algn="just">
              <a:spcBef>
                <a:spcPct val="0"/>
              </a:spcBef>
              <a:spcAft>
                <a:spcPts val="600"/>
              </a:spcAft>
              <a:buClr>
                <a:srgbClr val="000000"/>
              </a:buClr>
              <a:buFont typeface="微软雅黑" panose="020B0503020204020204" pitchFamily="34" charset="-122"/>
              <a:buChar char="–"/>
              <a:defRPr/>
            </a:pPr>
            <a:r>
              <a:rPr lang="en-US" altLang="zh-CN" sz="1400" dirty="0"/>
              <a:t>Traffic: Flying in to Copenhagen airport, then 40 minutes by train to </a:t>
            </a:r>
            <a:r>
              <a:rPr lang="en-US" altLang="zh-CN" sz="1400" dirty="0" smtClean="0"/>
              <a:t>Lund (eaves every 20 minutes, 15 USD one-way)</a:t>
            </a:r>
          </a:p>
          <a:p>
            <a:pPr marL="981075" lvl="3" indent="-285750" algn="just">
              <a:spcBef>
                <a:spcPct val="0"/>
              </a:spcBef>
              <a:spcAft>
                <a:spcPts val="0"/>
              </a:spcAft>
              <a:buClr>
                <a:srgbClr val="000000"/>
              </a:buClr>
              <a:buFont typeface="Arial" panose="020B0604020202020204" pitchFamily="34" charset="0"/>
              <a:buChar char="•"/>
              <a:defRPr/>
            </a:pPr>
            <a:r>
              <a:rPr lang="en-US" altLang="zh-CN" sz="1100" dirty="0" err="1" smtClean="0"/>
              <a:t>Telefonplan</a:t>
            </a:r>
            <a:r>
              <a:rPr lang="en-US" altLang="zh-CN" sz="1100" dirty="0" smtClean="0"/>
              <a:t> is the stop when going to Ericsson or to Motel L</a:t>
            </a:r>
          </a:p>
          <a:p>
            <a:pPr marL="981075" lvl="3" indent="-285750" algn="just">
              <a:spcBef>
                <a:spcPct val="0"/>
              </a:spcBef>
              <a:spcAft>
                <a:spcPts val="0"/>
              </a:spcAft>
              <a:buClr>
                <a:srgbClr val="000000"/>
              </a:buClr>
              <a:buFont typeface="Arial" panose="020B0604020202020204" pitchFamily="34" charset="0"/>
              <a:buChar char="•"/>
              <a:defRPr/>
            </a:pPr>
            <a:r>
              <a:rPr lang="en-US" altLang="zh-CN" sz="1100" dirty="0" err="1" smtClean="0"/>
              <a:t>Ideontorget</a:t>
            </a:r>
            <a:r>
              <a:rPr lang="en-US" altLang="zh-CN" sz="1100" dirty="0" smtClean="0"/>
              <a:t> </a:t>
            </a:r>
            <a:r>
              <a:rPr lang="en-US" altLang="zh-CN" sz="1100" dirty="0"/>
              <a:t>is the stop for Elite Hotel</a:t>
            </a:r>
          </a:p>
          <a:p>
            <a:pPr marL="981075" lvl="3" indent="-285750" algn="just">
              <a:spcBef>
                <a:spcPct val="0"/>
              </a:spcBef>
              <a:spcAft>
                <a:spcPts val="0"/>
              </a:spcAft>
              <a:buClr>
                <a:srgbClr val="000000"/>
              </a:buClr>
              <a:buFont typeface="Arial" panose="020B0604020202020204" pitchFamily="34" charset="0"/>
              <a:buChar char="•"/>
              <a:defRPr/>
            </a:pPr>
            <a:r>
              <a:rPr lang="en-US" altLang="zh-CN" sz="1100" dirty="0"/>
              <a:t>Lund C is the stop for Grand Hotel</a:t>
            </a:r>
          </a:p>
          <a:p>
            <a:pPr marL="981075" lvl="3" indent="-285750" algn="just">
              <a:spcBef>
                <a:spcPct val="0"/>
              </a:spcBef>
              <a:spcAft>
                <a:spcPts val="0"/>
              </a:spcAft>
              <a:buClr>
                <a:srgbClr val="000000"/>
              </a:buClr>
              <a:buFont typeface="Arial" panose="020B0604020202020204" pitchFamily="34" charset="0"/>
              <a:buChar char="•"/>
              <a:defRPr/>
            </a:pPr>
            <a:r>
              <a:rPr lang="en-US" altLang="zh-CN" sz="1100" dirty="0"/>
              <a:t>Lund C- </a:t>
            </a:r>
            <a:r>
              <a:rPr lang="en-US" altLang="zh-CN" sz="1100" dirty="0" err="1"/>
              <a:t>Telefonplan</a:t>
            </a:r>
            <a:r>
              <a:rPr lang="en-US" altLang="zh-CN" sz="1100" dirty="0"/>
              <a:t> takes 7 minutes</a:t>
            </a:r>
          </a:p>
          <a:p>
            <a:pPr marL="361950" lvl="1" indent="-361950" algn="just">
              <a:spcBef>
                <a:spcPct val="0"/>
              </a:spcBef>
              <a:spcAft>
                <a:spcPts val="600"/>
              </a:spcAft>
              <a:buClr>
                <a:srgbClr val="000000"/>
              </a:buClr>
              <a:buFont typeface="Arial" panose="020B0604020202020204" pitchFamily="34" charset="0"/>
              <a:buChar char="•"/>
              <a:defRPr/>
            </a:pPr>
            <a:r>
              <a:rPr lang="en-US" altLang="zh-CN" sz="1800" b="1" dirty="0" smtClean="0"/>
              <a:t>Meeting room</a:t>
            </a:r>
            <a:r>
              <a:rPr lang="en-US" altLang="zh-CN" sz="1800" dirty="0" smtClean="0"/>
              <a:t>: </a:t>
            </a:r>
            <a:r>
              <a:rPr lang="en-US" altLang="zh-CN" sz="1600" dirty="0" smtClean="0">
                <a:solidFill>
                  <a:srgbClr val="0000FF"/>
                </a:solidFill>
              </a:rPr>
              <a:t>Meeting </a:t>
            </a:r>
            <a:r>
              <a:rPr lang="en-US" altLang="zh-CN" sz="1600" dirty="0">
                <a:solidFill>
                  <a:srgbClr val="0000FF"/>
                </a:solidFill>
              </a:rPr>
              <a:t>room </a:t>
            </a:r>
            <a:r>
              <a:rPr lang="en-US" altLang="zh-CN" sz="1600" dirty="0" smtClean="0">
                <a:solidFill>
                  <a:srgbClr val="0000FF"/>
                </a:solidFill>
              </a:rPr>
              <a:t>Number/location,  triangle, </a:t>
            </a:r>
            <a:r>
              <a:rPr lang="en-US" altLang="zh-CN" sz="1400" dirty="0" smtClean="0"/>
              <a:t>18 </a:t>
            </a:r>
            <a:r>
              <a:rPr lang="en-US" altLang="zh-CN" sz="1400" dirty="0"/>
              <a:t>seats</a:t>
            </a:r>
          </a:p>
          <a:p>
            <a:pPr marL="361950" lvl="1" indent="-361950" algn="just">
              <a:spcBef>
                <a:spcPct val="0"/>
              </a:spcBef>
              <a:spcAft>
                <a:spcPts val="600"/>
              </a:spcAft>
              <a:buClr>
                <a:srgbClr val="000000"/>
              </a:buClr>
              <a:buFont typeface="Arial" panose="020B0604020202020204" pitchFamily="34" charset="0"/>
              <a:buChar char="•"/>
              <a:defRPr/>
            </a:pPr>
            <a:r>
              <a:rPr lang="en-US" altLang="zh-CN" sz="1800" b="1" dirty="0" smtClean="0"/>
              <a:t>Cost</a:t>
            </a:r>
            <a:r>
              <a:rPr lang="en-US" altLang="zh-CN" sz="1800" dirty="0" smtClean="0"/>
              <a:t>: Meeting room, </a:t>
            </a:r>
            <a:r>
              <a:rPr lang="en-US" altLang="zh-CN" sz="1600" dirty="0" smtClean="0"/>
              <a:t>lunch </a:t>
            </a:r>
            <a:r>
              <a:rPr lang="en-US" altLang="zh-CN" sz="1600" dirty="0"/>
              <a:t>and </a:t>
            </a:r>
            <a:r>
              <a:rPr lang="en-US" altLang="zh-CN" sz="1600" dirty="0" smtClean="0"/>
              <a:t>coffee, </a:t>
            </a:r>
            <a:r>
              <a:rPr lang="en-US" altLang="zh-CN" sz="1600" dirty="0"/>
              <a:t>Ericsson (Leif</a:t>
            </a:r>
            <a:r>
              <a:rPr lang="en-US" altLang="zh-CN" sz="1600" dirty="0" smtClean="0"/>
              <a:t>) will cover</a:t>
            </a:r>
            <a:endParaRPr lang="en-US" altLang="zh-CN" sz="1600" dirty="0"/>
          </a:p>
          <a:p>
            <a:pPr marL="685800" lvl="2" indent="-285750" algn="just">
              <a:spcBef>
                <a:spcPct val="0"/>
              </a:spcBef>
              <a:spcAft>
                <a:spcPts val="600"/>
              </a:spcAft>
              <a:buClr>
                <a:srgbClr val="000000"/>
              </a:buClr>
              <a:buFont typeface="微软雅黑" panose="020B0503020204020204" pitchFamily="34" charset="-122"/>
              <a:buChar char="–"/>
              <a:defRPr/>
            </a:pPr>
            <a:r>
              <a:rPr lang="en-US" altLang="zh-CN" sz="1400" dirty="0"/>
              <a:t>Saturday </a:t>
            </a:r>
            <a:r>
              <a:rPr lang="en-US" altLang="zh-CN" sz="1400" dirty="0" smtClean="0"/>
              <a:t>TBD (</a:t>
            </a:r>
            <a:r>
              <a:rPr lang="en-US" altLang="zh-CN" sz="1400" dirty="0"/>
              <a:t>cold </a:t>
            </a:r>
            <a:r>
              <a:rPr lang="en-US" altLang="zh-CN" sz="1400" dirty="0" smtClean="0"/>
              <a:t>lunch?)</a:t>
            </a:r>
            <a:endParaRPr lang="en-US" altLang="zh-CN" sz="1400" dirty="0"/>
          </a:p>
          <a:p>
            <a:pPr marL="361950" lvl="1" indent="-361950" algn="just">
              <a:spcBef>
                <a:spcPct val="0"/>
              </a:spcBef>
              <a:spcAft>
                <a:spcPts val="600"/>
              </a:spcAft>
              <a:buClr>
                <a:srgbClr val="000000"/>
              </a:buClr>
              <a:buFont typeface="Arial" panose="020B0604020202020204" pitchFamily="34" charset="0"/>
              <a:buChar char="•"/>
              <a:defRPr/>
            </a:pPr>
            <a:r>
              <a:rPr lang="en-US" altLang="zh-CN" sz="1800" b="1" dirty="0" smtClean="0"/>
              <a:t>More </a:t>
            </a:r>
            <a:r>
              <a:rPr lang="en-US" altLang="zh-CN" sz="1800" b="1" dirty="0"/>
              <a:t>details: </a:t>
            </a:r>
            <a:endParaRPr lang="en-US" altLang="zh-CN" sz="1800" b="1" dirty="0" smtClean="0"/>
          </a:p>
          <a:p>
            <a:pPr marL="685800" lvl="2" indent="-285750" algn="just">
              <a:spcBef>
                <a:spcPct val="0"/>
              </a:spcBef>
              <a:spcAft>
                <a:spcPts val="600"/>
              </a:spcAft>
              <a:buClr>
                <a:srgbClr val="000000"/>
              </a:buClr>
              <a:buFont typeface="微软雅黑" panose="020B0503020204020204" pitchFamily="34" charset="-122"/>
              <a:buChar char="–"/>
              <a:defRPr/>
            </a:pPr>
            <a:r>
              <a:rPr lang="en-US" altLang="zh-CN" sz="1400" dirty="0">
                <a:hlinkClick r:id="rId3"/>
              </a:rPr>
              <a:t>https://</a:t>
            </a:r>
            <a:r>
              <a:rPr lang="en-US" altLang="zh-CN" sz="1400" dirty="0" smtClean="0">
                <a:hlinkClick r:id="rId3"/>
              </a:rPr>
              <a:t>mentor.ieee.org/802.11/dcn/23/11-23-0664-01-00bf-info-related-to-802-11bf-ad-hoc-meeting-in-lund-sweden-july-2023.pptx</a:t>
            </a:r>
            <a:endParaRPr lang="en-US" altLang="zh-CN" sz="1400" dirty="0" smtClean="0"/>
          </a:p>
          <a:p>
            <a:pPr marL="685800" lvl="2" indent="-285750" algn="just">
              <a:spcBef>
                <a:spcPct val="0"/>
              </a:spcBef>
              <a:spcAft>
                <a:spcPts val="600"/>
              </a:spcAft>
              <a:buClr>
                <a:srgbClr val="000000"/>
              </a:buClr>
              <a:buFont typeface="微软雅黑" panose="020B0503020204020204" pitchFamily="34" charset="-122"/>
              <a:buChar char="–"/>
              <a:defRPr/>
            </a:pPr>
            <a:endParaRPr lang="en-US" altLang="zh-CN" sz="1400" dirty="0"/>
          </a:p>
          <a:p>
            <a:pPr marL="361950" lvl="1" indent="-361950" algn="just">
              <a:spcBef>
                <a:spcPct val="0"/>
              </a:spcBef>
              <a:spcAft>
                <a:spcPts val="600"/>
              </a:spcAft>
              <a:buClr>
                <a:srgbClr val="000000"/>
              </a:buClr>
              <a:buFont typeface="Arial" panose="020B0604020202020204" pitchFamily="34" charset="0"/>
              <a:buChar char="•"/>
              <a:defRPr/>
            </a:pPr>
            <a:r>
              <a:rPr lang="en-US" altLang="zh-CN" sz="1600" b="1" dirty="0" smtClean="0"/>
              <a:t>Note</a:t>
            </a:r>
            <a:r>
              <a:rPr lang="en-US" altLang="zh-CN" sz="1600" dirty="0" smtClean="0"/>
              <a:t>:</a:t>
            </a:r>
            <a:endParaRPr lang="en-US" altLang="zh-CN" sz="1600" dirty="0"/>
          </a:p>
          <a:p>
            <a:pPr marL="685800" lvl="2" indent="-285750" algn="just">
              <a:spcBef>
                <a:spcPct val="0"/>
              </a:spcBef>
              <a:spcAft>
                <a:spcPts val="0"/>
              </a:spcAft>
              <a:buClr>
                <a:srgbClr val="000000"/>
              </a:buClr>
              <a:buFont typeface="微软雅黑" panose="020B0503020204020204" pitchFamily="34" charset="-122"/>
              <a:buChar char="–"/>
              <a:defRPr/>
            </a:pPr>
            <a:r>
              <a:rPr lang="en-US" altLang="zh-CN" dirty="0" smtClean="0"/>
              <a:t>Mix-mode meeting</a:t>
            </a:r>
          </a:p>
          <a:p>
            <a:pPr marL="685800" lvl="2" indent="-285750" algn="just">
              <a:spcBef>
                <a:spcPct val="0"/>
              </a:spcBef>
              <a:spcAft>
                <a:spcPts val="0"/>
              </a:spcAft>
              <a:buClr>
                <a:srgbClr val="000000"/>
              </a:buClr>
              <a:buFont typeface="微软雅黑" panose="020B0503020204020204" pitchFamily="34" charset="-122"/>
              <a:buChar char="–"/>
              <a:defRPr/>
            </a:pPr>
            <a:r>
              <a:rPr lang="en-US" altLang="zh-CN" dirty="0" smtClean="0"/>
              <a:t>If decided to add an Ad-hoc </a:t>
            </a:r>
            <a:r>
              <a:rPr lang="en-US" altLang="zh-CN" dirty="0"/>
              <a:t>meeting, you will need location, date, time and </a:t>
            </a:r>
            <a:r>
              <a:rPr lang="en-US" altLang="zh-CN" dirty="0">
                <a:solidFill>
                  <a:srgbClr val="0000FF"/>
                </a:solidFill>
              </a:rPr>
              <a:t>run a motion in the </a:t>
            </a:r>
            <a:r>
              <a:rPr lang="en-US" altLang="zh-CN" dirty="0" smtClean="0">
                <a:solidFill>
                  <a:srgbClr val="0000FF"/>
                </a:solidFill>
              </a:rPr>
              <a:t>May meeting</a:t>
            </a:r>
            <a:r>
              <a:rPr lang="en-US" altLang="zh-CN" dirty="0"/>
              <a:t>. </a:t>
            </a:r>
            <a:r>
              <a:rPr lang="en-US" altLang="zh-CN" dirty="0" smtClean="0"/>
              <a:t>(Reference: </a:t>
            </a:r>
            <a:r>
              <a:rPr lang="en-US" altLang="zh-CN" dirty="0" err="1" smtClean="0"/>
              <a:t>TGme</a:t>
            </a:r>
            <a:r>
              <a:rPr lang="en-US" altLang="zh-CN" dirty="0" smtClean="0"/>
              <a:t> 11-22/1627</a:t>
            </a:r>
            <a:r>
              <a:rPr lang="en-US" altLang="zh-CN" dirty="0"/>
              <a:t>, slide </a:t>
            </a:r>
            <a:r>
              <a:rPr lang="en-US" altLang="zh-CN" dirty="0" smtClean="0"/>
              <a:t>7).</a:t>
            </a:r>
            <a:endParaRPr lang="en-US" altLang="zh-CN" dirty="0"/>
          </a:p>
          <a:p>
            <a:pPr marL="685800" lvl="2" indent="-285750" algn="just">
              <a:spcBef>
                <a:spcPct val="0"/>
              </a:spcBef>
              <a:spcAft>
                <a:spcPts val="0"/>
              </a:spcAft>
              <a:buClr>
                <a:srgbClr val="000000"/>
              </a:buClr>
              <a:buFont typeface="微软雅黑" panose="020B0503020204020204" pitchFamily="34" charset="-122"/>
              <a:buChar char="–"/>
              <a:defRPr/>
            </a:pPr>
            <a:r>
              <a:rPr lang="en-US" altLang="zh-CN" dirty="0"/>
              <a:t>Also, the meeting needs to be </a:t>
            </a:r>
            <a:r>
              <a:rPr lang="en-US" altLang="zh-CN" dirty="0">
                <a:solidFill>
                  <a:srgbClr val="0000FF"/>
                </a:solidFill>
              </a:rPr>
              <a:t>announced 30 days in advance </a:t>
            </a:r>
            <a:r>
              <a:rPr lang="en-US" altLang="zh-CN" dirty="0"/>
              <a:t>on the 802.11 reflector</a:t>
            </a:r>
            <a:r>
              <a:rPr lang="en-US" altLang="zh-CN" dirty="0" smtClean="0"/>
              <a:t>.</a:t>
            </a:r>
            <a:endParaRPr lang="en-US" altLang="zh-CN" sz="1400" dirty="0"/>
          </a:p>
        </p:txBody>
      </p:sp>
      <p:grpSp>
        <p:nvGrpSpPr>
          <p:cNvPr id="2" name="组合 1"/>
          <p:cNvGrpSpPr/>
          <p:nvPr/>
        </p:nvGrpSpPr>
        <p:grpSpPr>
          <a:xfrm>
            <a:off x="7543800" y="1828800"/>
            <a:ext cx="3761214" cy="3124200"/>
            <a:chOff x="5283364" y="1495723"/>
            <a:chExt cx="5251025" cy="4504877"/>
          </a:xfrm>
        </p:grpSpPr>
        <p:pic>
          <p:nvPicPr>
            <p:cNvPr id="14" name="Picture 6">
              <a:extLst>
                <a:ext uri="{FF2B5EF4-FFF2-40B4-BE49-F238E27FC236}">
                  <a16:creationId xmlns="" xmlns:a16="http://schemas.microsoft.com/office/drawing/2014/main" id="{87CFA9C5-B130-5039-7CCF-99F2476257A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283364" y="2040160"/>
              <a:ext cx="5013215" cy="3960440"/>
            </a:xfrm>
            <a:prstGeom prst="rect">
              <a:avLst/>
            </a:prstGeom>
            <a:noFill/>
            <a:extLst>
              <a:ext uri="{909E8E84-426E-40DD-AFC4-6F175D3DCCD1}">
                <a14:hiddenFill xmlns:a14="http://schemas.microsoft.com/office/drawing/2010/main">
                  <a:solidFill>
                    <a:srgbClr val="FFFFFF"/>
                  </a:solidFill>
                </a14:hiddenFill>
              </a:ext>
            </a:extLst>
          </p:spPr>
        </p:pic>
        <p:sp>
          <p:nvSpPr>
            <p:cNvPr id="15" name="TextBox 8">
              <a:extLst>
                <a:ext uri="{FF2B5EF4-FFF2-40B4-BE49-F238E27FC236}">
                  <a16:creationId xmlns="" xmlns:a16="http://schemas.microsoft.com/office/drawing/2014/main" id="{CD6373EC-3068-CABE-094C-B95BECCDFD84}"/>
                </a:ext>
              </a:extLst>
            </p:cNvPr>
            <p:cNvSpPr txBox="1"/>
            <p:nvPr/>
          </p:nvSpPr>
          <p:spPr>
            <a:xfrm>
              <a:off x="8602824" y="1495723"/>
              <a:ext cx="1246985" cy="488171"/>
            </a:xfrm>
            <a:prstGeom prst="rect">
              <a:avLst/>
            </a:prstGeom>
            <a:noFill/>
          </p:spPr>
          <p:txBody>
            <a:bodyPr wrap="none" rtlCol="0">
              <a:spAutoFit/>
            </a:bodyPr>
            <a:lstStyle/>
            <a:p>
              <a:pPr defTabSz="449263">
                <a:buClr>
                  <a:srgbClr val="000000"/>
                </a:buClr>
                <a:buSzPct val="100000"/>
                <a:buFont typeface="Times New Roman" pitchFamily="16" charset="0"/>
                <a:buNone/>
              </a:pPr>
              <a:r>
                <a:rPr lang="aa-ET" sz="1600" dirty="0">
                  <a:solidFill>
                    <a:srgbClr val="000000"/>
                  </a:solidFill>
                  <a:latin typeface="Times New Roman" pitchFamily="16" charset="0"/>
                  <a:ea typeface="MS Gothic" charset="-128"/>
                </a:rPr>
                <a:t>Ericsson</a:t>
              </a:r>
            </a:p>
          </p:txBody>
        </p:sp>
        <p:cxnSp>
          <p:nvCxnSpPr>
            <p:cNvPr id="16" name="Straight Arrow Connector 9">
              <a:extLst>
                <a:ext uri="{FF2B5EF4-FFF2-40B4-BE49-F238E27FC236}">
                  <a16:creationId xmlns="" xmlns:a16="http://schemas.microsoft.com/office/drawing/2014/main" id="{637AE435-A07E-E8CD-4ABB-38D2B1D61F8A}"/>
                </a:ext>
              </a:extLst>
            </p:cNvPr>
            <p:cNvCxnSpPr>
              <a:cxnSpLocks/>
            </p:cNvCxnSpPr>
            <p:nvPr/>
          </p:nvCxnSpPr>
          <p:spPr bwMode="auto">
            <a:xfrm flipH="1">
              <a:off x="8746549" y="2033578"/>
              <a:ext cx="298921" cy="1986803"/>
            </a:xfrm>
            <a:prstGeom prst="straightConnector1">
              <a:avLst/>
            </a:prstGeom>
            <a:solidFill>
              <a:srgbClr val="00B8FF"/>
            </a:solidFill>
            <a:ln w="9525" cap="flat" cmpd="sng" algn="ctr">
              <a:solidFill>
                <a:srgbClr val="000000"/>
              </a:solidFill>
              <a:prstDash val="solid"/>
              <a:round/>
              <a:headEnd type="none" w="med" len="med"/>
              <a:tailEnd type="triangle"/>
            </a:ln>
            <a:effectLst/>
          </p:spPr>
        </p:cxnSp>
        <p:sp>
          <p:nvSpPr>
            <p:cNvPr id="17" name="TextBox 10">
              <a:extLst>
                <a:ext uri="{FF2B5EF4-FFF2-40B4-BE49-F238E27FC236}">
                  <a16:creationId xmlns="" xmlns:a16="http://schemas.microsoft.com/office/drawing/2014/main" id="{63507B07-7C20-9F63-0172-8BAC37521A75}"/>
                </a:ext>
              </a:extLst>
            </p:cNvPr>
            <p:cNvSpPr txBox="1"/>
            <p:nvPr/>
          </p:nvSpPr>
          <p:spPr>
            <a:xfrm>
              <a:off x="6395395" y="1495723"/>
              <a:ext cx="1511064" cy="488171"/>
            </a:xfrm>
            <a:prstGeom prst="rect">
              <a:avLst/>
            </a:prstGeom>
            <a:noFill/>
          </p:spPr>
          <p:txBody>
            <a:bodyPr wrap="none" rtlCol="0">
              <a:spAutoFit/>
            </a:bodyPr>
            <a:lstStyle/>
            <a:p>
              <a:pPr defTabSz="449263">
                <a:buClr>
                  <a:srgbClr val="000000"/>
                </a:buClr>
                <a:buSzPct val="100000"/>
                <a:buFont typeface="Times New Roman" pitchFamily="16" charset="0"/>
                <a:buNone/>
              </a:pPr>
              <a:r>
                <a:rPr lang="aa-ET" sz="1600" dirty="0">
                  <a:solidFill>
                    <a:srgbClr val="000000"/>
                  </a:solidFill>
                  <a:latin typeface="Times New Roman" pitchFamily="16" charset="0"/>
                  <a:ea typeface="MS Gothic" charset="-128"/>
                </a:rPr>
                <a:t>Elite Hotel</a:t>
              </a:r>
            </a:p>
          </p:txBody>
        </p:sp>
        <p:cxnSp>
          <p:nvCxnSpPr>
            <p:cNvPr id="18" name="Straight Arrow Connector 11">
              <a:extLst>
                <a:ext uri="{FF2B5EF4-FFF2-40B4-BE49-F238E27FC236}">
                  <a16:creationId xmlns="" xmlns:a16="http://schemas.microsoft.com/office/drawing/2014/main" id="{C32E555F-EF28-F46B-9DE4-9F037EC19A96}"/>
                </a:ext>
              </a:extLst>
            </p:cNvPr>
            <p:cNvCxnSpPr>
              <a:cxnSpLocks/>
            </p:cNvCxnSpPr>
            <p:nvPr/>
          </p:nvCxnSpPr>
          <p:spPr bwMode="auto">
            <a:xfrm>
              <a:off x="7609038" y="1885242"/>
              <a:ext cx="823370" cy="2027126"/>
            </a:xfrm>
            <a:prstGeom prst="straightConnector1">
              <a:avLst/>
            </a:prstGeom>
            <a:solidFill>
              <a:srgbClr val="00B8FF"/>
            </a:solidFill>
            <a:ln w="9525" cap="flat" cmpd="sng" algn="ctr">
              <a:solidFill>
                <a:srgbClr val="000000"/>
              </a:solidFill>
              <a:prstDash val="solid"/>
              <a:round/>
              <a:headEnd type="none" w="med" len="med"/>
              <a:tailEnd type="triangle"/>
            </a:ln>
            <a:effectLst/>
          </p:spPr>
        </p:cxnSp>
        <p:cxnSp>
          <p:nvCxnSpPr>
            <p:cNvPr id="19" name="Straight Arrow Connector 12">
              <a:extLst>
                <a:ext uri="{FF2B5EF4-FFF2-40B4-BE49-F238E27FC236}">
                  <a16:creationId xmlns="" xmlns:a16="http://schemas.microsoft.com/office/drawing/2014/main" id="{020B8088-3A0C-0260-F804-7916B26EB739}"/>
                </a:ext>
              </a:extLst>
            </p:cNvPr>
            <p:cNvCxnSpPr>
              <a:cxnSpLocks/>
            </p:cNvCxnSpPr>
            <p:nvPr/>
          </p:nvCxnSpPr>
          <p:spPr bwMode="auto">
            <a:xfrm flipH="1">
              <a:off x="8837213" y="2899853"/>
              <a:ext cx="1697176" cy="1072670"/>
            </a:xfrm>
            <a:prstGeom prst="straightConnector1">
              <a:avLst/>
            </a:prstGeom>
            <a:solidFill>
              <a:srgbClr val="00B8FF"/>
            </a:solidFill>
            <a:ln w="9525" cap="flat" cmpd="sng" algn="ctr">
              <a:solidFill>
                <a:srgbClr val="000000"/>
              </a:solidFill>
              <a:prstDash val="solid"/>
              <a:round/>
              <a:headEnd type="none" w="med" len="med"/>
              <a:tailEnd type="triangle"/>
            </a:ln>
            <a:effectLst/>
          </p:spPr>
        </p:cxnSp>
        <p:sp>
          <p:nvSpPr>
            <p:cNvPr id="20" name="TextBox 13">
              <a:extLst>
                <a:ext uri="{FF2B5EF4-FFF2-40B4-BE49-F238E27FC236}">
                  <a16:creationId xmlns="" xmlns:a16="http://schemas.microsoft.com/office/drawing/2014/main" id="{4AF6136B-DF8D-A0D6-FAC7-ADC1BC54165D}"/>
                </a:ext>
              </a:extLst>
            </p:cNvPr>
            <p:cNvSpPr txBox="1"/>
            <p:nvPr/>
          </p:nvSpPr>
          <p:spPr>
            <a:xfrm>
              <a:off x="9330849" y="2452327"/>
              <a:ext cx="1191038" cy="488171"/>
            </a:xfrm>
            <a:prstGeom prst="rect">
              <a:avLst/>
            </a:prstGeom>
            <a:noFill/>
          </p:spPr>
          <p:txBody>
            <a:bodyPr wrap="none" rtlCol="0">
              <a:spAutoFit/>
            </a:bodyPr>
            <a:lstStyle/>
            <a:p>
              <a:pPr defTabSz="449263">
                <a:buClr>
                  <a:srgbClr val="000000"/>
                </a:buClr>
                <a:buSzPct val="100000"/>
                <a:buFont typeface="Times New Roman" pitchFamily="16" charset="0"/>
                <a:buNone/>
              </a:pPr>
              <a:r>
                <a:rPr lang="aa-ET" sz="1600" dirty="0">
                  <a:solidFill>
                    <a:srgbClr val="000000"/>
                  </a:solidFill>
                  <a:latin typeface="Times New Roman" pitchFamily="16" charset="0"/>
                  <a:ea typeface="MS Gothic" charset="-128"/>
                </a:rPr>
                <a:t>Motel L</a:t>
              </a:r>
            </a:p>
          </p:txBody>
        </p:sp>
      </p:grpSp>
    </p:spTree>
    <p:extLst>
      <p:ext uri="{BB962C8B-B14F-4D97-AF65-F5344CB8AC3E}">
        <p14:creationId xmlns:p14="http://schemas.microsoft.com/office/powerpoint/2010/main" val="4398578"/>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1371600" y="762000"/>
            <a:ext cx="9525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zh-CN" sz="3200" dirty="0" smtClean="0"/>
              <a:t>TG Motion: </a:t>
            </a:r>
            <a:r>
              <a:rPr lang="en-US" altLang="en-US" sz="3200" dirty="0"/>
              <a:t>closing the remaining CIDs </a:t>
            </a:r>
            <a:r>
              <a:rPr lang="en-US" altLang="en-US" sz="3200" dirty="0" smtClean="0"/>
              <a:t>for LB 272</a:t>
            </a:r>
            <a:endParaRPr lang="en-US" altLang="en-US" sz="3200" dirty="0">
              <a:solidFill>
                <a:schemeClr val="tx2"/>
              </a:solidFill>
            </a:endParaRPr>
          </a:p>
        </p:txBody>
      </p:sp>
      <p:sp>
        <p:nvSpPr>
          <p:cNvPr id="4" name="Rectangle 3"/>
          <p:cNvSpPr txBox="1">
            <a:spLocks noChangeArrowheads="1"/>
          </p:cNvSpPr>
          <p:nvPr/>
        </p:nvSpPr>
        <p:spPr bwMode="auto">
          <a:xfrm>
            <a:off x="762000" y="1447800"/>
            <a:ext cx="11125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lvl="0"/>
            <a:r>
              <a:rPr lang="en-US" altLang="zh-CN" dirty="0"/>
              <a:t>Move to approve “Rejected” resolutions to the CIDs:</a:t>
            </a:r>
          </a:p>
          <a:p>
            <a:pPr lvl="1"/>
            <a:r>
              <a:rPr lang="en-US" altLang="zh-CN" dirty="0"/>
              <a:t>CID: XXX</a:t>
            </a:r>
          </a:p>
          <a:p>
            <a:pPr lvl="0"/>
            <a:r>
              <a:rPr lang="en-US" altLang="zh-CN" dirty="0"/>
              <a:t>With the following rejection reason: “Lack of </a:t>
            </a:r>
            <a:r>
              <a:rPr lang="en-US" altLang="zh-CN" dirty="0" smtClean="0"/>
              <a:t>technical contribution/consensus</a:t>
            </a:r>
            <a:r>
              <a:rPr lang="en-US" altLang="zh-CN" dirty="0"/>
              <a:t>”.</a:t>
            </a:r>
          </a:p>
          <a:p>
            <a:endParaRPr lang="zh-CN" altLang="zh-CN" dirty="0"/>
          </a:p>
          <a:p>
            <a:pPr lvl="0"/>
            <a:r>
              <a:rPr lang="en-GB" altLang="zh-CN" dirty="0"/>
              <a:t>Moved: &lt;name&gt;,  Seconded: &lt;name&gt;, </a:t>
            </a:r>
          </a:p>
          <a:p>
            <a:pPr lvl="0"/>
            <a:r>
              <a:rPr lang="en-GB" altLang="zh-CN" dirty="0"/>
              <a:t>Result: y-n-a</a:t>
            </a:r>
            <a:endParaRPr lang="zh-CN" altLang="zh-CN"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288849807"/>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838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zh-CN" sz="3200" dirty="0" smtClean="0"/>
              <a:t>TG Motion: </a:t>
            </a:r>
            <a:r>
              <a:rPr lang="en-US" altLang="en-US" sz="3200" dirty="0" err="1" smtClean="0"/>
              <a:t>TGbf</a:t>
            </a:r>
            <a:r>
              <a:rPr lang="en-US" altLang="en-US" sz="3200" dirty="0" smtClean="0"/>
              <a:t> re-circulation </a:t>
            </a:r>
            <a:r>
              <a:rPr lang="en-US" altLang="en-US" sz="3200" dirty="0"/>
              <a:t>letter ballot</a:t>
            </a:r>
            <a:endParaRPr lang="en-US" altLang="en-US" sz="3200" dirty="0">
              <a:solidFill>
                <a:schemeClr val="tx2"/>
              </a:solidFill>
            </a:endParaRPr>
          </a:p>
        </p:txBody>
      </p:sp>
      <p:sp>
        <p:nvSpPr>
          <p:cNvPr id="4"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algn="just"/>
            <a:r>
              <a:rPr lang="en-US" altLang="zh-CN" sz="2000" dirty="0"/>
              <a:t>Having approved comment resolutions for all of the comments received from LB272 on P802.11bf D1.0 as contained in document 11-22/0314r</a:t>
            </a:r>
            <a:r>
              <a:rPr lang="en-US" altLang="zh-CN" sz="2000" dirty="0">
                <a:solidFill>
                  <a:srgbClr val="FF0000"/>
                </a:solidFill>
              </a:rPr>
              <a:t>XX</a:t>
            </a:r>
            <a:r>
              <a:rPr lang="en-US" altLang="zh-CN" sz="2000" dirty="0"/>
              <a:t>,</a:t>
            </a:r>
          </a:p>
          <a:p>
            <a:pPr marL="354013" indent="0" algn="just">
              <a:buNone/>
            </a:pPr>
            <a:r>
              <a:rPr lang="en-US" altLang="zh-CN" sz="2000" dirty="0">
                <a:hlinkClick r:id="rId3"/>
              </a:rPr>
              <a:t>https://mentor.ieee.org/802.11/dcn/23/11-23-0314-16-00bf-lb272-comments-and-approved-resolutions.xlsx</a:t>
            </a:r>
            <a:endParaRPr lang="en-US" altLang="zh-CN" sz="2000" dirty="0"/>
          </a:p>
          <a:p>
            <a:pPr algn="just"/>
            <a:r>
              <a:rPr lang="en-US" altLang="zh-CN" sz="2000" dirty="0"/>
              <a:t>Instruct the editor to prepare P802.11bf D2.0 incorporating these resolutions and,</a:t>
            </a:r>
          </a:p>
          <a:p>
            <a:pPr algn="just"/>
            <a:r>
              <a:rPr lang="en-US" altLang="zh-CN" sz="2000" dirty="0"/>
              <a:t>Approve a 15 day Working Group Recirculation Ballot asking the question “Should P802.11bf D2.0 be forwarded to SA Ballot?”</a:t>
            </a:r>
          </a:p>
          <a:p>
            <a:endParaRPr lang="zh-CN" altLang="zh-CN" sz="2000" dirty="0"/>
          </a:p>
          <a:p>
            <a:pPr lvl="0"/>
            <a:r>
              <a:rPr lang="en-GB" altLang="zh-CN" sz="2000" dirty="0"/>
              <a:t>Moved: </a:t>
            </a:r>
            <a:r>
              <a:rPr lang="en-GB" altLang="zh-CN" sz="2000" dirty="0" smtClean="0"/>
              <a:t>    ,  </a:t>
            </a:r>
            <a:r>
              <a:rPr lang="en-GB" altLang="zh-CN" sz="2000" dirty="0"/>
              <a:t>Seconded</a:t>
            </a:r>
            <a:r>
              <a:rPr lang="en-GB" altLang="zh-CN" sz="2000" dirty="0" smtClean="0"/>
              <a:t>:   </a:t>
            </a:r>
            <a:endParaRPr lang="en-GB" altLang="zh-CN" sz="2000" dirty="0"/>
          </a:p>
          <a:p>
            <a:r>
              <a:rPr lang="en-US" altLang="zh-CN" sz="2000" kern="0" dirty="0"/>
              <a:t>Preliminary Result: (   </a:t>
            </a:r>
            <a:r>
              <a:rPr lang="en-US" altLang="zh-CN" sz="2000" kern="0" dirty="0" smtClean="0"/>
              <a:t> Y</a:t>
            </a:r>
            <a:r>
              <a:rPr lang="en-US" altLang="zh-CN" sz="2000" kern="0" dirty="0"/>
              <a:t>/  </a:t>
            </a:r>
            <a:r>
              <a:rPr lang="en-US" altLang="zh-CN" sz="2000" kern="0" dirty="0" smtClean="0"/>
              <a:t> N</a:t>
            </a:r>
            <a:r>
              <a:rPr lang="en-US" altLang="zh-CN" sz="2000" kern="0" dirty="0"/>
              <a:t>/  </a:t>
            </a:r>
            <a:r>
              <a:rPr lang="en-US" altLang="zh-CN" sz="2000" kern="0" dirty="0" smtClean="0"/>
              <a:t> A</a:t>
            </a:r>
            <a:r>
              <a:rPr lang="en-US" altLang="zh-CN" sz="2000" kern="0" dirty="0"/>
              <a:t>)</a:t>
            </a:r>
          </a:p>
          <a:p>
            <a:pPr lvl="0"/>
            <a:r>
              <a:rPr lang="en-GB" altLang="zh-CN" sz="2000" dirty="0" smtClean="0"/>
              <a:t>Result</a:t>
            </a:r>
            <a:r>
              <a:rPr lang="en-US" altLang="zh-CN" sz="2000" kern="0" dirty="0" smtClean="0"/>
              <a:t>*</a:t>
            </a:r>
            <a:r>
              <a:rPr lang="en-GB" altLang="zh-CN" sz="2000" dirty="0" smtClean="0"/>
              <a:t>:    ( y- n- a)</a:t>
            </a:r>
            <a:endParaRPr lang="en-US" altLang="zh-CN" sz="1400" kern="0" dirty="0" smtClean="0"/>
          </a:p>
          <a:p>
            <a:pPr marL="0" lvl="1" indent="0">
              <a:buNone/>
              <a:defRPr/>
            </a:pPr>
            <a:endParaRPr lang="en-US" altLang="zh-CN" sz="1600" kern="0" dirty="0" smtClean="0"/>
          </a:p>
          <a:p>
            <a:pPr marL="0" lvl="1" indent="0">
              <a:buNone/>
              <a:defRPr/>
            </a:pPr>
            <a:r>
              <a:rPr lang="en-US" altLang="zh-CN" sz="1600" kern="0" dirty="0" smtClean="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a:t>
            </a:r>
            <a:r>
              <a:rPr lang="en-US" altLang="zh-CN" kern="0"/>
              <a:t>of </a:t>
            </a:r>
            <a:r>
              <a:rPr lang="en-US" altLang="zh-CN" kern="0" smtClean="0">
                <a:solidFill>
                  <a:srgbClr val="FF0000"/>
                </a:solidFill>
              </a:rPr>
              <a:t>X</a:t>
            </a:r>
            <a:r>
              <a:rPr lang="en-US" altLang="zh-CN" kern="0" smtClean="0"/>
              <a:t> </a:t>
            </a:r>
            <a:r>
              <a:rPr lang="en-US" altLang="zh-CN" kern="0" dirty="0"/>
              <a:t>votes of non-voting members.</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08363925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6"/>
            <a:ext cx="11277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dirty="0"/>
          </a:p>
          <a:p>
            <a:pPr algn="just">
              <a:defRPr/>
            </a:pPr>
            <a:r>
              <a:rPr lang="en-US" altLang="en-US"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Participants have a duty to inform the IEEE</a:t>
            </a:r>
          </a:p>
        </p:txBody>
      </p:sp>
      <p:sp>
        <p:nvSpPr>
          <p:cNvPr id="10247"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#1</a:t>
            </a:r>
            <a:endParaRPr lang="en-US" altLang="en-US" b="0" dirty="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7"/>
            <a:ext cx="11277600" cy="4213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500" u="sng" dirty="0">
              <a:solidFill>
                <a:srgbClr val="FF0000"/>
              </a:solidFill>
            </a:endParaRPr>
          </a:p>
          <a:p>
            <a:pPr algn="just">
              <a:defRPr/>
            </a:pPr>
            <a:r>
              <a:rPr lang="en-US" altLang="en-US" sz="2000" dirty="0"/>
              <a:t>Cause an LOA to be submitted to the IEEE-SA (</a:t>
            </a:r>
            <a:r>
              <a:rPr lang="en-US" altLang="en-US" sz="2000" dirty="0">
                <a:hlinkClick r:id="rId3"/>
              </a:rPr>
              <a:t>patcom@ieee.org</a:t>
            </a:r>
            <a:r>
              <a:rPr lang="en-US" altLang="en-US" sz="2000" dirty="0"/>
              <a:t>); or</a:t>
            </a:r>
          </a:p>
          <a:p>
            <a:pPr algn="just">
              <a:defRPr/>
            </a:pPr>
            <a:endParaRPr lang="en-US" altLang="en-US" sz="2000" dirty="0"/>
          </a:p>
          <a:p>
            <a:pPr algn="just">
              <a:defRPr/>
            </a:pPr>
            <a:r>
              <a:rPr lang="en-US" altLang="en-US" sz="2000" dirty="0"/>
              <a:t>Provide the chair of this group with the identity of the holder(s) of any and all such claims as soon as possible; or</a:t>
            </a:r>
          </a:p>
          <a:p>
            <a:pPr algn="just">
              <a:defRPr/>
            </a:pPr>
            <a:endParaRPr lang="en-US" altLang="en-US" sz="2000" dirty="0"/>
          </a:p>
          <a:p>
            <a:pPr algn="just">
              <a:defRPr/>
            </a:pPr>
            <a:r>
              <a:rPr lang="en-US" altLang="en-US" sz="2000" dirty="0"/>
              <a:t>Speak up now and respond to this Call for Potentially Essential Patents</a:t>
            </a:r>
          </a:p>
          <a:p>
            <a:pPr algn="just">
              <a:defRPr/>
            </a:pPr>
            <a:endParaRPr lang="en-US" altLang="en-US" sz="2000" dirty="0"/>
          </a:p>
          <a:p>
            <a:pPr algn="just">
              <a:defRPr/>
            </a:pPr>
            <a:r>
              <a:rPr lang="en-US" altLang="en-US" sz="20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r>
              <a:rPr lang="en-US" altLang="en-US" sz="2000" dirty="0"/>
              <a:t/>
            </a:r>
            <a:br>
              <a:rPr lang="en-US" altLang="en-US" sz="2000" dirty="0"/>
            </a:br>
            <a:endParaRPr lang="en-US" altLang="en-US" sz="20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Ways to inform IEEE</a:t>
            </a:r>
          </a:p>
        </p:txBody>
      </p:sp>
      <p:sp>
        <p:nvSpPr>
          <p:cNvPr id="11271" name="Text Box 5"/>
          <p:cNvSpPr txBox="1">
            <a:spLocks noChangeArrowheads="1"/>
          </p:cNvSpPr>
          <p:nvPr/>
        </p:nvSpPr>
        <p:spPr bwMode="auto">
          <a:xfrm>
            <a:off x="4572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#2</a:t>
            </a:r>
            <a:endParaRPr lang="en-US" altLang="en-US" b="0"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457200" y="14478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800" b="0" u="sng" dirty="0">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2000" dirty="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50" dirty="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400" dirty="0">
                <a:cs typeface="Times New Roman" panose="02020603050405020304" pitchFamily="18" charset="0"/>
              </a:rPr>
              <a:t>For more details, see IEEE-SA Standards Board Operations Manual, clause 5.3.10 and </a:t>
            </a:r>
            <a:br>
              <a:rPr lang="en-US" altLang="en-US" sz="1400" dirty="0">
                <a:cs typeface="Times New Roman" panose="02020603050405020304" pitchFamily="18" charset="0"/>
              </a:rPr>
            </a:br>
            <a:r>
              <a:rPr lang="en-US" altLang="en-US" sz="1400" dirty="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Other Guideline for IEEE WG meetings</a:t>
            </a:r>
          </a:p>
        </p:txBody>
      </p:sp>
      <p:sp>
        <p:nvSpPr>
          <p:cNvPr id="12295" name="Text Box 4"/>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#3</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457200" y="12954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b="0" u="sng" dirty="0">
              <a:solidFill>
                <a:srgbClr val="FF0000"/>
              </a:solidFill>
              <a:latin typeface="Arial" panose="020B0604020202020204" pitchFamily="34" charset="0"/>
            </a:endParaRPr>
          </a:p>
          <a:p>
            <a:pPr algn="just">
              <a:spcAft>
                <a:spcPts val="550"/>
              </a:spcAft>
              <a:buClr>
                <a:srgbClr val="CC3300"/>
              </a:buClr>
              <a:buSzPct val="50000"/>
              <a:buNone/>
            </a:pPr>
            <a:r>
              <a:rPr lang="en-US" altLang="en-US" sz="2000" dirty="0"/>
              <a:t>The patent policy and the procedures used to execute that policy are documented in the:</a:t>
            </a:r>
          </a:p>
          <a:p>
            <a:pPr>
              <a:spcAft>
                <a:spcPts val="550"/>
              </a:spcAft>
              <a:buSzPct val="50000"/>
              <a:buFont typeface="Monotype Sorts" charset="2"/>
              <a:buChar char="l"/>
            </a:pPr>
            <a:r>
              <a:rPr lang="en-US" altLang="en-US" sz="2000" dirty="0"/>
              <a:t>IEEE-SA Standards Board Bylaws (</a:t>
            </a:r>
            <a:r>
              <a:rPr lang="en-US" altLang="en-US" sz="2000" dirty="0">
                <a:hlinkClick r:id="rId3"/>
              </a:rPr>
              <a:t>http://standards.ieee.org/develop/policies/bylaws/sect6-7.html#6</a:t>
            </a:r>
            <a:r>
              <a:rPr lang="en-US" altLang="en-US" sz="2000" dirty="0"/>
              <a:t>)  </a:t>
            </a:r>
          </a:p>
          <a:p>
            <a:pPr>
              <a:spcAft>
                <a:spcPts val="550"/>
              </a:spcAft>
              <a:buSzPct val="50000"/>
              <a:buFont typeface="Monotype Sorts" charset="2"/>
              <a:buChar char="l"/>
            </a:pPr>
            <a:r>
              <a:rPr lang="en-US" altLang="en-US" sz="2000" dirty="0"/>
              <a:t>IEEE-SA Standards Board Operations Manual (</a:t>
            </a:r>
            <a:r>
              <a:rPr lang="en-US" altLang="en-US" sz="2000" dirty="0">
                <a:hlinkClick r:id="rId4"/>
              </a:rPr>
              <a:t>http://standards.ieee.org/develop/policies/opman/sect6.html#6.3</a:t>
            </a:r>
            <a:r>
              <a:rPr lang="en-US" altLang="en-US" sz="2000" dirty="0"/>
              <a:t>)</a:t>
            </a:r>
          </a:p>
          <a:p>
            <a:pPr>
              <a:spcBef>
                <a:spcPts val="1800"/>
              </a:spcBef>
              <a:spcAft>
                <a:spcPts val="550"/>
              </a:spcAft>
              <a:buClr>
                <a:srgbClr val="CC3300"/>
              </a:buClr>
              <a:buSzPct val="50000"/>
              <a:buNone/>
            </a:pPr>
            <a:r>
              <a:rPr lang="en-US" altLang="en-US" sz="2000" dirty="0"/>
              <a:t>Material about the patent policy is available at </a:t>
            </a:r>
            <a:r>
              <a:rPr lang="en-US" altLang="en-US" sz="2000" dirty="0">
                <a:hlinkClick r:id="rId5"/>
              </a:rPr>
              <a:t>http://standards.ieee.org/about/sasb/patcom/materials.html</a:t>
            </a:r>
            <a:endParaRPr lang="en-US" altLang="en-US" sz="2000" dirty="0"/>
          </a:p>
          <a:p>
            <a:pPr algn="just">
              <a:spcBef>
                <a:spcPts val="1800"/>
              </a:spcBef>
              <a:spcAft>
                <a:spcPts val="550"/>
              </a:spcAft>
              <a:buClr>
                <a:srgbClr val="CC3300"/>
              </a:buClr>
              <a:buSzPct val="50000"/>
              <a:buNone/>
            </a:pPr>
            <a:r>
              <a:rPr lang="en-US" altLang="en-US" sz="2000" dirty="0">
                <a:cs typeface="Calibri" panose="020F0502020204030204" pitchFamily="34" charset="0"/>
              </a:rPr>
              <a:t>If you have questions, contact the IEEE-SA Standards Board Patent Committee Administrator at </a:t>
            </a:r>
            <a:r>
              <a:rPr lang="en-US" altLang="en-US" sz="2000" dirty="0">
                <a:cs typeface="Calibri" panose="020F0502020204030204" pitchFamily="34" charset="0"/>
                <a:hlinkClick r:id="rId6"/>
              </a:rPr>
              <a:t>patcom@ieee.org</a:t>
            </a:r>
            <a:endParaRPr lang="en-US" altLang="en-US" sz="2000" dirty="0">
              <a:cs typeface="Calibri" panose="020F0502020204030204" pitchFamily="34" charset="0"/>
            </a:endParaRPr>
          </a:p>
          <a:p>
            <a:pPr algn="just">
              <a:spcBef>
                <a:spcPts val="1800"/>
              </a:spcBef>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Font typeface="Monotype Sorts" charset="2"/>
              <a:buChar char="l"/>
            </a:pPr>
            <a:endParaRPr lang="en-US" altLang="en-US" sz="2800" dirty="0">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400" dirty="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related information</a:t>
            </a:r>
          </a:p>
        </p:txBody>
      </p:sp>
      <p:sp>
        <p:nvSpPr>
          <p:cNvPr id="13319"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#4</a:t>
            </a:r>
            <a:endParaRPr lang="en-US" altLang="en-US" b="0" dirty="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157302</TotalTime>
  <Words>4860</Words>
  <Application>Microsoft Office PowerPoint</Application>
  <PresentationFormat>宽屏</PresentationFormat>
  <Paragraphs>1364</Paragraphs>
  <Slides>56</Slides>
  <Notes>56</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56</vt:i4>
      </vt:variant>
    </vt:vector>
  </HeadingPairs>
  <TitlesOfParts>
    <vt:vector size="67" baseType="lpstr">
      <vt:lpstr>Monotype Sorts</vt:lpstr>
      <vt:lpstr>MS Gothic</vt:lpstr>
      <vt:lpstr>MS PGothic</vt:lpstr>
      <vt:lpstr>宋体</vt:lpstr>
      <vt:lpstr>微软雅黑</vt:lpstr>
      <vt:lpstr>Arial</vt:lpstr>
      <vt:lpstr>Calibri</vt:lpstr>
      <vt:lpstr>Helvetica</vt:lpstr>
      <vt:lpstr>Times New Roman</vt:lpstr>
      <vt:lpstr>Wingdings</vt:lpstr>
      <vt:lpstr>802-11-Submission</vt:lpstr>
      <vt:lpstr>Task Group bf Meeting agenda, June teleconference part 2 2023</vt:lpstr>
      <vt:lpstr>IEEE 802.11 Task Group bf WLAN Sensing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TGbf Timeline (Updated)</vt:lpstr>
      <vt:lpstr>PowerPoint 演示文稿</vt:lpstr>
      <vt:lpstr>Motion?</vt:lpstr>
      <vt:lpstr>PowerPoint 演示文稿</vt:lpstr>
      <vt:lpstr>D1.0 CR Status</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Task Group bf Meeting agenda, June teleconference part 2 2023</dc:title>
  <dc:description/>
  <cp:lastModifiedBy>Hanxiao (Tony, WT Lab)</cp:lastModifiedBy>
  <cp:revision>153</cp:revision>
  <cp:lastPrinted>2014-11-04T15:04:57Z</cp:lastPrinted>
  <dcterms:created xsi:type="dcterms:W3CDTF">2007-04-17T18:10:23Z</dcterms:created>
  <dcterms:modified xsi:type="dcterms:W3CDTF">2023-06-29T03:08:10Z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(3)hLW5cY+vPVWrpSpvolko/dNYQTDo12MyNPdpMDkvwXeCCPR/h0kayRZwrMg/PPh6YFxSjW+f
l4lUJTiVnnPt3E578kaxAHcVN/T2gaaRZ+ZQ0PwDuHCCJ1kx+fxOoNwBZ5kyQloGDgTuG0OQ
BjSfdJJhi9wggW7W5FQdJ2+qvbxRSDtTjrZCYa6JxnOXHKI44XW5jRPmU3eZkXMyGkdSRiwa
ZO1st/dszvDqiXnayz</vt:lpwstr>
  </property>
  <property fmtid="{D5CDD505-2E9C-101B-9397-08002B2CF9AE}" pid="27" name="_2015_ms_pID_7253431">
    <vt:lpwstr>gQp+sFdzwSdbqMDvCUHxADXJ3DmNCsgjUjA5L9FjnCULIqY37cbv+n
RNCWTWxG7MfH7L+xF2F62R3V/SrLwN3vE/+OQFt3x1He+V5P1qEzJP0gdRo0wZDcskwwCY4V
KLVwVcO0lIMCd1FtQRTJeckNwl6FJ4PGaRIxBCh9Q9ER55q7beMefbiJKc+ca4OGIaN33+Qj
KdCpKgRNihH1RLQznTJsUSCGTEmGnNSUPTNc</vt:lpwstr>
  </property>
  <property fmtid="{D5CDD505-2E9C-101B-9397-08002B2CF9AE}" pid="28" name="_2015_ms_pID_7253432">
    <vt:lpwstr>f8vnzbPBL8egxKYi0YUamCc=</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1678066362</vt:lpwstr>
  </property>
</Properties>
</file>