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09" r:id="rId17"/>
    <p:sldId id="1110" r:id="rId18"/>
    <p:sldId id="1111" r:id="rId19"/>
    <p:sldId id="1112" r:id="rId20"/>
    <p:sldId id="1113" r:id="rId21"/>
    <p:sldId id="933" r:id="rId22"/>
    <p:sldId id="1074" r:id="rId23"/>
    <p:sldId id="897" r:id="rId24"/>
    <p:sldId id="1105" r:id="rId25"/>
    <p:sldId id="1106" r:id="rId26"/>
    <p:sldId id="1107" r:id="rId27"/>
    <p:sldId id="1114" r:id="rId28"/>
    <p:sldId id="1115" r:id="rId29"/>
    <p:sldId id="1116" r:id="rId30"/>
    <p:sldId id="1117" r:id="rId31"/>
    <p:sldId id="1118" r:id="rId32"/>
    <p:sldId id="1119" r:id="rId33"/>
    <p:sldId id="1120" r:id="rId34"/>
    <p:sldId id="1121" r:id="rId35"/>
    <p:sldId id="1122" r:id="rId36"/>
    <p:sldId id="1123" r:id="rId37"/>
    <p:sldId id="1124" r:id="rId38"/>
    <p:sldId id="1125" r:id="rId39"/>
    <p:sldId id="1126" r:id="rId40"/>
    <p:sldId id="1127" r:id="rId41"/>
    <p:sldId id="1128" r:id="rId42"/>
    <p:sldId id="1129" r:id="rId43"/>
    <p:sldId id="1130" r:id="rId44"/>
    <p:sldId id="1131" r:id="rId45"/>
    <p:sldId id="1132" r:id="rId46"/>
    <p:sldId id="1133" r:id="rId47"/>
    <p:sldId id="1134" r:id="rId48"/>
    <p:sldId id="1135" r:id="rId49"/>
    <p:sldId id="842" r:id="rId50"/>
    <p:sldId id="1024" r:id="rId51"/>
    <p:sldId id="1071" r:id="rId5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7" autoAdjust="0"/>
    <p:restoredTop sz="89502" autoAdjust="0"/>
  </p:normalViewPr>
  <p:slideViewPr>
    <p:cSldViewPr>
      <p:cViewPr varScale="1">
        <p:scale>
          <a:sx n="100" d="100"/>
          <a:sy n="100" d="100"/>
        </p:scale>
        <p:origin x="666" y="9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873056144"/>
        <c:axId val="873056688"/>
      </c:barChart>
      <c:catAx>
        <c:axId val="87305614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873056688"/>
        <c:crosses val="autoZero"/>
        <c:auto val="1"/>
        <c:lblAlgn val="ctr"/>
        <c:lblOffset val="100"/>
        <c:noMultiLvlLbl val="0"/>
      </c:catAx>
      <c:valAx>
        <c:axId val="8730566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87305614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2761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644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8587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5247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761592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46099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78935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631812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488117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27706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450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86754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56830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51045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01749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16522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273916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860219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70587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13140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6694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047348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03557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139663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272184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6260865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062703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821268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8058662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48649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0949</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r9</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part 2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2023-06-12</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422460078"/>
              </p:ext>
            </p:extLst>
          </p:nvPr>
        </p:nvGraphicFramePr>
        <p:xfrm>
          <a:off x="3429000" y="1752600"/>
          <a:ext cx="8305801" cy="243211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and Proposed Modifications to Annex 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23/0794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a:t>
                      </a:r>
                      <a:r>
                        <a:rPr lang="fr-FR" altLang="zh-CN" sz="1200" kern="1200" dirty="0" err="1" smtClean="0">
                          <a:solidFill>
                            <a:srgbClr val="0000FF"/>
                          </a:solidFill>
                          <a:latin typeface="+mn-lt"/>
                          <a:ea typeface="+mn-ea"/>
                          <a:cs typeface="+mn-cs"/>
                        </a:rPr>
                        <a:t>comments</a:t>
                      </a:r>
                      <a:r>
                        <a:rPr lang="fr-FR" altLang="zh-CN" sz="1200" kern="1200" dirty="0" smtClean="0">
                          <a:solidFill>
                            <a:srgbClr val="0000FF"/>
                          </a:solidFill>
                          <a:latin typeface="+mn-lt"/>
                          <a:ea typeface="+mn-ea"/>
                          <a:cs typeface="+mn-cs"/>
                        </a:rPr>
                        <a:t> DMG comment 2064 </a:t>
                      </a:r>
                      <a:r>
                        <a:rPr lang="fr-FR" altLang="zh-CN" sz="1200" kern="1200" dirty="0" err="1" smtClean="0">
                          <a:solidFill>
                            <a:srgbClr val="0000FF"/>
                          </a:solidFill>
                          <a:latin typeface="+mn-lt"/>
                          <a:ea typeface="+mn-ea"/>
                          <a:cs typeface="+mn-cs"/>
                        </a:rPr>
                        <a:t>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23/0910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LB272-DMG-CIDs-Coordinated Monostatic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LB272_Comment_resolution_for_SBP_procedure_CID_1625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t>
                      </a:r>
                      <a:r>
                        <a:rPr lang="en-US" altLang="zh-CN" sz="1200" kern="1200" dirty="0" err="1" smtClean="0">
                          <a:solidFill>
                            <a:schemeClr val="tx1"/>
                          </a:solidFill>
                          <a:latin typeface="+mn-lt"/>
                          <a:ea typeface="+mn-ea"/>
                          <a:cs typeface="+mn-cs"/>
                        </a:rPr>
                        <a:t>Aboul-Magd</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Comment Resolution -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51125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576596217"/>
              </p:ext>
            </p:extLst>
          </p:nvPr>
        </p:nvGraphicFramePr>
        <p:xfrm>
          <a:off x="3429000" y="1752600"/>
          <a:ext cx="8305801" cy="199475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a:t>
                      </a:r>
                      <a:r>
                        <a:rPr lang="fr-FR" altLang="zh-CN" sz="1200" kern="1200" dirty="0" err="1" smtClean="0">
                          <a:solidFill>
                            <a:srgbClr val="00B050"/>
                          </a:solidFill>
                          <a:latin typeface="+mn-lt"/>
                          <a:ea typeface="+mn-ea"/>
                          <a:cs typeface="+mn-cs"/>
                        </a:rPr>
                        <a:t>comments</a:t>
                      </a:r>
                      <a:r>
                        <a:rPr lang="fr-FR" altLang="zh-CN" sz="1200" kern="1200" dirty="0" smtClean="0">
                          <a:solidFill>
                            <a:srgbClr val="00B050"/>
                          </a:solidFill>
                          <a:latin typeface="+mn-lt"/>
                          <a:ea typeface="+mn-ea"/>
                          <a:cs typeface="+mn-cs"/>
                        </a:rPr>
                        <a:t> DMG comment 2064 </a:t>
                      </a:r>
                      <a:r>
                        <a:rPr lang="fr-FR" altLang="zh-CN" sz="1200" kern="1200" dirty="0" err="1" smtClean="0">
                          <a:solidFill>
                            <a:srgbClr val="00B050"/>
                          </a:solidFill>
                          <a:latin typeface="+mn-lt"/>
                          <a:ea typeface="+mn-ea"/>
                          <a:cs typeface="+mn-cs"/>
                        </a:rPr>
                        <a:t>resolution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LB272-DMG-CIDs-Coordinated Monostatic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Osama </a:t>
                      </a:r>
                      <a:r>
                        <a:rPr lang="en-US" altLang="zh-CN" sz="1200" kern="1200" dirty="0" err="1" smtClean="0">
                          <a:solidFill>
                            <a:srgbClr val="00B050"/>
                          </a:solidFill>
                          <a:latin typeface="+mn-lt"/>
                          <a:ea typeface="+mn-ea"/>
                          <a:cs typeface="+mn-cs"/>
                        </a:rPr>
                        <a:t>Aboul-Magd</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Comment Resolution - Part 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reporting CID resolution part2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40206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620124450"/>
              </p:ext>
            </p:extLst>
          </p:nvPr>
        </p:nvGraphicFramePr>
        <p:xfrm>
          <a:off x="3429000" y="1752600"/>
          <a:ext cx="8305801" cy="177607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23/1000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CIDs on TF Sounding Phase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39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CIDs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CIDs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39536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143320925"/>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23/1007</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Dong Wei (NXP)</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rgbClr val="00B050"/>
                          </a:solidFill>
                          <a:latin typeface="+mn-lt"/>
                          <a:ea typeface="+mn-ea"/>
                          <a:cs typeface="+mn-cs"/>
                        </a:rPr>
                        <a:t>Draft D1.0 Bug Fix: CSI Matrix Dimensions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LB272-Misc-Comments-set-2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47422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20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3152790777"/>
              </p:ext>
            </p:extLst>
          </p:nvPr>
        </p:nvGraphicFramePr>
        <p:xfrm>
          <a:off x="3429000" y="1752600"/>
          <a:ext cx="8305801" cy="112002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23/0970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 for DMG CID 2217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8077562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3761179517"/>
              </p:ext>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23076131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smtClean="0">
                <a:solidFill>
                  <a:srgbClr val="FF0000"/>
                </a:solidFill>
              </a:rPr>
              <a:t>72.5806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945/1302,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2040827001"/>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165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254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990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0.195084485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0.5652842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0.760369</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 xmlns:a16="http://schemas.microsoft.com/office/drawing/2014/main"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729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1386663940"/>
              </p:ext>
            </p:extLst>
          </p:nvPr>
        </p:nvGraphicFramePr>
        <p:xfrm>
          <a:off x="1917834" y="685800"/>
          <a:ext cx="8356332" cy="574106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28</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100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17</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15</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254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990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972</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330</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0.195084485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0.5652842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0.7603687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680140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2067921987"/>
              </p:ext>
            </p:extLst>
          </p:nvPr>
        </p:nvGraphicFramePr>
        <p:xfrm>
          <a:off x="1917834" y="685800"/>
          <a:ext cx="8369166" cy="5809648"/>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2914336"/>
              </a:tblGrid>
              <a:tr h="228600">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b="1" dirty="0" smtClean="0">
                          <a:solidFill>
                            <a:srgbClr val="0000FF"/>
                          </a:solidFill>
                          <a:effectLst/>
                          <a:latin typeface="Calibri" panose="020F0502020204030204" pitchFamily="34" charset="0"/>
                          <a:ea typeface="宋体" panose="02010600030101010101" pitchFamily="2" charset="-122"/>
                        </a:rPr>
                        <a:t>Confirm to</a:t>
                      </a:r>
                      <a:r>
                        <a:rPr lang="en-US" altLang="zh-CN" sz="1050" b="1" baseline="0" dirty="0" smtClean="0">
                          <a:solidFill>
                            <a:srgbClr val="0000FF"/>
                          </a:solidFill>
                          <a:effectLst/>
                          <a:latin typeface="Calibri" panose="020F0502020204030204" pitchFamily="34" charset="0"/>
                          <a:ea typeface="宋体" panose="02010600030101010101" pitchFamily="2" charset="-122"/>
                        </a:rPr>
                        <a:t> resolve all, b</a:t>
                      </a:r>
                      <a:r>
                        <a:rPr lang="en-US" sz="1050" b="1" dirty="0" smtClean="0">
                          <a:solidFill>
                            <a:srgbClr val="0000FF"/>
                          </a:solidFill>
                          <a:effectLst/>
                          <a:latin typeface="Calibri" panose="020F0502020204030204" pitchFamily="34" charset="0"/>
                          <a:ea typeface="宋体" panose="02010600030101010101" pitchFamily="2" charset="-122"/>
                        </a:rPr>
                        <a:t>efore/at </a:t>
                      </a:r>
                      <a:r>
                        <a:rPr lang="en-US" sz="1050" b="1" dirty="0">
                          <a:solidFill>
                            <a:srgbClr val="0000FF"/>
                          </a:solidFill>
                          <a:effectLst/>
                          <a:latin typeface="Calibri" panose="020F0502020204030204" pitchFamily="34" charset="0"/>
                          <a:ea typeface="宋体" panose="02010600030101010101" pitchFamily="2" charset="-122"/>
                        </a:rPr>
                        <a:t>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Ali</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dirty="0">
                          <a:solidFill>
                            <a:srgbClr val="000000"/>
                          </a:solidFill>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Anirud</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Assaf</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Atsushi</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Cheng</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98</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28</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22</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43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62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89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 (6</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Osama</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41</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Du</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21</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chemeClr val="tx1"/>
                          </a:solidFill>
                          <a:effectLst/>
                          <a:latin typeface="Calibri" panose="020F0502020204030204" pitchFamily="34" charset="0"/>
                          <a:ea typeface="宋体" panose="02010600030101010101" pitchFamily="2" charset="-122"/>
                        </a:rPr>
                        <a:t>Y (2-3</a:t>
                      </a:r>
                      <a:r>
                        <a:rPr lang="en-US" altLang="zh-CN" sz="1050" baseline="0" dirty="0" smtClean="0">
                          <a:solidFill>
                            <a:schemeClr val="tx1"/>
                          </a:solidFill>
                          <a:effectLst/>
                          <a:latin typeface="Calibri" panose="020F0502020204030204" pitchFamily="34" charset="0"/>
                          <a:ea typeface="宋体" panose="02010600030101010101" pitchFamily="2" charset="-122"/>
                        </a:rPr>
                        <a:t> may reject</a:t>
                      </a:r>
                      <a:r>
                        <a:rPr lang="en-US" altLang="zh-CN" sz="1050" dirty="0" smtClean="0">
                          <a:solidFill>
                            <a:schemeClr val="tx1"/>
                          </a:solidFill>
                          <a:effectLst/>
                          <a:latin typeface="Calibri" panose="020F0502020204030204" pitchFamily="34" charset="0"/>
                          <a:ea typeface="宋体" panose="02010600030101010101" pitchFamily="2" charset="-122"/>
                        </a:rPr>
                        <a:t>)</a:t>
                      </a:r>
                      <a:endParaRPr lang="zh-CN" altLang="zh-CN" sz="1050" dirty="0" smtClean="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Rui Yang</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Stephen S.</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0</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dirty="0">
                          <a:effectLst/>
                          <a:latin typeface="Calibri" panose="020F0502020204030204" pitchFamily="34" charset="0"/>
                          <a:ea typeface="宋体" panose="02010600030101010101" pitchFamily="2" charset="-122"/>
                        </a:rPr>
                        <a:t>15</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Xiandong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8</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noFill/>
                  </a:tcPr>
                </a:tc>
                <a:tc>
                  <a:txBody>
                    <a:bodyPr/>
                    <a:lstStyle/>
                    <a:p>
                      <a:pPr algn="ctr">
                        <a:spcAft>
                          <a:spcPts val="0"/>
                        </a:spcAft>
                      </a:pPr>
                      <a:r>
                        <a:rPr lang="en-US" altLang="zh-CN" sz="105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no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Yiyan</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solidFill>
                            <a:srgbClr val="000000"/>
                          </a:solidFill>
                          <a:effectLst/>
                          <a:latin typeface="Calibri" panose="020F0502020204030204" pitchFamily="34" charset="0"/>
                          <a:ea typeface="宋体" panose="02010600030101010101" pitchFamily="2" charset="-122"/>
                        </a:rPr>
                        <a:t>Zhanjing</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50">
                          <a:solidFill>
                            <a:srgbClr val="000000"/>
                          </a:solidFill>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Zhuqing</a:t>
                      </a:r>
                      <a:endParaRPr lang="zh-CN" sz="90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Y</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1302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254</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736</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a:effectLst/>
                          <a:latin typeface="Calibri" panose="020F0502020204030204" pitchFamily="34" charset="0"/>
                          <a:ea typeface="宋体" panose="02010600030101010101" pitchFamily="2" charset="-122"/>
                        </a:rPr>
                        <a:t>990</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0.195084485</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a:solidFill>
                            <a:srgbClr val="FF0000"/>
                          </a:solidFill>
                          <a:effectLst/>
                          <a:latin typeface="Calibri" panose="020F0502020204030204" pitchFamily="34" charset="0"/>
                          <a:ea typeface="宋体" panose="02010600030101010101" pitchFamily="2" charset="-122"/>
                        </a:rPr>
                        <a:t>0.5652842</a:t>
                      </a:r>
                      <a:endParaRPr lang="zh-CN" sz="9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50" b="1" dirty="0">
                          <a:solidFill>
                            <a:srgbClr val="FF0000"/>
                          </a:solidFill>
                          <a:effectLst/>
                          <a:latin typeface="Calibri" panose="020F0502020204030204" pitchFamily="34" charset="0"/>
                          <a:ea typeface="宋体" panose="02010600030101010101" pitchFamily="2" charset="-122"/>
                        </a:rPr>
                        <a:t>0.7603687</a:t>
                      </a:r>
                      <a:endParaRPr lang="zh-CN" sz="9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27138079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Privacy discussion for 802.11bf</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smtClean="0"/>
              <a:t>During </a:t>
            </a:r>
            <a:r>
              <a:rPr lang="en-US" altLang="zh-CN" sz="2000" dirty="0"/>
              <a:t>the WFA June 2023 F2F meeting @ Mexico city, </a:t>
            </a:r>
            <a:r>
              <a:rPr lang="en-US" altLang="zh-CN" sz="2000" dirty="0">
                <a:solidFill>
                  <a:srgbClr val="0000FF"/>
                </a:solidFill>
              </a:rPr>
              <a:t>privacy</a:t>
            </a:r>
            <a:r>
              <a:rPr lang="en-US" altLang="zh-CN" sz="2000" dirty="0"/>
              <a:t> issue is the major issue mentioned for WLAN sensing (802.11bf), by different people, in different </a:t>
            </a:r>
            <a:r>
              <a:rPr lang="en-US" altLang="zh-CN" sz="2000" dirty="0" smtClean="0"/>
              <a:t>ways:</a:t>
            </a:r>
            <a:endParaRPr lang="en-US" altLang="zh-CN" sz="2000" dirty="0"/>
          </a:p>
          <a:p>
            <a:pPr lvl="1" algn="just"/>
            <a:r>
              <a:rPr lang="en-US" altLang="zh-CN" sz="1800" dirty="0" smtClean="0"/>
              <a:t>Presentation </a:t>
            </a:r>
            <a:r>
              <a:rPr lang="en-US" altLang="zh-CN" sz="1800" dirty="0"/>
              <a:t>(slide 13) </a:t>
            </a:r>
            <a:r>
              <a:rPr lang="en-US" altLang="zh-CN" sz="1800" dirty="0" smtClean="0"/>
              <a:t>mentioned</a:t>
            </a:r>
            <a:endParaRPr lang="en-US" altLang="zh-CN" sz="1800" dirty="0"/>
          </a:p>
          <a:p>
            <a:pPr lvl="1" algn="just"/>
            <a:r>
              <a:rPr lang="en-US" altLang="zh-CN" sz="1800" dirty="0" smtClean="0"/>
              <a:t>Some </a:t>
            </a:r>
            <a:r>
              <a:rPr lang="en-US" altLang="zh-CN" sz="1800" dirty="0"/>
              <a:t>members think CSI feedback to AP may cause privacy issue</a:t>
            </a:r>
          </a:p>
          <a:p>
            <a:pPr lvl="1" algn="just"/>
            <a:r>
              <a:rPr lang="en-US" altLang="zh-CN" sz="1800" dirty="0" smtClean="0"/>
              <a:t>During </a:t>
            </a:r>
            <a:r>
              <a:rPr lang="en-US" altLang="zh-CN" sz="1800" dirty="0"/>
              <a:t>the panel discussion (3 leaders from ISP), they mentioned privacy issue is the concern from customers, e.g., afraid other people outside may use Wi-Fi sensing to sense their activities in the room.</a:t>
            </a:r>
          </a:p>
          <a:p>
            <a:pPr lvl="1" algn="just"/>
            <a:r>
              <a:rPr lang="en-US" altLang="zh-CN" sz="1800" dirty="0" smtClean="0"/>
              <a:t>WG </a:t>
            </a:r>
            <a:r>
              <a:rPr lang="en-US" altLang="zh-CN" sz="1800" dirty="0"/>
              <a:t>chair </a:t>
            </a:r>
            <a:r>
              <a:rPr lang="en-US" altLang="zh-CN" sz="1800" dirty="0" smtClean="0"/>
              <a:t>also suggested that </a:t>
            </a:r>
            <a:r>
              <a:rPr lang="en-US" altLang="zh-CN" sz="1800" dirty="0" err="1" smtClean="0"/>
              <a:t>TGbf</a:t>
            </a:r>
            <a:r>
              <a:rPr lang="en-US" altLang="zh-CN" sz="1800" dirty="0" smtClean="0"/>
              <a:t> </a:t>
            </a:r>
            <a:r>
              <a:rPr lang="en-US" altLang="zh-CN" sz="1800" dirty="0"/>
              <a:t>should consider about </a:t>
            </a:r>
            <a:r>
              <a:rPr lang="en-US" altLang="zh-CN" sz="1800" dirty="0" smtClean="0"/>
              <a:t>this</a:t>
            </a:r>
          </a:p>
          <a:p>
            <a:pPr lvl="1" algn="just"/>
            <a:endParaRPr lang="en-US" altLang="zh-CN" sz="1800" dirty="0"/>
          </a:p>
          <a:p>
            <a:r>
              <a:rPr lang="en-US" altLang="zh-CN" dirty="0"/>
              <a:t>The tentative </a:t>
            </a:r>
            <a:r>
              <a:rPr lang="en-US" altLang="zh-CN" dirty="0">
                <a:solidFill>
                  <a:srgbClr val="0000FF"/>
                </a:solidFill>
              </a:rPr>
              <a:t>plan</a:t>
            </a:r>
            <a:r>
              <a:rPr lang="en-US" altLang="zh-CN" dirty="0"/>
              <a:t> (Please let me know your opinion):</a:t>
            </a:r>
            <a:endParaRPr lang="zh-CN" altLang="zh-CN" sz="2800" dirty="0"/>
          </a:p>
          <a:p>
            <a:pPr lvl="1" algn="just"/>
            <a:r>
              <a:rPr lang="en-US" altLang="zh-CN" sz="1800" dirty="0" smtClean="0"/>
              <a:t>We </a:t>
            </a:r>
            <a:r>
              <a:rPr lang="en-US" altLang="zh-CN" sz="1800" dirty="0"/>
              <a:t>need to find what the actual </a:t>
            </a:r>
            <a:r>
              <a:rPr lang="en-US" altLang="zh-CN" sz="1800" dirty="0">
                <a:solidFill>
                  <a:srgbClr val="0000FF"/>
                </a:solidFill>
              </a:rPr>
              <a:t>concern</a:t>
            </a:r>
            <a:r>
              <a:rPr lang="en-US" altLang="zh-CN" sz="1800" dirty="0"/>
              <a:t> for privacy issue for 802.11bf</a:t>
            </a:r>
            <a:endParaRPr lang="zh-CN" altLang="zh-CN" sz="1800" dirty="0"/>
          </a:p>
          <a:p>
            <a:pPr lvl="1" algn="just"/>
            <a:r>
              <a:rPr lang="en-US" altLang="zh-CN" sz="1800" dirty="0" smtClean="0"/>
              <a:t>We </a:t>
            </a:r>
            <a:r>
              <a:rPr lang="en-US" altLang="zh-CN" sz="1800" dirty="0"/>
              <a:t>need to either </a:t>
            </a:r>
            <a:r>
              <a:rPr lang="en-US" altLang="zh-CN" sz="1800" dirty="0">
                <a:solidFill>
                  <a:srgbClr val="0000FF"/>
                </a:solidFill>
              </a:rPr>
              <a:t>solve</a:t>
            </a:r>
            <a:r>
              <a:rPr lang="en-US" altLang="zh-CN" sz="1800" dirty="0"/>
              <a:t> the problem or </a:t>
            </a:r>
            <a:r>
              <a:rPr lang="en-US" altLang="zh-CN" sz="1800" dirty="0">
                <a:solidFill>
                  <a:srgbClr val="0000FF"/>
                </a:solidFill>
              </a:rPr>
              <a:t>convince</a:t>
            </a:r>
            <a:r>
              <a:rPr lang="en-US" altLang="zh-CN" sz="1800" dirty="0"/>
              <a:t> them that 802.11bf is safe</a:t>
            </a:r>
            <a:endParaRPr lang="zh-CN" altLang="zh-CN" sz="1800" dirty="0"/>
          </a:p>
          <a:p>
            <a:pPr lvl="1" algn="just"/>
            <a:r>
              <a:rPr lang="en-US" altLang="zh-CN" sz="1800" dirty="0" smtClean="0"/>
              <a:t>We </a:t>
            </a:r>
            <a:r>
              <a:rPr lang="en-US" altLang="zh-CN" sz="1800" dirty="0"/>
              <a:t>could have (ad hoc or </a:t>
            </a:r>
            <a:r>
              <a:rPr lang="en-US" altLang="zh-CN" sz="1800" dirty="0" err="1"/>
              <a:t>TGbf</a:t>
            </a:r>
            <a:r>
              <a:rPr lang="en-US" altLang="zh-CN" sz="1800" dirty="0"/>
              <a:t>) </a:t>
            </a:r>
            <a:r>
              <a:rPr lang="en-US" altLang="zh-CN" sz="1800" dirty="0">
                <a:solidFill>
                  <a:srgbClr val="0000FF"/>
                </a:solidFill>
              </a:rPr>
              <a:t>meetings</a:t>
            </a:r>
            <a:r>
              <a:rPr lang="en-US" altLang="zh-CN" sz="1800" dirty="0"/>
              <a:t> dedicated to this issue</a:t>
            </a:r>
            <a:endParaRPr lang="zh-CN" altLang="zh-CN" sz="1800" dirty="0"/>
          </a:p>
          <a:p>
            <a:pPr lvl="2" algn="just"/>
            <a:r>
              <a:rPr lang="en-US" altLang="zh-CN" sz="1400" dirty="0"/>
              <a:t>The </a:t>
            </a:r>
            <a:r>
              <a:rPr lang="en-US" altLang="zh-CN" sz="1400" dirty="0">
                <a:solidFill>
                  <a:srgbClr val="0000FF"/>
                </a:solidFill>
              </a:rPr>
              <a:t>online</a:t>
            </a:r>
            <a:r>
              <a:rPr lang="en-US" altLang="zh-CN" sz="1400" dirty="0"/>
              <a:t> discussion could start during the </a:t>
            </a:r>
            <a:r>
              <a:rPr lang="en-US" altLang="zh-CN" sz="1400" dirty="0" err="1"/>
              <a:t>TGbf</a:t>
            </a:r>
            <a:r>
              <a:rPr lang="en-US" altLang="zh-CN" sz="1400" dirty="0"/>
              <a:t> Ad hoc meeting @ Lund, Sweden or even before</a:t>
            </a:r>
            <a:endParaRPr lang="zh-CN" altLang="zh-CN" sz="1400" dirty="0"/>
          </a:p>
          <a:p>
            <a:pPr lvl="2" algn="just"/>
            <a:r>
              <a:rPr lang="en-US" altLang="zh-CN" sz="1400" dirty="0"/>
              <a:t>The </a:t>
            </a:r>
            <a:r>
              <a:rPr lang="en-US" altLang="zh-CN" sz="1400" dirty="0">
                <a:solidFill>
                  <a:srgbClr val="0000FF"/>
                </a:solidFill>
              </a:rPr>
              <a:t>offline</a:t>
            </a:r>
            <a:r>
              <a:rPr lang="en-US" altLang="zh-CN" sz="1400" dirty="0"/>
              <a:t> Email discussion could </a:t>
            </a:r>
            <a:r>
              <a:rPr lang="en-US" altLang="zh-CN" sz="1400" dirty="0" smtClean="0"/>
              <a:t>start now (I created a Email Thread, anyone could join)</a:t>
            </a:r>
            <a:endParaRPr lang="zh-CN" altLang="zh-CN" sz="1400" dirty="0"/>
          </a:p>
          <a:p>
            <a:pPr lvl="1" algn="just"/>
            <a:endParaRPr lang="en-US" altLang="zh-CN" sz="1800" dirty="0"/>
          </a:p>
        </p:txBody>
      </p:sp>
    </p:spTree>
    <p:extLst>
      <p:ext uri="{BB962C8B-B14F-4D97-AF65-F5344CB8AC3E}">
        <p14:creationId xmlns:p14="http://schemas.microsoft.com/office/powerpoint/2010/main" val="12999580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June 26</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761494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5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r>
              <a:rPr lang="en-US" altLang="zh-CN" dirty="0">
                <a:cs typeface="Times New Roman" panose="02020603050405020304" pitchFamily="18" charset="0"/>
              </a:rPr>
              <a:t>– CAC</a:t>
            </a:r>
          </a:p>
          <a:p>
            <a:pPr marL="685800" lvl="2" indent="-285750" algn="just">
              <a:spcBef>
                <a:spcPct val="0"/>
              </a:spcBef>
              <a:spcAft>
                <a:spcPts val="0"/>
              </a:spcAft>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a:t>
            </a:r>
            <a:r>
              <a:rPr lang="en-US" altLang="zh-CN" strike="sngStrike" dirty="0">
                <a:solidFill>
                  <a:schemeClr val="bg1">
                    <a:lumMod val="50000"/>
                  </a:schemeClr>
                </a:solidFill>
                <a:cs typeface="Times New Roman" panose="02020603050405020304" pitchFamily="18" charset="0"/>
              </a:rPr>
              <a:t>	8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12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15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a:t>
            </a:r>
            <a:r>
              <a:rPr lang="en-US" altLang="zh-CN"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a:solidFill>
                  <a:srgbClr val="00B050"/>
                </a:solidFill>
                <a:cs typeface="Times New Roman" panose="02020603050405020304" pitchFamily="18" charset="0"/>
              </a:rPr>
              <a:t>12:00 </a:t>
            </a:r>
            <a:r>
              <a:rPr lang="en-US" altLang="zh-CN" sz="110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Dibakar Das </a:t>
            </a:r>
            <a:r>
              <a:rPr lang="en-US" altLang="zh-CN" sz="1800" b="1" kern="0" dirty="0"/>
              <a:t>	</a:t>
            </a:r>
            <a:r>
              <a:rPr lang="en-US" altLang="zh-CN" sz="1800" b="1" dirty="0" smtClean="0"/>
              <a:t>	</a:t>
            </a:r>
            <a:r>
              <a:rPr lang="en-US" altLang="zh-CN" sz="1800" b="1" kern="0" dirty="0" smtClean="0"/>
              <a:t>Second: </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406482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8013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CIDs:1966, 1068, 1969, 1970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a:t>
            </a:r>
            <a:r>
              <a:rPr lang="en-US" altLang="zh-CN" sz="1800" b="1" kern="0" dirty="0" smtClean="0"/>
              <a:t>Sahoo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79349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11-23/0795r1</a:t>
            </a:r>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a:t>
            </a:r>
            <a:r>
              <a:rPr lang="en-US" altLang="zh-CN" sz="1800" b="1" kern="0" dirty="0" smtClean="0"/>
              <a:t>Yang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890420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smtClean="0"/>
              <a:t>1000</a:t>
            </a:r>
            <a:r>
              <a:rPr lang="en-GB" altLang="zh-CN" sz="1600" dirty="0"/>
              <a:t>,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11-23/0912r1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53973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11-23/0913r0</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35342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GB" altLang="zh-CN" sz="1600" dirty="0"/>
              <a:t>2169, </a:t>
            </a:r>
            <a:r>
              <a:rPr lang="en-GB" altLang="zh-CN" sz="1600" dirty="0" smtClean="0"/>
              <a:t>1697</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GB" altLang="zh-CN" sz="1600" dirty="0"/>
              <a:t>11-23/0789r1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637672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smtClean="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23/0814r3 </a:t>
            </a:r>
            <a:endParaRPr lang="en-US" altLang="zh-CN"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2416592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2064 </a:t>
            </a:r>
            <a:endParaRPr lang="en-US" altLang="zh-CN" sz="1600" dirty="0"/>
          </a:p>
          <a:p>
            <a:pPr lvl="1" algn="just">
              <a:buFont typeface="Arial" panose="020B0604020202020204" pitchFamily="34" charset="0"/>
              <a:buChar char="–"/>
              <a:defRPr/>
            </a:pPr>
            <a:r>
              <a:rPr lang="en-US" altLang="zh-CN" sz="1600" dirty="0"/>
              <a:t>as specified </a:t>
            </a:r>
            <a:r>
              <a:rPr lang="en-US" altLang="zh-CN" sz="1600" dirty="0" smtClean="0"/>
              <a:t>in </a:t>
            </a:r>
            <a:r>
              <a:rPr lang="en-US" altLang="zh-CN" sz="1600" dirty="0"/>
              <a:t>11-23/0794r2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3509289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1303</a:t>
            </a:r>
            <a:r>
              <a:rPr lang="en-US" altLang="zh-CN" sz="1600" dirty="0"/>
              <a:t>, 1304, 1305, 1390, 1391, 1392, 1485, 1486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59332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smtClean="0"/>
              <a:t>as </a:t>
            </a:r>
            <a:r>
              <a:rPr lang="en-US" altLang="zh-CN" sz="1600" dirty="0"/>
              <a:t>specified </a:t>
            </a:r>
            <a:r>
              <a:rPr lang="en-US" altLang="zh-CN" sz="1600" dirty="0" smtClean="0"/>
              <a:t>in </a:t>
            </a:r>
            <a:r>
              <a:rPr lang="en-US" altLang="zh-CN" sz="1600" dirty="0"/>
              <a:t>11-23/0844r2</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7345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1440</a:t>
            </a:r>
            <a:r>
              <a:rPr lang="en-US" altLang="zh-CN" sz="1600" dirty="0"/>
              <a:t>, 1441, 1442, 1666, 1667, 1723, 1892, 1936 and 1948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11-23/0952r1</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 </a:t>
            </a:r>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01357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1231 1403 1454 1623 1805 1890, and 1893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11-23/0941r1</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kern="0" dirty="0" smtClean="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7965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1014, 1107, 1138, 1141, 1142, 1230, 1616, 1619, 1621, 1622, 1646, 2137, 2139, 2140, and 2141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kern="0" dirty="0" smtClean="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143437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1706</a:t>
            </a:r>
            <a:r>
              <a:rPr lang="en-US" altLang="zh-CN" sz="1600" dirty="0"/>
              <a:t>, 1707, 1967, 1071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23/0718r3  “Comment Resolution in LB272 for OST CID (Part 3)”</a:t>
            </a:r>
            <a:endParaRPr lang="en-US" altLang="zh-CN" sz="1600" dirty="0" smtClean="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Anirudha Sahoo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79410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1312</a:t>
            </a:r>
            <a:r>
              <a:rPr lang="en-US" altLang="zh-CN" sz="1600" dirty="0"/>
              <a:t>, 1316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11-23/0942r0</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8259449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a:t>
            </a:r>
            <a:r>
              <a:rPr lang="en-US" altLang="zh-CN" sz="1600" dirty="0"/>
              <a:t>1318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 11-23/0948r1</a:t>
            </a:r>
            <a:endParaRPr lang="en-US" altLang="zh-CN" sz="1600" b="1" kern="0" dirty="0" smtClean="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Ning Gao</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3471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1928, 2120, 1227, 1814, 1885, 2258, 1224, 1314, 2245, 2246, 2247, 2248, 1350, 1807, 1833, 1661, 1806, 1662, 1808, 1779, 1351, 1407, 1815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11-23-1003r1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a:t>
            </a:r>
            <a:r>
              <a:rPr lang="en-US" altLang="zh-CN" sz="1800" b="1" kern="0" dirty="0" smtClean="0"/>
              <a:t>Kasher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920895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a:t>
            </a:r>
            <a:r>
              <a:rPr lang="en-US" altLang="zh-CN" sz="1600" dirty="0"/>
              <a:t> 1011</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11-23/0828r2</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a:t>
            </a:r>
            <a:r>
              <a:rPr lang="en-US" altLang="zh-CN" sz="1800" b="1" kern="0" dirty="0" smtClean="0"/>
              <a:t>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298167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156551</TotalTime>
  <Words>4439</Words>
  <Application>Microsoft Office PowerPoint</Application>
  <PresentationFormat>宽屏</PresentationFormat>
  <Paragraphs>1372</Paragraphs>
  <Slides>51</Slides>
  <Notes>51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51</vt:i4>
      </vt:variant>
    </vt:vector>
  </HeadingPairs>
  <TitlesOfParts>
    <vt:vector size="62"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June teleconference part 2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D1.0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June teleconference part 2 2023</dc:title>
  <dc:description/>
  <cp:lastModifiedBy>Hanxiao (Tony, WT Lab)</cp:lastModifiedBy>
  <cp:revision>43</cp:revision>
  <cp:lastPrinted>2014-11-04T15:04:57Z</cp:lastPrinted>
  <dcterms:created xsi:type="dcterms:W3CDTF">2007-04-17T18:10:23Z</dcterms:created>
  <dcterms:modified xsi:type="dcterms:W3CDTF">2023-06-20T08:41:17Z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(3)+Q+3vI660cpZUsQaZcfsT5kSBcnumkF5TK5MlK6Btm6dMMzk3L7aln/FTTGMCLwmJlPFiUz7
DN6j5ZMzXe16TNq2oW0mhPccn+cB0vN+6vDI44cijHvvteRj8AIGoXqizfPMZ9pcjo3GMhmG
enmbyAqm4V06kK8ZCPt0AWYxMIxlU5e6BgHxCIBFDrg5a4HMgy/UEo09dx+qhXoROEz5X2No
ss6UzaVL4Igmp0pJVT</vt:lpwstr>
  </property>
  <property fmtid="{D5CDD505-2E9C-101B-9397-08002B2CF9AE}" pid="27" name="_2015_ms_pID_7253431">
    <vt:lpwstr>dVbuVs4stxdWLKEKay7Wy+7S12ZG7KeeMjUvabOzyWKj/HwvkgNmJ8
L6vEjBPBf2ZK5LbYDLo1yd8OHJsCUJFcqMCDxP7TlA7FIA2EzGjcxdU7X5iQOo/zLqsW/Kk0
vafDDqTpLVu/4Hmnxd0HCFIYJn6DkW0mEffBlI1GTI9h9FQ3hcLPrXWRq1CefkrGQGGnfXRh
QKGi+B5C4RqgQ8eg6iL0l48ef2crkLLwZM4q</vt:lpwstr>
  </property>
  <property fmtid="{D5CDD505-2E9C-101B-9397-08002B2CF9AE}" pid="28" name="_2015_ms_pID_7253432">
    <vt:lpwstr>aY+A1KMZZJZxjBbDc1+n3Aw=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