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4" r:id="rId24"/>
    <p:sldId id="1257" r:id="rId25"/>
    <p:sldId id="1258" r:id="rId26"/>
    <p:sldId id="1251" r:id="rId27"/>
    <p:sldId id="1255" r:id="rId28"/>
    <p:sldId id="1259" r:id="rId29"/>
    <p:sldId id="1261" r:id="rId30"/>
    <p:sldId id="1260" r:id="rId31"/>
    <p:sldId id="1262" r:id="rId32"/>
    <p:sldId id="1256"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017-00-0amp-amp-sg-telecon-minutes-june-13th.docx" TargetMode="External"/><Relationship Id="rId2" Type="http://schemas.openxmlformats.org/officeDocument/2006/relationships/hyperlink" Target="https://mentor.ieee.org/802.11/dcn/23/11-23-0939-00-0amp-amp-sg-may-interim-minutes.docx" TargetMode="External"/><Relationship Id="rId1" Type="http://schemas.openxmlformats.org/officeDocument/2006/relationships/slideLayout" Target="../slideLayouts/slideLayout10.xml"/><Relationship Id="rId4" Type="http://schemas.openxmlformats.org/officeDocument/2006/relationships/hyperlink" Target="https://mentor.ieee.org/802.11/dcn/23/11-23-1078-00-0amp-amp-sg-telecon-minutes-june-27th.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48"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Suggested Best Practices in Mix-mode Meetings</a:t>
            </a:r>
            <a:endParaRPr lang="zh-CN" altLang="en-US" sz="2800" dirty="0"/>
          </a:p>
        </p:txBody>
      </p:sp>
      <p:sp>
        <p:nvSpPr>
          <p:cNvPr id="3" name="内容占位符 2"/>
          <p:cNvSpPr>
            <a:spLocks noGrp="1"/>
          </p:cNvSpPr>
          <p:nvPr>
            <p:ph idx="1"/>
          </p:nvPr>
        </p:nvSpPr>
        <p:spPr>
          <a:xfrm>
            <a:off x="928680" y="1866106"/>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a:t>
            </a:r>
            <a:r>
              <a:rPr lang="en-US" sz="3200" dirty="0" smtClean="0"/>
              <a:t>Jul 802 </a:t>
            </a:r>
            <a:r>
              <a:rPr lang="en-US" altLang="zh-CN" sz="3200" dirty="0" smtClean="0"/>
              <a:t>plenary</a:t>
            </a:r>
            <a:r>
              <a:rPr lang="en-US" sz="3200" dirty="0" smtClean="0"/>
              <a:t>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July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https://web.cvent.com/event/c50eaa77-9484-4a50-9d20-378149a0ecb6/summary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87431"/>
            <a:ext cx="10896450" cy="1065213"/>
          </a:xfrm>
        </p:spPr>
        <p:txBody>
          <a:bodyPr vert="horz" wrap="square" lIns="92160" tIns="46080" rIns="92160" bIns="46080" anchor="ctr" anchorCtr="0"/>
          <a:lstStyle/>
          <a:p>
            <a:pPr eaLnBrk="1" hangingPunct="1"/>
            <a:r>
              <a:rPr lang="en-US" altLang="zh-CN" sz="3200" dirty="0" smtClean="0"/>
              <a:t>AMP SG Meeting Plan during the 802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10</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a:solidFill>
                  <a:schemeClr val="tx1"/>
                </a:solidFill>
                <a:sym typeface="+mn-ea"/>
              </a:rPr>
              <a:t>Webex</a:t>
            </a:r>
            <a:r>
              <a:rPr lang="en-US" altLang="zh-CN" sz="2400" dirty="0">
                <a:solidFill>
                  <a:schemeClr val="tx1"/>
                </a:solidFill>
                <a:sym typeface="+mn-ea"/>
              </a:rPr>
              <a:t>: 2343 849 </a:t>
            </a:r>
            <a:r>
              <a:rPr lang="en-US" altLang="zh-CN" sz="2400" dirty="0" smtClean="0">
                <a:solidFill>
                  <a:schemeClr val="tx1"/>
                </a:solidFill>
                <a:sym typeface="+mn-ea"/>
              </a:rPr>
              <a:t>7086</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Room 10; </a:t>
            </a:r>
            <a:r>
              <a:rPr lang="en-US" sz="2400" dirty="0" err="1">
                <a:solidFill>
                  <a:schemeClr val="tx1"/>
                </a:solidFill>
              </a:rPr>
              <a:t>Webex</a:t>
            </a:r>
            <a:r>
              <a:rPr lang="en-US" sz="2400" dirty="0">
                <a:solidFill>
                  <a:schemeClr val="tx1"/>
                </a:solidFill>
              </a:rPr>
              <a:t>: 2341 372 </a:t>
            </a:r>
            <a:r>
              <a:rPr lang="en-US" sz="2400" dirty="0" smtClean="0">
                <a:solidFill>
                  <a:schemeClr val="tx1"/>
                </a:solidFill>
              </a:rPr>
              <a:t>9992</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a:t>
            </a:r>
            <a:r>
              <a:rPr lang="en-US" altLang="zh-CN" sz="2800" dirty="0">
                <a:solidFill>
                  <a:schemeClr val="tx1"/>
                </a:solidFill>
                <a:cs typeface="+mn-ea"/>
                <a:sym typeface="+mn-ea"/>
              </a:rPr>
              <a:t>), 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2348 235 </a:t>
            </a:r>
            <a:r>
              <a:rPr lang="en-US" altLang="zh-CN" sz="2400" dirty="0" smtClean="0">
                <a:solidFill>
                  <a:schemeClr val="tx1"/>
                </a:solidFill>
                <a:sym typeface="+mn-ea"/>
              </a:rPr>
              <a:t>0221</a:t>
            </a:r>
            <a:endParaRPr lang="en-US" altLang="zh-CN" sz="2800" dirty="0" smtClean="0">
              <a:solidFill>
                <a:schemeClr val="tx1"/>
              </a:solidFill>
              <a:cs typeface="+mn-ea"/>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smtClean="0">
                <a:solidFill>
                  <a:schemeClr val="tx1"/>
                </a:solidFill>
                <a:sym typeface="+mn-ea"/>
              </a:rPr>
              <a:t>Webex</a:t>
            </a:r>
            <a:r>
              <a:rPr lang="en-US" altLang="zh-CN" sz="2400" dirty="0">
                <a:solidFill>
                  <a:schemeClr val="tx1"/>
                </a:solidFill>
                <a:sym typeface="+mn-ea"/>
              </a:rPr>
              <a:t>: 2334 578 1286</a:t>
            </a: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Submission List (Call for submissions)</a:t>
            </a:r>
            <a:endParaRPr lang="en-US" altLang="zh-CN" sz="3200" dirty="0"/>
          </a:p>
        </p:txBody>
      </p:sp>
      <p:sp>
        <p:nvSpPr>
          <p:cNvPr id="7" name="文本占位符 2"/>
          <p:cNvSpPr>
            <a:spLocks noGrp="1"/>
          </p:cNvSpPr>
          <p:nvPr>
            <p:ph type="body" idx="1"/>
          </p:nvPr>
        </p:nvSpPr>
        <p:spPr>
          <a:xfrm>
            <a:off x="943946" y="1830388"/>
            <a:ext cx="10210532" cy="4570334"/>
          </a:xfrm>
          <a:noFill/>
        </p:spPr>
        <p:txBody>
          <a:bodyPr>
            <a:normAutofit fontScale="55000" lnSpcReduction="20000"/>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a:t>
            </a:r>
            <a:r>
              <a:rPr lang="en-US" altLang="en-US" sz="1800" dirty="0">
                <a:solidFill>
                  <a:srgbClr val="00B050"/>
                </a:solidFill>
                <a:latin typeface="Calibri" panose="020F0502020204030204" pitchFamily="34" charset="0"/>
                <a:cs typeface="Calibri" panose="020F0502020204030204" pitchFamily="34" charset="0"/>
              </a:rPr>
              <a:t>,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FFC000"/>
                </a:solidFill>
                <a:latin typeface="Calibri" panose="020F0502020204030204" pitchFamily="34" charset="0"/>
                <a:cs typeface="Calibri" panose="020F0502020204030204" pitchFamily="34" charset="0"/>
              </a:rPr>
              <a:t>Sanechips</a:t>
            </a:r>
            <a:r>
              <a:rPr lang="en-US" altLang="en-US" sz="18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11-23/1189, Discussion on AMP Security,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11-23/1190, Further Discussion on 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devices, </a:t>
            </a:r>
            <a:r>
              <a:rPr lang="en-US" altLang="en-US" sz="1800" dirty="0" err="1" smtClean="0">
                <a:solidFill>
                  <a:srgbClr val="00B050"/>
                </a:solidFill>
                <a:latin typeface="Calibri" panose="020F0502020204030204" pitchFamily="34" charset="0"/>
                <a:cs typeface="Calibri" panose="020F0502020204030204" pitchFamily="34" charset="0"/>
              </a:rPr>
              <a:t>Vytas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Kezys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Haila</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smtClean="0">
                <a:solidFill>
                  <a:srgbClr val="FFC000"/>
                </a:solidFill>
                <a:latin typeface="Calibri" panose="020F0502020204030204" pitchFamily="34" charset="0"/>
                <a:cs typeface="Calibri" panose="020F0502020204030204" pitchFamily="34" charset="0"/>
              </a:rPr>
              <a:t>11-23/1212, </a:t>
            </a:r>
            <a:r>
              <a:rPr lang="en-US" altLang="en-US" sz="1800" dirty="0" err="1" smtClean="0">
                <a:solidFill>
                  <a:srgbClr val="FFC000"/>
                </a:solidFill>
                <a:latin typeface="Calibri" panose="020F0502020204030204" pitchFamily="34" charset="0"/>
                <a:cs typeface="Calibri" panose="020F0502020204030204" pitchFamily="34" charset="0"/>
              </a:rPr>
              <a:t>Ieee</a:t>
            </a:r>
            <a:r>
              <a:rPr lang="en-US" altLang="en-US" sz="1800" dirty="0" smtClean="0">
                <a:solidFill>
                  <a:srgbClr val="FFC000"/>
                </a:solidFill>
                <a:latin typeface="Calibri" panose="020F0502020204030204" pitchFamily="34" charset="0"/>
                <a:cs typeface="Calibri" panose="020F0502020204030204" pitchFamily="34" charset="0"/>
              </a:rPr>
              <a:t> 802.11 AMP SG Proposed CSD, Bo Sun (</a:t>
            </a:r>
            <a:r>
              <a:rPr lang="en-US" altLang="en-US" sz="1800" dirty="0" err="1" smtClean="0">
                <a:solidFill>
                  <a:srgbClr val="FFC000"/>
                </a:solidFill>
                <a:latin typeface="Calibri" panose="020F0502020204030204" pitchFamily="34" charset="0"/>
                <a:cs typeface="Calibri" panose="020F0502020204030204" pitchFamily="34" charset="0"/>
              </a:rPr>
              <a:t>Sanechips</a:t>
            </a:r>
            <a:r>
              <a:rPr lang="en-US" altLang="en-US" sz="18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11-23/1220, AMP Device Density,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11-23/1221, Clock generation for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11-23/1232, Power Consumption </a:t>
            </a:r>
            <a:r>
              <a:rPr lang="en-US" altLang="zh-CN" sz="1800" dirty="0" err="1" smtClean="0">
                <a:solidFill>
                  <a:schemeClr val="tx1"/>
                </a:solidFill>
                <a:latin typeface="Calibri" panose="020F0502020204030204" pitchFamily="34" charset="0"/>
                <a:cs typeface="Calibri" panose="020F0502020204030204" pitchFamily="34" charset="0"/>
              </a:rPr>
              <a:t>Calculaton</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Joerg</a:t>
            </a:r>
            <a:r>
              <a:rPr lang="en-US" altLang="zh-CN"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11-23/1271, AMP PAR Scope Modification Suggestions, Rakesh </a:t>
            </a:r>
            <a:r>
              <a:rPr lang="en-US" altLang="en-US" sz="1800" dirty="0" err="1" smtClean="0">
                <a:solidFill>
                  <a:schemeClr val="tx1"/>
                </a:solidFill>
                <a:latin typeface="Calibri" panose="020F0502020204030204" pitchFamily="34" charset="0"/>
                <a:cs typeface="Calibri" panose="020F0502020204030204" pitchFamily="34" charset="0"/>
              </a:rPr>
              <a:t>Taori</a:t>
            </a:r>
            <a:r>
              <a:rPr lang="en-US" altLang="en-US" sz="1800" dirty="0" smtClean="0">
                <a:solidFill>
                  <a:schemeClr val="tx1"/>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dirty="0"/>
              <a:t>11-23/1287, Revision Proposal for AMP CSD, </a:t>
            </a:r>
            <a:r>
              <a:rPr lang="en-US" altLang="en-US" sz="1800" dirty="0" err="1"/>
              <a:t>Weijie</a:t>
            </a:r>
            <a:r>
              <a:rPr lang="en-US" altLang="en-US" sz="1800" dirty="0"/>
              <a:t> </a:t>
            </a:r>
            <a:r>
              <a:rPr lang="en-US" altLang="en-US" sz="1800" dirty="0" smtClean="0"/>
              <a:t>Xu (OPPO)</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GB" altLang="en-US" dirty="0" smtClean="0"/>
              <a:t>AMP SG timeline review</a:t>
            </a:r>
          </a:p>
          <a:p>
            <a:pPr lvl="0" eaLnBrk="0" hangingPunct="0">
              <a:defRPr/>
            </a:pPr>
            <a:r>
              <a:rPr lang="en-GB" altLang="en-US" dirty="0" smtClean="0"/>
              <a:t>AMP PAR/CSD initial draft framework (11-23/1006, 11-23/1212)</a:t>
            </a:r>
            <a:endParaRPr lang="en-GB" altLang="en-US" dirty="0"/>
          </a:p>
          <a:p>
            <a:pPr eaLnBrk="0" hangingPunct="0">
              <a:defRPr/>
            </a:pPr>
            <a:r>
              <a:rPr lang="en-US" altLang="en-GB" dirty="0" smtClean="0"/>
              <a:t>Contribution discussion</a:t>
            </a:r>
          </a:p>
          <a:p>
            <a:pPr lvl="1" eaLnBrk="0" hangingPunct="0">
              <a:buFontTx/>
              <a:buChar char="–"/>
              <a:defRPr/>
            </a:pPr>
            <a:r>
              <a:rPr lang="en-US" altLang="en-US" dirty="0" smtClean="0">
                <a:solidFill>
                  <a:srgbClr val="00B050"/>
                </a:solidFill>
              </a:rPr>
              <a:t>11-23/1135</a:t>
            </a:r>
            <a:r>
              <a:rPr lang="en-US" altLang="en-US" dirty="0">
                <a:solidFill>
                  <a:srgbClr val="00B050"/>
                </a:solidFill>
              </a:rPr>
              <a:t>, AMP STA, Sebastian Max (Ericsson)</a:t>
            </a:r>
          </a:p>
          <a:p>
            <a:pPr lvl="1" eaLnBrk="0" hangingPunct="0">
              <a:buFontTx/>
              <a:buChar char="–"/>
              <a:defRPr/>
            </a:pPr>
            <a:r>
              <a:rPr lang="en-US" altLang="en-US" dirty="0" smtClean="0">
                <a:solidFill>
                  <a:srgbClr val="00B050"/>
                </a:solidFill>
              </a:rPr>
              <a:t>11-23/1168</a:t>
            </a:r>
            <a:r>
              <a:rPr lang="en-US" altLang="en-US" dirty="0">
                <a:solidFill>
                  <a:srgbClr val="00B050"/>
                </a:solidFill>
              </a:rPr>
              <a:t>, AMP PAR Interoperability and Backward Compatibility, Sebastian Max (Ericsson)</a:t>
            </a:r>
          </a:p>
          <a:p>
            <a:pPr lvl="1" eaLnBrk="0" hangingPunct="0">
              <a:buFontTx/>
              <a:buChar char="–"/>
              <a:defRPr/>
            </a:pPr>
            <a:r>
              <a:rPr lang="en-US" altLang="en-US" dirty="0"/>
              <a:t>11-23/1189, Discussion on AMP Security, </a:t>
            </a:r>
            <a:r>
              <a:rPr lang="en-US" altLang="en-US" dirty="0" err="1"/>
              <a:t>Weijie</a:t>
            </a:r>
            <a:r>
              <a:rPr lang="en-US" altLang="en-US" dirty="0"/>
              <a:t> Xu (OPPO</a:t>
            </a:r>
            <a:r>
              <a:rPr lang="en-US" altLang="en-US" dirty="0" smtClean="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TIG/SG Timeline Plan</a:t>
            </a:r>
            <a:endParaRPr lang="zh-CN" altLang="en-US" sz="2800" dirty="0"/>
          </a:p>
        </p:txBody>
      </p:sp>
      <p:sp>
        <p:nvSpPr>
          <p:cNvPr id="3" name="内容占位符 2"/>
          <p:cNvSpPr>
            <a:spLocks noGrp="1"/>
          </p:cNvSpPr>
          <p:nvPr>
            <p:ph idx="1"/>
          </p:nvPr>
        </p:nvSpPr>
        <p:spPr>
          <a:xfrm>
            <a:off x="914400" y="1828843"/>
            <a:ext cx="10361613" cy="2970103"/>
          </a:xfrm>
        </p:spPr>
        <p:txBody>
          <a:bodyPr>
            <a:normAutofit/>
          </a:bodyPr>
          <a:lstStyle/>
          <a:p>
            <a:pPr marL="285750">
              <a:lnSpc>
                <a:spcPct val="120000"/>
              </a:lnSpc>
              <a:spcAft>
                <a:spcPts val="600"/>
              </a:spcAft>
              <a:buFontTx/>
              <a:buChar char="-"/>
              <a:defRPr/>
            </a:pPr>
            <a:r>
              <a:rPr lang="en-US" altLang="zh-CN"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dirty="0" smtClean="0">
                <a:sym typeface="+mn-ea"/>
              </a:rPr>
              <a:t>The AMP SG was formed in Mar 2023 to develop AMP PAR/CSD.</a:t>
            </a:r>
            <a:endParaRPr lang="en-US" altLang="zh-CN" dirty="0">
              <a:sym typeface="+mn-ea"/>
            </a:endParaRPr>
          </a:p>
          <a:p>
            <a:pPr marL="586105" lvl="1">
              <a:lnSpc>
                <a:spcPct val="120000"/>
              </a:lnSpc>
              <a:spcAft>
                <a:spcPts val="600"/>
              </a:spcAft>
              <a:buFontTx/>
              <a:buChar char="-"/>
            </a:pPr>
            <a:r>
              <a:rPr lang="en-US" sz="1400" dirty="0" smtClean="0"/>
              <a:t>The </a:t>
            </a:r>
            <a:r>
              <a:rPr lang="en-US" sz="1400" dirty="0"/>
              <a:t>Study Group will investigate MAC and PHY capabilities to enable 802.11 WLAN support of ultra-low complexity and ultra-low power consumption (e.g. less than one </a:t>
            </a:r>
            <a:r>
              <a:rPr lang="en-US" sz="1400" dirty="0" err="1"/>
              <a:t>milliwatt</a:t>
            </a:r>
            <a:r>
              <a:rPr lang="en-US" sz="1400" dirty="0"/>
              <a:t>) devices powered by ambient power source</a:t>
            </a:r>
            <a:r>
              <a:rPr lang="en-US" sz="1400" dirty="0">
                <a:solidFill>
                  <a:schemeClr val="tx1"/>
                </a:solidFill>
              </a:rPr>
              <a:t>, and reuse existing 802.11 features as much as possible, with a target start of the task group in Jan </a:t>
            </a:r>
            <a:r>
              <a:rPr lang="en-US" sz="1400" dirty="0" smtClean="0">
                <a:solidFill>
                  <a:schemeClr val="tx1"/>
                </a:solidFill>
              </a:rPr>
              <a:t>2024</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001972" y="4894322"/>
            <a:ext cx="1856008" cy="461665"/>
          </a:xfrm>
          <a:prstGeom prst="rect">
            <a:avLst/>
          </a:prstGeom>
          <a:noFill/>
        </p:spPr>
        <p:txBody>
          <a:bodyPr wrap="square" rtlCol="0">
            <a:spAutoFit/>
          </a:bodyPr>
          <a:lstStyle/>
          <a:p>
            <a:r>
              <a:rPr lang="en-US" dirty="0" smtClean="0"/>
              <a:t>WG approve PAR/CSD submitted to EC for review </a:t>
            </a:r>
            <a:endParaRPr lang="en-US" dirty="0"/>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sp>
        <p:nvSpPr>
          <p:cNvPr id="25"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dirty="0" smtClean="0">
                <a:solidFill>
                  <a:srgbClr val="00B050"/>
                </a:solidFill>
              </a:rPr>
              <a:t>11-23/1140</a:t>
            </a:r>
            <a:r>
              <a:rPr lang="en-US" altLang="en-US" dirty="0">
                <a:solidFill>
                  <a:srgbClr val="00B050"/>
                </a:solidFill>
              </a:rPr>
              <a:t>, Considerations for AMP Devices, </a:t>
            </a:r>
            <a:r>
              <a:rPr lang="en-US" altLang="en-US" dirty="0" err="1">
                <a:solidFill>
                  <a:srgbClr val="00B050"/>
                </a:solidFill>
              </a:rPr>
              <a:t>Amichai</a:t>
            </a:r>
            <a:r>
              <a:rPr lang="en-US" altLang="en-US" dirty="0">
                <a:solidFill>
                  <a:srgbClr val="00B050"/>
                </a:solidFill>
              </a:rPr>
              <a:t> </a:t>
            </a:r>
            <a:r>
              <a:rPr lang="en-US" altLang="en-US" dirty="0" err="1">
                <a:solidFill>
                  <a:srgbClr val="00B050"/>
                </a:solidFill>
              </a:rPr>
              <a:t>Sanderovich</a:t>
            </a:r>
            <a:r>
              <a:rPr lang="en-US" altLang="en-US" dirty="0">
                <a:solidFill>
                  <a:srgbClr val="00B050"/>
                </a:solidFill>
              </a:rPr>
              <a:t> (</a:t>
            </a:r>
            <a:r>
              <a:rPr lang="en-US" altLang="en-US" dirty="0" err="1">
                <a:solidFill>
                  <a:srgbClr val="00B050"/>
                </a:solidFill>
              </a:rPr>
              <a:t>Wiliot</a:t>
            </a:r>
            <a:r>
              <a:rPr lang="en-US" altLang="en-US" dirty="0" smtClean="0">
                <a:solidFill>
                  <a:srgbClr val="00B050"/>
                </a:solidFill>
              </a:rPr>
              <a:t>)</a:t>
            </a:r>
          </a:p>
          <a:p>
            <a:pPr lvl="1" eaLnBrk="0" hangingPunct="0">
              <a:defRPr/>
            </a:pPr>
            <a:r>
              <a:rPr lang="en-US" altLang="en-US" dirty="0">
                <a:solidFill>
                  <a:srgbClr val="00B050"/>
                </a:solidFill>
              </a:rPr>
              <a:t>11-23/1192, Distributed Microphone Smart Home Application for AMP </a:t>
            </a:r>
            <a:r>
              <a:rPr lang="en-US" altLang="en-US" dirty="0" err="1">
                <a:solidFill>
                  <a:srgbClr val="00B050"/>
                </a:solidFill>
              </a:rPr>
              <a:t>IoT</a:t>
            </a:r>
            <a:r>
              <a:rPr lang="en-US" altLang="en-US" dirty="0">
                <a:solidFill>
                  <a:srgbClr val="00B050"/>
                </a:solidFill>
              </a:rPr>
              <a:t> devices, </a:t>
            </a:r>
            <a:r>
              <a:rPr lang="en-US" altLang="en-US" dirty="0" err="1">
                <a:solidFill>
                  <a:srgbClr val="00B050"/>
                </a:solidFill>
              </a:rPr>
              <a:t>Vytas</a:t>
            </a:r>
            <a:r>
              <a:rPr lang="en-US" altLang="en-US" dirty="0">
                <a:solidFill>
                  <a:srgbClr val="00B050"/>
                </a:solidFill>
              </a:rPr>
              <a:t> </a:t>
            </a:r>
            <a:r>
              <a:rPr lang="en-US" altLang="en-US" dirty="0" err="1">
                <a:solidFill>
                  <a:srgbClr val="00B050"/>
                </a:solidFill>
              </a:rPr>
              <a:t>Kezys</a:t>
            </a:r>
            <a:r>
              <a:rPr lang="en-US" altLang="en-US" dirty="0">
                <a:solidFill>
                  <a:srgbClr val="00B050"/>
                </a:solidFill>
              </a:rPr>
              <a:t> (</a:t>
            </a:r>
            <a:r>
              <a:rPr lang="en-US" altLang="en-US" dirty="0" err="1">
                <a:solidFill>
                  <a:srgbClr val="00B050"/>
                </a:solidFill>
              </a:rPr>
              <a:t>Haila</a:t>
            </a:r>
            <a:r>
              <a:rPr lang="en-US" altLang="en-US" dirty="0">
                <a:solidFill>
                  <a:srgbClr val="00B050"/>
                </a:solidFill>
              </a:rPr>
              <a:t>)</a:t>
            </a:r>
          </a:p>
          <a:p>
            <a:pPr lvl="1" eaLnBrk="0" hangingPunct="0">
              <a:defRPr/>
            </a:pPr>
            <a:r>
              <a:rPr lang="en-US" altLang="en-US" dirty="0" smtClean="0">
                <a:solidFill>
                  <a:srgbClr val="00B050"/>
                </a:solidFill>
              </a:rPr>
              <a:t>11-23/1195</a:t>
            </a:r>
            <a:r>
              <a:rPr lang="en-US" altLang="en-US" dirty="0">
                <a:solidFill>
                  <a:srgbClr val="00B050"/>
                </a:solidFill>
              </a:rPr>
              <a:t>, Thoughts on AMP IOT and PAR, Bin Tian (Qualcomm)</a:t>
            </a:r>
          </a:p>
          <a:p>
            <a:pPr lvl="1" eaLnBrk="0" hangingPunct="0">
              <a:defRPr/>
            </a:pPr>
            <a:r>
              <a:rPr lang="en-US" altLang="en-US" dirty="0" smtClean="0"/>
              <a:t>11-23/1189</a:t>
            </a:r>
            <a:r>
              <a:rPr lang="en-US" altLang="en-US" dirty="0"/>
              <a:t>, Discussion on AMP Security, </a:t>
            </a:r>
            <a:r>
              <a:rPr lang="en-US" altLang="en-US" dirty="0" err="1"/>
              <a:t>Weijie</a:t>
            </a:r>
            <a:r>
              <a:rPr lang="en-US" altLang="en-US" dirty="0"/>
              <a:t> Xu (OPPO)</a:t>
            </a:r>
          </a:p>
          <a:p>
            <a:pPr lvl="1" eaLnBrk="0" hangingPunct="0">
              <a:buFontTx/>
              <a:buChar char="–"/>
              <a:defRPr/>
            </a:pPr>
            <a:r>
              <a:rPr lang="en-US" altLang="en-US" sz="2100" dirty="0" smtClean="0"/>
              <a:t>11-23/1190</a:t>
            </a:r>
            <a:r>
              <a:rPr lang="en-US" altLang="en-US" sz="2100" dirty="0"/>
              <a:t>, Further Discussion on AMP PAR, </a:t>
            </a:r>
            <a:r>
              <a:rPr lang="en-US" altLang="en-US" sz="2100" dirty="0" err="1"/>
              <a:t>Yinan</a:t>
            </a:r>
            <a:r>
              <a:rPr lang="en-US" altLang="en-US" sz="2100" dirty="0"/>
              <a:t> Qi (OPPO</a:t>
            </a:r>
            <a:r>
              <a:rPr lang="en-US" altLang="en-US" sz="2100" dirty="0" smtClean="0"/>
              <a:t>)</a:t>
            </a:r>
          </a:p>
          <a:p>
            <a:pPr lvl="1" eaLnBrk="0" hangingPunct="0">
              <a:defRPr/>
            </a:pPr>
            <a:r>
              <a:rPr lang="en-US" altLang="en-US" sz="2100" dirty="0" smtClean="0"/>
              <a:t>11-23/1271, AMP PAR Scope Modification </a:t>
            </a:r>
            <a:r>
              <a:rPr lang="en-US" altLang="en-US" sz="2100" dirty="0"/>
              <a:t>Suggestions, Rakesh </a:t>
            </a:r>
            <a:r>
              <a:rPr lang="en-US" altLang="en-US" sz="2100" dirty="0" err="1"/>
              <a:t>Taori</a:t>
            </a:r>
            <a:r>
              <a:rPr lang="en-US" altLang="en-US" sz="2100" dirty="0"/>
              <a:t> (Infineon </a:t>
            </a:r>
            <a:r>
              <a:rPr lang="en-US" altLang="en-US" sz="2100" dirty="0" smtClean="0"/>
              <a:t>Technologies) </a:t>
            </a:r>
            <a:endParaRPr lang="en-US" altLang="en-US" sz="21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May interim session and for AMP SG teleconferences after 802 May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mentor.ieee.org/802.11/dcn/23/11-23-0939-00-0amp-amp-sg-may-interim-minutes.docx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mentor.ieee.org/802.11/dcn/23/11-23-1017-00-0amp-amp-sg-telecon-minutes-june-13th.docx</a:t>
            </a:r>
            <a:endParaRPr lang="en-GB" altLang="en-US" dirty="0" smtClean="0"/>
          </a:p>
          <a:p>
            <a:pPr lvl="1" indent="-342900" eaLnBrk="0" hangingPunct="0">
              <a:buFontTx/>
              <a:buChar char="-"/>
              <a:defRPr/>
            </a:pPr>
            <a:r>
              <a:rPr lang="en-GB" altLang="en-US" dirty="0">
                <a:hlinkClick r:id="rId4"/>
              </a:rPr>
              <a:t>https://</a:t>
            </a:r>
            <a:r>
              <a:rPr lang="en-GB" altLang="en-US" dirty="0" smtClean="0">
                <a:hlinkClick r:id="rId4"/>
              </a:rPr>
              <a:t>mentor.ieee.org/802.11/dcn/23/11-23-1078-00-0amp-amp-sg-telecon-minutes-june-27th.docx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 with unanimous consensus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44124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Contribution </a:t>
            </a:r>
            <a:r>
              <a:rPr lang="en-US" altLang="en-GB" dirty="0"/>
              <a:t>discussion</a:t>
            </a:r>
          </a:p>
          <a:p>
            <a:pPr lvl="1" eaLnBrk="0" hangingPunct="0">
              <a:defRPr/>
            </a:pPr>
            <a:r>
              <a:rPr lang="en-US" altLang="en-US" dirty="0" smtClean="0">
                <a:solidFill>
                  <a:srgbClr val="00B050"/>
                </a:solidFill>
              </a:rPr>
              <a:t>11-23/1190</a:t>
            </a:r>
            <a:r>
              <a:rPr lang="en-US" altLang="en-US" dirty="0">
                <a:solidFill>
                  <a:srgbClr val="00B050"/>
                </a:solidFill>
              </a:rPr>
              <a:t>, Further Discussion on AMP PAR, </a:t>
            </a:r>
            <a:r>
              <a:rPr lang="en-US" altLang="en-US" dirty="0" err="1">
                <a:solidFill>
                  <a:srgbClr val="00B050"/>
                </a:solidFill>
              </a:rPr>
              <a:t>Yinan</a:t>
            </a:r>
            <a:r>
              <a:rPr lang="en-US" altLang="en-US" dirty="0">
                <a:solidFill>
                  <a:srgbClr val="00B050"/>
                </a:solidFill>
              </a:rPr>
              <a:t> Qi (OPPO</a:t>
            </a:r>
            <a:r>
              <a:rPr lang="en-US" altLang="en-US" dirty="0" smtClean="0">
                <a:solidFill>
                  <a:srgbClr val="00B050"/>
                </a:solidFill>
              </a:rPr>
              <a:t>)</a:t>
            </a:r>
          </a:p>
          <a:p>
            <a:pPr lvl="1" eaLnBrk="0" hangingPunct="0">
              <a:defRPr/>
            </a:pPr>
            <a:r>
              <a:rPr lang="en-US" altLang="en-US" sz="2100" dirty="0">
                <a:solidFill>
                  <a:srgbClr val="00B050"/>
                </a:solidFill>
              </a:rPr>
              <a:t>11-23/1220, AMP Device Density, </a:t>
            </a:r>
            <a:r>
              <a:rPr lang="en-US" altLang="en-US" sz="2100" dirty="0" err="1">
                <a:solidFill>
                  <a:srgbClr val="00B050"/>
                </a:solidFill>
              </a:rPr>
              <a:t>Joerg</a:t>
            </a:r>
            <a:r>
              <a:rPr lang="en-US" altLang="en-US"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 / </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smtClean="0">
                <a:solidFill>
                  <a:srgbClr val="00B050"/>
                </a:solidFill>
              </a:rPr>
              <a:t>11-23/1271</a:t>
            </a:r>
            <a:r>
              <a:rPr lang="en-US" altLang="en-US" sz="2100" dirty="0">
                <a:solidFill>
                  <a:srgbClr val="00B050"/>
                </a:solidFill>
              </a:rPr>
              <a:t>, AMP PAR Scope Modification Suggestions, Rakesh </a:t>
            </a:r>
            <a:r>
              <a:rPr lang="en-US" altLang="en-US" sz="2100" dirty="0" err="1">
                <a:solidFill>
                  <a:srgbClr val="00B050"/>
                </a:solidFill>
              </a:rPr>
              <a:t>Taori</a:t>
            </a:r>
            <a:r>
              <a:rPr lang="en-US" altLang="en-US" sz="2100" dirty="0">
                <a:solidFill>
                  <a:srgbClr val="00B050"/>
                </a:solidFill>
              </a:rPr>
              <a:t> (Infineon Technologies) </a:t>
            </a:r>
            <a:endParaRPr lang="en-US" altLang="en-US" sz="2100" dirty="0" smtClean="0">
              <a:solidFill>
                <a:srgbClr val="00B050"/>
              </a:solidFill>
            </a:endParaRPr>
          </a:p>
          <a:p>
            <a:pPr lvl="1" eaLnBrk="0" hangingPunct="0">
              <a:defRPr/>
            </a:pPr>
            <a:r>
              <a:rPr lang="en-US" altLang="en-US" sz="2100" dirty="0" smtClean="0">
                <a:solidFill>
                  <a:srgbClr val="00B050"/>
                </a:solidFill>
              </a:rPr>
              <a:t>11-23/1287, Revision Proposal for AMP CSD, </a:t>
            </a:r>
            <a:r>
              <a:rPr lang="en-US" altLang="en-US" sz="2100" dirty="0" err="1" smtClean="0">
                <a:solidFill>
                  <a:srgbClr val="00B050"/>
                </a:solidFill>
              </a:rPr>
              <a:t>Weijie</a:t>
            </a:r>
            <a:r>
              <a:rPr lang="en-US" altLang="en-US" sz="2100" dirty="0" smtClean="0">
                <a:solidFill>
                  <a:srgbClr val="00B050"/>
                </a:solidFill>
              </a:rPr>
              <a:t> Xu (OPPO)</a:t>
            </a:r>
            <a:endParaRPr lang="en-US" altLang="en-US" sz="2100" dirty="0"/>
          </a:p>
          <a:p>
            <a:pPr eaLnBrk="0" hangingPunct="0">
              <a:defRPr/>
            </a:pPr>
            <a:r>
              <a:rPr lang="en-US" altLang="en-GB" dirty="0" smtClean="0"/>
              <a:t>PAR/CSD SPs </a:t>
            </a:r>
          </a:p>
          <a:p>
            <a:pPr eaLnBrk="0" hangingPunct="0">
              <a:defRPr/>
            </a:pPr>
            <a:r>
              <a:rPr lang="en-US" altLang="en-GB" dirty="0" smtClean="0"/>
              <a:t>Contribution </a:t>
            </a:r>
            <a:r>
              <a:rPr lang="en-US" altLang="en-GB" dirty="0"/>
              <a:t>discussion</a:t>
            </a:r>
          </a:p>
          <a:p>
            <a:pPr lvl="1" eaLnBrk="0" hangingPunct="0">
              <a:defRPr/>
            </a:pPr>
            <a:r>
              <a:rPr lang="en-US" altLang="en-US" dirty="0" smtClean="0"/>
              <a:t>None</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4508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 baseline SP (11-23/1190r4) </a:t>
            </a:r>
            <a:r>
              <a:rPr lang="en-GB" altLang="en-US" strike="sngStrike" dirty="0" smtClean="0"/>
              <a:t>and motion (11-23/1006r2)</a:t>
            </a:r>
          </a:p>
          <a:p>
            <a:pPr lvl="0" eaLnBrk="0" hangingPunct="0">
              <a:defRPr/>
            </a:pPr>
            <a:r>
              <a:rPr lang="en-GB" altLang="en-US" strike="sngStrike" dirty="0" smtClean="0"/>
              <a:t>CSD baseline SP (11-23/1287r1)and motion (11-23/1212r1)</a:t>
            </a:r>
            <a:endParaRPr lang="en-GB" altLang="en-US" strike="sngStrike" dirty="0"/>
          </a:p>
          <a:p>
            <a:pPr eaLnBrk="0" hangingPunct="0">
              <a:defRPr/>
            </a:pPr>
            <a:r>
              <a:rPr lang="en-US" altLang="en-GB" dirty="0"/>
              <a:t>Contribution discussion</a:t>
            </a:r>
          </a:p>
          <a:p>
            <a:pPr lvl="1" eaLnBrk="0" hangingPunct="0">
              <a:defRPr/>
            </a:pPr>
            <a:r>
              <a:rPr lang="en-US" altLang="en-US" dirty="0">
                <a:solidFill>
                  <a:srgbClr val="00B050"/>
                </a:solidFill>
              </a:rPr>
              <a:t>11-23/1189, Discussion on AMP Security, </a:t>
            </a:r>
            <a:r>
              <a:rPr lang="en-US" altLang="en-US" dirty="0" err="1">
                <a:solidFill>
                  <a:srgbClr val="00B050"/>
                </a:solidFill>
              </a:rPr>
              <a:t>Weijie</a:t>
            </a:r>
            <a:r>
              <a:rPr lang="en-US" altLang="en-US" dirty="0">
                <a:solidFill>
                  <a:srgbClr val="00B050"/>
                </a:solidFill>
              </a:rPr>
              <a:t> Xu (OPPO)</a:t>
            </a:r>
          </a:p>
          <a:p>
            <a:pPr lvl="1" eaLnBrk="0" hangingPunct="0">
              <a:buFontTx/>
              <a:buChar char="–"/>
              <a:defRPr/>
            </a:pPr>
            <a:r>
              <a:rPr lang="en-US" altLang="en-US" dirty="0">
                <a:solidFill>
                  <a:srgbClr val="00B050"/>
                </a:solidFill>
              </a:rPr>
              <a:t>11-23/1221, Clock generation for X-Band Operation, </a:t>
            </a:r>
            <a:r>
              <a:rPr lang="en-US" altLang="en-US" dirty="0" err="1">
                <a:solidFill>
                  <a:srgbClr val="00B050"/>
                </a:solidFill>
              </a:rPr>
              <a:t>Joerg</a:t>
            </a:r>
            <a:r>
              <a:rPr lang="en-US" altLang="en-US" dirty="0">
                <a:solidFill>
                  <a:srgbClr val="00B050"/>
                </a:solidFill>
              </a:rPr>
              <a:t> Robert (TU </a:t>
            </a:r>
            <a:r>
              <a:rPr lang="en-US" altLang="zh-CN" dirty="0" err="1">
                <a:solidFill>
                  <a:srgbClr val="00B050"/>
                </a:solidFill>
              </a:rPr>
              <a:t>Ilmenau</a:t>
            </a:r>
            <a:r>
              <a:rPr lang="en-US" altLang="zh-CN" dirty="0">
                <a:solidFill>
                  <a:srgbClr val="00B050"/>
                </a:solidFill>
              </a:rPr>
              <a:t> / </a:t>
            </a:r>
            <a:r>
              <a:rPr lang="en-US" altLang="zh-CN" dirty="0" err="1">
                <a:solidFill>
                  <a:srgbClr val="00B050"/>
                </a:solidFill>
              </a:rPr>
              <a:t>Fraunhofer</a:t>
            </a:r>
            <a:r>
              <a:rPr lang="en-US" altLang="zh-CN" dirty="0">
                <a:solidFill>
                  <a:srgbClr val="00B050"/>
                </a:solidFill>
              </a:rPr>
              <a:t> IIS)</a:t>
            </a:r>
          </a:p>
          <a:p>
            <a:pPr lvl="1" eaLnBrk="0" hangingPunct="0">
              <a:buFontTx/>
              <a:buChar char="–"/>
              <a:defRPr/>
            </a:pPr>
            <a:r>
              <a:rPr lang="en-US" altLang="zh-CN" dirty="0">
                <a:solidFill>
                  <a:srgbClr val="00B050"/>
                </a:solidFill>
              </a:rPr>
              <a:t>11-23/1232, Power Consumption </a:t>
            </a:r>
            <a:r>
              <a:rPr lang="en-US" altLang="zh-CN" dirty="0" err="1">
                <a:solidFill>
                  <a:srgbClr val="00B050"/>
                </a:solidFill>
              </a:rPr>
              <a:t>Calculaton</a:t>
            </a:r>
            <a:r>
              <a:rPr lang="en-US" altLang="zh-CN" dirty="0">
                <a:solidFill>
                  <a:srgbClr val="00B050"/>
                </a:solidFill>
              </a:rPr>
              <a:t>, </a:t>
            </a:r>
            <a:r>
              <a:rPr lang="en-US" altLang="zh-CN" dirty="0" err="1">
                <a:solidFill>
                  <a:srgbClr val="00B050"/>
                </a:solidFill>
              </a:rPr>
              <a:t>Joerg</a:t>
            </a:r>
            <a:r>
              <a:rPr lang="en-US" altLang="zh-CN" dirty="0">
                <a:solidFill>
                  <a:srgbClr val="00B050"/>
                </a:solidFill>
              </a:rPr>
              <a:t> Robert (TU </a:t>
            </a:r>
            <a:r>
              <a:rPr lang="en-US" altLang="zh-CN" dirty="0" err="1">
                <a:solidFill>
                  <a:srgbClr val="00B050"/>
                </a:solidFill>
              </a:rPr>
              <a:t>Ilmenau</a:t>
            </a:r>
            <a:r>
              <a:rPr lang="en-US" altLang="zh-CN" dirty="0">
                <a:solidFill>
                  <a:srgbClr val="00B050"/>
                </a:solidFill>
              </a:rPr>
              <a:t> / </a:t>
            </a:r>
            <a:r>
              <a:rPr lang="en-US" altLang="zh-CN" dirty="0" err="1">
                <a:solidFill>
                  <a:srgbClr val="00B050"/>
                </a:solidFill>
              </a:rPr>
              <a:t>Fraunhofer</a:t>
            </a:r>
            <a:r>
              <a:rPr lang="en-US" altLang="zh-CN" dirty="0">
                <a:solidFill>
                  <a:srgbClr val="00B050"/>
                </a:solidFill>
              </a:rPr>
              <a:t> IIS)</a:t>
            </a:r>
          </a:p>
          <a:p>
            <a:pPr eaLnBrk="0" hangingPunct="0">
              <a:defRPr/>
            </a:pPr>
            <a:r>
              <a:rPr lang="en-US" altLang="en-GB" dirty="0" smtClean="0"/>
              <a:t>Teleconference </a:t>
            </a:r>
            <a:r>
              <a:rPr lang="en-US" altLang="en-GB" dirty="0" smtClean="0"/>
              <a:t>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PAR </a:t>
            </a:r>
            <a:r>
              <a:rPr lang="en-US" altLang="en-US" sz="3200" b="1" dirty="0" smtClean="0">
                <a:solidFill>
                  <a:schemeClr val="tx2"/>
                </a:solidFill>
                <a:latin typeface="Times New Roman" panose="02020603050405020304" pitchFamily="18" charset="0"/>
              </a:rPr>
              <a:t>Scope </a:t>
            </a:r>
            <a:r>
              <a:rPr lang="en-US" altLang="en-US" sz="3200" b="1" dirty="0" smtClean="0">
                <a:solidFill>
                  <a:schemeClr val="tx2"/>
                </a:solidFill>
                <a:latin typeface="Times New Roman" panose="02020603050405020304" pitchFamily="18" charset="0"/>
              </a:rPr>
              <a:t>baseline content </a:t>
            </a:r>
            <a:r>
              <a:rPr lang="en-US" altLang="en-US" sz="3200" b="1" dirty="0" smtClean="0">
                <a:solidFill>
                  <a:schemeClr val="tx2"/>
                </a:solidFill>
                <a:latin typeface="Times New Roman" panose="02020603050405020304" pitchFamily="18" charset="0"/>
              </a:rPr>
              <a:t>SP</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Do you agree following sentences as AMP PAR Scope baseline </a:t>
            </a:r>
            <a:r>
              <a:rPr lang="en-GB" altLang="en-US" dirty="0" smtClean="0"/>
              <a:t>content?</a:t>
            </a:r>
            <a:endParaRPr lang="en-GB" altLang="en-US" dirty="0" smtClean="0"/>
          </a:p>
          <a:p>
            <a:pPr marL="0" lvl="0" indent="0" eaLnBrk="0" hangingPunct="0">
              <a:buNone/>
              <a:defRPr/>
            </a:pPr>
            <a:endParaRPr lang="en-GB" altLang="en-US" dirty="0" smtClean="0"/>
          </a:p>
          <a:p>
            <a:pPr marL="0" marR="0" indent="0">
              <a:spcBef>
                <a:spcPts val="0"/>
              </a:spcBef>
              <a:spcAft>
                <a:spcPts val="0"/>
              </a:spcAft>
              <a:buNone/>
            </a:pPr>
            <a:r>
              <a:rPr lang="en-GB" altLang="zh-CN" sz="2000" dirty="0">
                <a:ea typeface="SimSun" panose="02010600030101010101" pitchFamily="2" charset="-122"/>
              </a:rPr>
              <a:t>This amendment defines modifications to both the IEEE 802.11 Medium Access Control layer (MAC) and Physical Layers (PHY) to enable operation of ambient powered </a:t>
            </a:r>
            <a:r>
              <a:rPr lang="en-GB" altLang="zh-CN" sz="2000" dirty="0" smtClean="0">
                <a:ea typeface="SimSun" panose="02010600030101010101" pitchFamily="2" charset="-122"/>
              </a:rPr>
              <a:t>devices </a:t>
            </a:r>
            <a:r>
              <a:rPr lang="en-GB" altLang="zh-CN" sz="2000" dirty="0">
                <a:ea typeface="SimSun" panose="02010600030101010101" pitchFamily="2" charset="-122"/>
              </a:rPr>
              <a:t>by energy harvesting. This amendment defines:</a:t>
            </a:r>
          </a:p>
          <a:p>
            <a:pPr marL="0" marR="0" indent="0">
              <a:spcBef>
                <a:spcPts val="0"/>
              </a:spcBef>
              <a:spcAft>
                <a:spcPts val="0"/>
              </a:spcAft>
              <a:buNone/>
            </a:pPr>
            <a:endParaRPr lang="en-GB" altLang="zh-CN" sz="2000" dirty="0">
              <a:ea typeface="SimSun" panose="02010600030101010101" pitchFamily="2" charset="-122"/>
            </a:endParaRPr>
          </a:p>
          <a:p>
            <a:pPr marR="0">
              <a:spcBef>
                <a:spcPts val="0"/>
              </a:spcBef>
              <a:spcAft>
                <a:spcPts val="0"/>
              </a:spcAft>
              <a:buFontTx/>
              <a:buChar char="-"/>
            </a:pPr>
            <a:r>
              <a:rPr lang="en-GB" altLang="zh-CN" sz="2000" dirty="0">
                <a:ea typeface="SimSun" panose="02010600030101010101" pitchFamily="2" charset="-122"/>
              </a:rPr>
              <a:t>at least one mode of data communication in sub-1GHz or 2.4 GHz band</a:t>
            </a:r>
          </a:p>
          <a:p>
            <a:pPr marR="0">
              <a:spcBef>
                <a:spcPts val="0"/>
              </a:spcBef>
              <a:spcAft>
                <a:spcPts val="0"/>
              </a:spcAft>
              <a:buFontTx/>
              <a:buChar char="-"/>
            </a:pPr>
            <a:r>
              <a:rPr lang="en-GB" altLang="zh-CN" sz="2000" dirty="0">
                <a:ea typeface="SimSun" panose="02010600030101010101" pitchFamily="2" charset="-122"/>
              </a:rPr>
              <a:t>at least one mode of data communication with legacy WLAN networks in 2.4GHz band</a:t>
            </a:r>
          </a:p>
          <a:p>
            <a:pPr>
              <a:spcBef>
                <a:spcPts val="0"/>
              </a:spcBef>
              <a:spcAft>
                <a:spcPts val="0"/>
              </a:spcAft>
              <a:buFontTx/>
              <a:buChar char="-"/>
            </a:pPr>
            <a:r>
              <a:rPr lang="en-GB" altLang="zh-CN" sz="2000" dirty="0">
                <a:ea typeface="SimSun" panose="02010600030101010101" pitchFamily="2" charset="-122"/>
              </a:rPr>
              <a:t>at least one mode to support RF energy harvesting in sub-1GHz or 2.4GHz </a:t>
            </a:r>
          </a:p>
          <a:p>
            <a:pPr marR="0">
              <a:spcBef>
                <a:spcPts val="0"/>
              </a:spcBef>
              <a:spcAft>
                <a:spcPts val="0"/>
              </a:spcAft>
              <a:buFontTx/>
              <a:buChar char="-"/>
            </a:pPr>
            <a:r>
              <a:rPr lang="en-GB" altLang="zh-CN" sz="2000" dirty="0">
                <a:ea typeface="SimSun" panose="02010600030101010101" pitchFamily="2" charset="-122"/>
              </a:rPr>
              <a:t>at least one mode to support positioning function</a:t>
            </a:r>
          </a:p>
          <a:p>
            <a:pPr marL="0" marR="0" indent="0">
              <a:spcBef>
                <a:spcPts val="0"/>
              </a:spcBef>
              <a:spcAft>
                <a:spcPts val="0"/>
              </a:spcAft>
              <a:buNone/>
            </a:pPr>
            <a:r>
              <a:rPr lang="en-GB" altLang="zh-CN" sz="2000" dirty="0">
                <a:ea typeface="SimSun" panose="02010600030101010101" pitchFamily="2" charset="-122"/>
              </a:rPr>
              <a:t> </a:t>
            </a:r>
          </a:p>
          <a:p>
            <a:pPr marL="0" marR="0" indent="0" algn="just">
              <a:spcBef>
                <a:spcPts val="0"/>
              </a:spcBef>
              <a:spcAft>
                <a:spcPts val="0"/>
              </a:spcAft>
              <a:buNone/>
            </a:pPr>
            <a:r>
              <a:rPr lang="en-GB" altLang="zh-CN" sz="2000" dirty="0">
                <a:ea typeface="SimSun" panose="02010600030101010101" pitchFamily="2" charset="-122"/>
              </a:rPr>
              <a:t>This amendment shall provide coexistence with deployed devices compliant with IEEE </a:t>
            </a:r>
            <a:r>
              <a:rPr lang="en-GB" altLang="zh-CN" sz="2000" dirty="0" err="1">
                <a:ea typeface="SimSun" panose="02010600030101010101" pitchFamily="2" charset="-122"/>
              </a:rPr>
              <a:t>Std</a:t>
            </a:r>
            <a:r>
              <a:rPr lang="en-GB" altLang="zh-CN" sz="2000" dirty="0">
                <a:ea typeface="SimSun" panose="02010600030101010101" pitchFamily="2" charset="-122"/>
              </a:rPr>
              <a:t> 802.11™-2020 and operating in the same band.</a:t>
            </a:r>
          </a:p>
          <a:p>
            <a:pPr marL="0" marR="0" indent="0" algn="just">
              <a:spcBef>
                <a:spcPts val="0"/>
              </a:spcBef>
              <a:spcAft>
                <a:spcPts val="0"/>
              </a:spcAft>
              <a:buNone/>
            </a:pPr>
            <a:endParaRPr lang="en-GB" altLang="zh-CN" sz="2000" dirty="0">
              <a:ea typeface="SimSun" panose="02010600030101010101" pitchFamily="2" charset="-122"/>
            </a:endParaRPr>
          </a:p>
          <a:p>
            <a:pPr marL="0" marR="0" indent="0" algn="just">
              <a:spcBef>
                <a:spcPts val="0"/>
              </a:spcBef>
              <a:spcAft>
                <a:spcPts val="0"/>
              </a:spcAft>
              <a:buNone/>
            </a:pPr>
            <a:r>
              <a:rPr lang="en-GB" altLang="zh-CN" sz="2000" dirty="0">
                <a:ea typeface="SimSun" panose="02010600030101010101" pitchFamily="2" charset="-122"/>
              </a:rPr>
              <a:t>Note: this baseline version is subject to further changes depending on discussion.</a:t>
            </a:r>
          </a:p>
          <a:p>
            <a:pPr marL="0" marR="0" indent="0" eaLnBrk="0" hangingPunct="0">
              <a:buNone/>
              <a:defRPr/>
            </a:pPr>
            <a:endParaRPr lang="en-GB" altLang="zh-CN" i="1" dirty="0"/>
          </a:p>
          <a:p>
            <a:pPr marL="0" marR="0" indent="0" eaLnBrk="0" hangingPunct="0">
              <a:buNone/>
              <a:defRPr/>
            </a:pPr>
            <a:r>
              <a:rPr lang="en-GB" altLang="zh-CN" i="1" dirty="0" smtClean="0"/>
              <a:t>Result: </a:t>
            </a:r>
            <a:r>
              <a:rPr lang="en-GB" altLang="zh-CN" i="1" dirty="0" smtClean="0"/>
              <a:t>29Y/19N/3A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56516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PAR baseline Motion (Cancelled)</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baseline of AMP PAR document? </a:t>
            </a:r>
          </a:p>
          <a:p>
            <a:pPr lvl="0" eaLnBrk="0" hangingPunct="0">
              <a:defRPr/>
            </a:pPr>
            <a:endParaRPr lang="en-GB" altLang="zh-CN" sz="2000" dirty="0">
              <a:ea typeface="SimSun" panose="02010600030101010101" pitchFamily="2" charset="-122"/>
            </a:endParaRPr>
          </a:p>
          <a:p>
            <a:pPr marL="0" lvl="0" indent="0" eaLnBrk="0" hangingPunct="0">
              <a:buNone/>
              <a:defRPr/>
            </a:pPr>
            <a:r>
              <a:rPr lang="en-GB" altLang="zh-CN" sz="2000" dirty="0" smtClean="0">
                <a:ea typeface="SimSun" panose="02010600030101010101" pitchFamily="2" charset="-122"/>
              </a:rPr>
              <a:t>Note</a:t>
            </a:r>
            <a:r>
              <a:rPr lang="en-GB" altLang="zh-CN" sz="2000" dirty="0">
                <a:ea typeface="SimSun" panose="02010600030101010101" pitchFamily="2" charset="-122"/>
              </a:rPr>
              <a:t>: this baseline version is subject to further changes depending on discussion.</a:t>
            </a: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a:t>
            </a:r>
            <a:r>
              <a:rPr lang="en-GB" altLang="zh-CN" i="1" dirty="0" smtClean="0"/>
              <a: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85859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CSD framework doc update SP (Cancelled)</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Do you agree </a:t>
            </a:r>
            <a:r>
              <a:rPr lang="en-GB" altLang="en-US" dirty="0" smtClean="0"/>
              <a:t>to accept the proposed modification to the example content in 11-23/1287r2 </a:t>
            </a:r>
            <a:r>
              <a:rPr lang="en-GB" altLang="en-US" dirty="0" smtClean="0"/>
              <a:t>as part of the AMP CSD framework content?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80576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CSD baseline Motion (Cancelled)</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baseline of AMP CSD document? </a:t>
            </a:r>
          </a:p>
          <a:p>
            <a:pPr lvl="0" eaLnBrk="0" hangingPunct="0">
              <a:defRPr/>
            </a:pPr>
            <a:endParaRPr lang="en-GB" altLang="zh-CN" sz="2000" dirty="0">
              <a:ea typeface="SimSun" panose="02010600030101010101" pitchFamily="2" charset="-122"/>
            </a:endParaRPr>
          </a:p>
          <a:p>
            <a:pPr marL="0" lvl="0" indent="0" eaLnBrk="0" hangingPunct="0">
              <a:buNone/>
              <a:defRPr/>
            </a:pPr>
            <a:r>
              <a:rPr lang="en-GB" altLang="zh-CN" sz="2000" dirty="0" smtClean="0">
                <a:ea typeface="SimSun" panose="02010600030101010101" pitchFamily="2" charset="-122"/>
              </a:rPr>
              <a:t>Note</a:t>
            </a:r>
            <a:r>
              <a:rPr lang="en-GB" altLang="zh-CN" sz="2000" dirty="0">
                <a:ea typeface="SimSun" panose="02010600030101010101" pitchFamily="2" charset="-122"/>
              </a:rPr>
              <a:t>: this baseline version is subject to further changes depending on discussion.</a:t>
            </a:r>
          </a:p>
          <a:p>
            <a:pPr marL="0" marR="0" indent="0" eaLnBrk="0" hangingPunct="0">
              <a:buNone/>
              <a:defRPr/>
            </a:pPr>
            <a:endParaRPr lang="en-GB" altLang="zh-CN" i="1" dirty="0" smtClean="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11339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Jul 802 plenary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Aug 8</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Aug 29</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Sep 5</a:t>
            </a:r>
            <a:r>
              <a:rPr lang="en-US" sz="2400" baseline="30000" dirty="0" smtClean="0"/>
              <a:t>th</a:t>
            </a:r>
            <a:r>
              <a:rPr lang="en-US" sz="2400" dirty="0" smtClean="0"/>
              <a:t>,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157161</TotalTime>
  <Words>2999</Words>
  <Application>Microsoft Office PowerPoint</Application>
  <PresentationFormat>宽屏</PresentationFormat>
  <Paragraphs>442</Paragraphs>
  <Slides>32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4"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 plenary session</vt:lpstr>
      <vt:lpstr>AMP SG Meeting Plan during the 802 Jul Plenary Session</vt:lpstr>
      <vt:lpstr>Submission List (Call for submissions)</vt:lpstr>
      <vt:lpstr>IEEE 802.11 AMP SG Meeting During IEEE 802.11 Jul Plenary 2023</vt:lpstr>
      <vt:lpstr>PowerPoint 演示文稿</vt:lpstr>
      <vt:lpstr>AMP TIG/SG Timeline Plan</vt:lpstr>
      <vt:lpstr>IEEE 802.11 AMP SG Meeting During IEEE 802.11 Jul Plenary 2023</vt:lpstr>
      <vt:lpstr>PowerPoint 演示文稿</vt:lpstr>
      <vt:lpstr>PowerPoint 演示文稿</vt:lpstr>
      <vt:lpstr>IEEE 802.11 AMP SG Meeting During IEEE 802.11 Jul Plenary 2023</vt:lpstr>
      <vt:lpstr>PowerPoint 演示文稿</vt:lpstr>
      <vt:lpstr>IEEE 802.11 AMP SG Meeting During IEEE 802.11 Jul Plenary 2023</vt:lpstr>
      <vt:lpstr>PowerPoint 演示文稿</vt:lpstr>
      <vt:lpstr>PowerPoint 演示文稿</vt:lpstr>
      <vt:lpstr>PowerPoint 演示文稿</vt:lpstr>
      <vt:lpstr>PowerPoint 演示文稿</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TGbd Meeting Agenda</dc:subject>
  <dc:creator>Mr. Bo Sun</dc:creator>
  <cp:keywords>May 2022</cp:keywords>
  <cp:lastModifiedBy>0318003590</cp:lastModifiedBy>
  <cp:revision>5680</cp:revision>
  <cp:lastPrinted>2014-11-04T15:04:00Z</cp:lastPrinted>
  <dcterms:created xsi:type="dcterms:W3CDTF">2007-04-17T18:10:00Z</dcterms:created>
  <dcterms:modified xsi:type="dcterms:W3CDTF">2023-07-13T13:31:25Z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