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579" r:id="rId4"/>
    <p:sldId id="580" r:id="rId5"/>
    <p:sldId id="584" r:id="rId6"/>
    <p:sldId id="587" r:id="rId7"/>
    <p:sldId id="585" r:id="rId8"/>
    <p:sldId id="589" r:id="rId9"/>
    <p:sldId id="590" r:id="rId10"/>
    <p:sldId id="586" r:id="rId11"/>
    <p:sldId id="50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2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1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966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296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802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38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Use Cases and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</a:t>
            </a:r>
            <a:r>
              <a:rPr lang="en-GB" altLang="zh-CN" sz="1800" b="1" dirty="0"/>
              <a:t>ay</a:t>
            </a:r>
            <a:r>
              <a:rPr lang="en-US" altLang="zh-CN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Confirm the use cases proposed in AMP TIG as target use cases for AMP SG study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Classification of the use cases: service, deployment scenarios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Requirements defined for use cases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1FE7DF-D802-11A6-E731-97B8E3E4727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73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802.11-23/0436r8, </a:t>
            </a:r>
            <a:r>
              <a:rPr lang="en-GB" altLang="zh-CN" sz="1600" dirty="0"/>
              <a:t>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confirm the target use cases in AMP SG and define the key requirements.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84BCF0-C779-7631-0293-4301FB8512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 Cases Defined in AMP TIG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1 Smart manufacturing: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inventory, asset tracking/positioning, and environment/production line sensing and monitoring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2 Data </a:t>
            </a:r>
            <a:r>
              <a:rPr lang="en-GB" altLang="zh-CN" sz="18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Center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environmental monitoring, facility monitoring and asset management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3 Smart home: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asset management, home environment monitoring and home security.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4 Logistics and warehouse: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goods tracking and inventory check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5 Smart agriculture: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monitoring of soil moisture, soil fertility, temperature, wind speed, plant growth etc., and controlling of the agricultural facilities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6 Indoor positioning: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positioning in giant shopping mall, factories, warehouses, etc.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7 Smart Power Grid: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sensing of sound, heat, pressure, etc., smart meter to achieve awareness of device/equipment status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8 Fresh Food supply chain: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Route the RTI, sense temperature etc.</a:t>
            </a:r>
          </a:p>
          <a:p>
            <a:pPr marL="0" lvl="2" defTabSz="449263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Proposal</a:t>
            </a:r>
            <a:r>
              <a:rPr lang="en-GB" altLang="zh-CN" sz="2000" i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: </a:t>
            </a: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Confirm the above 8 use cases as target use cases in AMP SG and further define requirements for these use case.</a:t>
            </a:r>
            <a:endParaRPr lang="en-US" altLang="zh-CN" b="1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 of Use Cases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Classification based on service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Sensor</a:t>
            </a:r>
            <a:r>
              <a:rPr lang="en-GB" sz="2400" dirty="0"/>
              <a:t>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smart agriculture, smart power grid,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Positioning/ranging</a:t>
            </a:r>
            <a:r>
              <a:rPr lang="en-GB" sz="2400" dirty="0"/>
              <a:t>: smart manufacturing, smart home, logistics and warehouse, fresh food supply chain, indoor positioning;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Identification</a:t>
            </a:r>
            <a:r>
              <a:rPr lang="en-GB" sz="2400" dirty="0"/>
              <a:t>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smart agriculture,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 of Use Cases (2/2)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323165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Classification based on deployment scenarios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/>
              <a:t>Indoor </a:t>
            </a:r>
            <a:r>
              <a:rPr lang="en-GB" sz="2800" b="1" dirty="0" err="1"/>
              <a:t>v.s</a:t>
            </a:r>
            <a:r>
              <a:rPr lang="en-GB" sz="2800" b="1" dirty="0"/>
              <a:t>. outdoor</a:t>
            </a:r>
            <a:r>
              <a:rPr lang="en-GB" sz="2800" dirty="0"/>
              <a:t>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400" dirty="0"/>
              <a:t>Indoor: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fresh food supply chain, indoor positioning;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400" dirty="0"/>
              <a:t>Outdoor: logistics and warehouse, smart agriculture, smart power grid,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31794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(1/4)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52279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Coverage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Indoor: 30 meters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Outdoor: 200 meters 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Power consumption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Overall peak power consumption: less than 1mW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consumption Tx, Rx and Sleep mode can be further defined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Complexity, maintenance efforts can partially be reflected by power consumption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Peak data rate: 20kbps, 100kbps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Pos/ranging accuracy: 1~3 m Horizontal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Co-existence with legacy systems: standalone </a:t>
            </a:r>
            <a:r>
              <a:rPr lang="en-US" altLang="zh-CN" sz="2100" dirty="0" err="1">
                <a:cs typeface="Times New Roman" panose="02020603050405020304" pitchFamily="18" charset="0"/>
              </a:rPr>
              <a:t>v.s</a:t>
            </a:r>
            <a:r>
              <a:rPr lang="en-US" altLang="zh-CN" sz="2100" dirty="0">
                <a:cs typeface="Times New Roman" panose="02020603050405020304" pitchFamily="18" charset="0"/>
              </a:rPr>
              <a:t>. co-existence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0835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(2/4)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7089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Requirements based on service classification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Sensor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Coverage: indoor up to 30 meters, outdoor up to 200 meters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data rate: 20kbps, 100kbps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Positioning/ranging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Positioning reference signal coverage: indoor up to 30 meters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 err="1"/>
              <a:t>Pos</a:t>
            </a:r>
            <a:r>
              <a:rPr lang="en-GB" sz="2000" dirty="0"/>
              <a:t>/ranging accuracy: 1~3 m Horizontal, 1~2 m vertical accuracy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Identification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Coverage: indoor up to 30 meters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Data rate: 20kbps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287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(3/4)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13FA137-725E-E2D9-8A92-2923F0FBF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6498"/>
              </p:ext>
            </p:extLst>
          </p:nvPr>
        </p:nvGraphicFramePr>
        <p:xfrm>
          <a:off x="533400" y="1447800"/>
          <a:ext cx="8001000" cy="4510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62">
                  <a:extLst>
                    <a:ext uri="{9D8B030D-6E8A-4147-A177-3AD203B41FA5}">
                      <a16:colId xmlns:a16="http://schemas.microsoft.com/office/drawing/2014/main" val="3668435110"/>
                    </a:ext>
                  </a:extLst>
                </a:gridCol>
                <a:gridCol w="769328">
                  <a:extLst>
                    <a:ext uri="{9D8B030D-6E8A-4147-A177-3AD203B41FA5}">
                      <a16:colId xmlns:a16="http://schemas.microsoft.com/office/drawing/2014/main" val="1265672563"/>
                    </a:ext>
                  </a:extLst>
                </a:gridCol>
                <a:gridCol w="1602763">
                  <a:extLst>
                    <a:ext uri="{9D8B030D-6E8A-4147-A177-3AD203B41FA5}">
                      <a16:colId xmlns:a16="http://schemas.microsoft.com/office/drawing/2014/main" val="3650588341"/>
                    </a:ext>
                  </a:extLst>
                </a:gridCol>
                <a:gridCol w="1589942">
                  <a:extLst>
                    <a:ext uri="{9D8B030D-6E8A-4147-A177-3AD203B41FA5}">
                      <a16:colId xmlns:a16="http://schemas.microsoft.com/office/drawing/2014/main" val="726553468"/>
                    </a:ext>
                  </a:extLst>
                </a:gridCol>
                <a:gridCol w="987304">
                  <a:extLst>
                    <a:ext uri="{9D8B030D-6E8A-4147-A177-3AD203B41FA5}">
                      <a16:colId xmlns:a16="http://schemas.microsoft.com/office/drawing/2014/main" val="1344256778"/>
                    </a:ext>
                  </a:extLst>
                </a:gridCol>
                <a:gridCol w="1269390">
                  <a:extLst>
                    <a:ext uri="{9D8B030D-6E8A-4147-A177-3AD203B41FA5}">
                      <a16:colId xmlns:a16="http://schemas.microsoft.com/office/drawing/2014/main" val="3782939110"/>
                    </a:ext>
                  </a:extLst>
                </a:gridCol>
                <a:gridCol w="1166811">
                  <a:extLst>
                    <a:ext uri="{9D8B030D-6E8A-4147-A177-3AD203B41FA5}">
                      <a16:colId xmlns:a16="http://schemas.microsoft.com/office/drawing/2014/main" val="4188438930"/>
                    </a:ext>
                  </a:extLst>
                </a:gridCol>
              </a:tblGrid>
              <a:tr h="869668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u="none" strike="noStrike" dirty="0">
                          <a:effectLst/>
                        </a:rPr>
                        <a:t> 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Coverage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Maximum payload size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Device power consumption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Device density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Positioning accuracy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Peak data rate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3832398776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2314700939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3525901397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1211554053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UC4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3105947569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2121419345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2984993910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597722757"/>
                  </a:ext>
                </a:extLst>
              </a:tr>
              <a:tr h="455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UC8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b"/>
                </a:tc>
                <a:extLst>
                  <a:ext uri="{0D108BD9-81ED-4DB2-BD59-A6C34878D82A}">
                    <a16:rowId xmlns:a16="http://schemas.microsoft.com/office/drawing/2014/main" val="3792754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75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(4/4)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95520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Further discussion points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Coverage is defined as signal strength in dBm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Device density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Option 1: number of devices per AP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Option 2: number of devices per area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Device power consumption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1) peak power consumption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2) average power consumption</a:t>
            </a:r>
            <a:endParaRPr lang="en-GB" sz="2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Device types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Type 1) RF powered ;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Type 2) non-RF powered, e.g., solar power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Should reading time be defined as requirement?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Complexity magnitude lower than current 802.11ah device?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812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6148</TotalTime>
  <Words>913</Words>
  <Application>Microsoft Office PowerPoint</Application>
  <PresentationFormat>全屏显示(4:3)</PresentationFormat>
  <Paragraphs>165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ACcord Submission Template</vt:lpstr>
      <vt:lpstr>Use Cases and Requirements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1809</cp:revision>
  <cp:lastPrinted>1998-02-10T13:28:00Z</cp:lastPrinted>
  <dcterms:created xsi:type="dcterms:W3CDTF">2009-12-02T19:05:00Z</dcterms:created>
  <dcterms:modified xsi:type="dcterms:W3CDTF">2023-05-17T21:50:28Z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