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99" r:id="rId17"/>
    <p:sldId id="933" r:id="rId18"/>
    <p:sldId id="1074" r:id="rId19"/>
    <p:sldId id="897" r:id="rId20"/>
    <p:sldId id="1072" r:id="rId21"/>
    <p:sldId id="1076" r:id="rId22"/>
    <p:sldId id="1098" r:id="rId23"/>
    <p:sldId id="842" r:id="rId24"/>
    <p:sldId id="1024" r:id="rId25"/>
    <p:sldId id="1071" r:id="rId26"/>
    <p:sldId id="1079" r:id="rId27"/>
    <p:sldId id="1080" r:id="rId2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6424" autoAdjust="0"/>
  </p:normalViewPr>
  <p:slideViewPr>
    <p:cSldViewPr>
      <p:cViewPr varScale="1">
        <p:scale>
          <a:sx n="108" d="100"/>
          <a:sy n="108" d="100"/>
        </p:scale>
        <p:origin x="37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167</c:v>
                </c:pt>
                <c:pt idx="1">
                  <c:v>6</c:v>
                </c:pt>
                <c:pt idx="2">
                  <c:v>234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198345664"/>
        <c:axId val="1283047968"/>
      </c:barChart>
      <c:catAx>
        <c:axId val="11983456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283047968"/>
        <c:crosses val="autoZero"/>
        <c:auto val="1"/>
        <c:lblAlgn val="ctr"/>
        <c:lblOffset val="100"/>
        <c:noMultiLvlLbl val="0"/>
      </c:catAx>
      <c:valAx>
        <c:axId val="12830479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9834566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729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2413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854099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15735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469126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0712</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r0</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2023-05-04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May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651975852"/>
              </p:ext>
            </p:extLst>
          </p:nvPr>
        </p:nvGraphicFramePr>
        <p:xfrm>
          <a:off x="3429000" y="1600200"/>
          <a:ext cx="8305801" cy="476601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23/0641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LB272 - Part 1: Non-TB sensing measurement</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15</a:t>
                      </a:r>
                      <a:r>
                        <a:rPr lang="en-US" altLang="zh-CN" sz="1200" kern="1200" baseline="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 for CID 1296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lb272-ost-cid-1758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Threshold-based Reporting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MLME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06286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31.2596</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407/1302,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221665303"/>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3000304955"/>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407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0.102150538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0.312596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78943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71976851"/>
              </p:ext>
            </p:extLst>
          </p:nvPr>
        </p:nvGraphicFramePr>
        <p:xfrm>
          <a:off x="2159268" y="685800"/>
          <a:ext cx="7873465" cy="5791200"/>
        </p:xfrm>
        <a:graphic>
          <a:graphicData uri="http://schemas.openxmlformats.org/drawingml/2006/table">
            <a:tbl>
              <a:tblPr firstRow="1" firstCol="1" bandRow="1">
                <a:tableStyleId>{616DA210-FB5B-4158-B5E0-FEB733F419BA}</a:tableStyleId>
              </a:tblPr>
              <a:tblGrid>
                <a:gridCol w="1089292"/>
                <a:gridCol w="917298"/>
                <a:gridCol w="1274022"/>
                <a:gridCol w="984183"/>
                <a:gridCol w="874830"/>
                <a:gridCol w="1337376"/>
                <a:gridCol w="1396464"/>
              </a:tblGrid>
              <a:tr h="140368">
                <a:tc>
                  <a:txBody>
                    <a:bodyPr/>
                    <a:lstStyle/>
                    <a:p>
                      <a:endParaRPr lang="zh-CN" sz="1000" dirty="0">
                        <a:effectLst/>
                        <a:latin typeface="Times New Roman" panose="02020603050405020304" pitchFamily="18" charset="0"/>
                      </a:endParaRPr>
                    </a:p>
                  </a:txBody>
                  <a:tcPr marL="36522" marR="36522" marT="0" marB="0" anchor="b"/>
                </a:tc>
                <a:tc>
                  <a:txBody>
                    <a:bodyPr/>
                    <a:lstStyle/>
                    <a:p>
                      <a:pPr algn="ctr">
                        <a:spcAft>
                          <a:spcPts val="0"/>
                        </a:spcAft>
                      </a:pPr>
                      <a:r>
                        <a:rPr lang="en-US" sz="1000" b="1" dirty="0">
                          <a:solidFill>
                            <a:srgbClr val="000000"/>
                          </a:solidFill>
                          <a:effectLst/>
                          <a:latin typeface="Calibri" panose="020F0502020204030204" pitchFamily="34" charset="0"/>
                          <a:ea typeface="宋体" panose="02010600030101010101" pitchFamily="2" charset="-122"/>
                        </a:rPr>
                        <a:t>Assigned</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May interim</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July plenary</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err="1">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24</a:t>
                      </a:r>
                      <a:endParaRPr lang="zh-CN" sz="100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000000"/>
                          </a:solidFill>
                          <a:effectLst/>
                          <a:latin typeface="Calibri" panose="020F0502020204030204" pitchFamily="34" charset="0"/>
                          <a:ea typeface="宋体" panose="02010600030101010101" pitchFamily="2" charset="-122"/>
                        </a:rPr>
                        <a:t>Ali</a:t>
                      </a:r>
                      <a:endParaRPr lang="zh-CN" sz="10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00">
                          <a:solidFill>
                            <a:srgbClr val="FF0000"/>
                          </a:solidFill>
                          <a:effectLst/>
                          <a:latin typeface="Calibri" panose="020F0502020204030204" pitchFamily="34" charset="0"/>
                          <a:ea typeface="宋体" panose="02010600030101010101" pitchFamily="2" charset="-122"/>
                        </a:rPr>
                        <a:t>Anirud</a:t>
                      </a:r>
                      <a:endParaRPr lang="zh-CN" sz="100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24</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FF0000"/>
                          </a:solidFill>
                          <a:effectLst/>
                          <a:latin typeface="Calibri" panose="020F0502020204030204" pitchFamily="34" charset="0"/>
                          <a:ea typeface="宋体" panose="02010600030101010101" pitchFamily="2" charset="-122"/>
                        </a:rPr>
                        <a:t>Assaf</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83</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7</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Chaoming</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46</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FF0000"/>
                          </a:solidFill>
                          <a:effectLst/>
                          <a:latin typeface="Calibri" panose="020F0502020204030204" pitchFamily="34" charset="0"/>
                          <a:ea typeface="宋体" panose="02010600030101010101" pitchFamily="2" charset="-122"/>
                        </a:rPr>
                        <a:t>Cheng</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76</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00">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28</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206</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3</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21</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47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Junghoon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Josh</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solidFill>
                            <a:srgbClr val="FF0000"/>
                          </a:solidFill>
                          <a:effectLst/>
                          <a:latin typeface="Calibri" panose="020F0502020204030204" pitchFamily="34" charset="0"/>
                          <a:ea typeface="宋体" panose="02010600030101010101" pitchFamily="2" charset="-122"/>
                        </a:rPr>
                        <a:t>Mahmoud</a:t>
                      </a:r>
                      <a:endParaRPr lang="zh-CN" sz="100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39</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err="1">
                          <a:solidFill>
                            <a:srgbClr val="FF0000"/>
                          </a:solidFill>
                          <a:effectLst/>
                          <a:latin typeface="Calibri" panose="020F0502020204030204" pitchFamily="34" charset="0"/>
                          <a:ea typeface="宋体" panose="02010600030101010101" pitchFamily="2" charset="-122"/>
                        </a:rPr>
                        <a:t>Mengshi</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16</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48</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Osama</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Perry</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26</a:t>
                      </a:r>
                      <a:endParaRPr lang="zh-CN" sz="100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solidFill>
                            <a:srgbClr val="FF0000"/>
                          </a:solidFill>
                          <a:effectLst/>
                          <a:latin typeface="Calibri" panose="020F0502020204030204" pitchFamily="34" charset="0"/>
                          <a:ea typeface="宋体" panose="02010600030101010101" pitchFamily="2" charset="-122"/>
                        </a:rPr>
                        <a:t>Rui Du</a:t>
                      </a:r>
                      <a:endParaRPr lang="zh-CN" sz="100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20</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FF0000"/>
                          </a:solidFill>
                          <a:effectLst/>
                          <a:latin typeface="Calibri" panose="020F0502020204030204" pitchFamily="34" charset="0"/>
                          <a:ea typeface="宋体" panose="02010600030101010101" pitchFamily="2" charset="-122"/>
                        </a:rPr>
                        <a:t>Rui Yang</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17</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smtClean="0">
                          <a:effectLst/>
                          <a:latin typeface="Calibri" panose="020F0502020204030204" pitchFamily="34" charset="0"/>
                          <a:ea typeface="宋体" panose="02010600030101010101" pitchFamily="2" charset="-122"/>
                        </a:rPr>
                        <a:t>Steph</a:t>
                      </a:r>
                      <a:r>
                        <a:rPr lang="en-US" altLang="zh-CN" sz="1000" dirty="0" smtClean="0">
                          <a:effectLst/>
                          <a:latin typeface="Calibri" panose="020F0502020204030204" pitchFamily="34" charset="0"/>
                          <a:ea typeface="宋体" panose="02010600030101010101" pitchFamily="2" charset="-122"/>
                        </a:rPr>
                        <a:t>an</a:t>
                      </a:r>
                      <a:r>
                        <a:rPr lang="en-US" sz="1000" dirty="0" smtClean="0">
                          <a:effectLst/>
                          <a:latin typeface="Calibri" panose="020F0502020204030204" pitchFamily="34" charset="0"/>
                          <a:ea typeface="宋体" panose="02010600030101010101" pitchFamily="2" charset="-122"/>
                        </a:rPr>
                        <a:t> </a:t>
                      </a:r>
                      <a:r>
                        <a:rPr lang="en-US" sz="1000" dirty="0">
                          <a:effectLst/>
                          <a:latin typeface="Calibri" panose="020F0502020204030204" pitchFamily="34" charset="0"/>
                          <a:ea typeface="宋体" panose="02010600030101010101" pitchFamily="2" charset="-122"/>
                        </a:rPr>
                        <a:t>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10</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14</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Yiyan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FF0000"/>
                          </a:solidFill>
                          <a:effectLst/>
                          <a:latin typeface="Calibri" panose="020F0502020204030204" pitchFamily="34" charset="0"/>
                          <a:ea typeface="宋体" panose="02010600030101010101" pitchFamily="2" charset="-122"/>
                        </a:rPr>
                        <a:t>Zinan</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15</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MLME TT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MIB</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solidFill>
                          <a:schemeClr val="tx1"/>
                        </a:solidFill>
                        <a:effectLst/>
                        <a:latin typeface="Times New Roman" panose="02020603050405020304" pitchFamily="18" charset="0"/>
                      </a:endParaRPr>
                    </a:p>
                  </a:txBody>
                  <a:tcPr marL="68580" marR="68580" marT="0" marB="0" anchor="b"/>
                </a:tc>
                <a:tc>
                  <a:txBody>
                    <a:bodyPr/>
                    <a:lstStyle/>
                    <a:p>
                      <a:endParaRPr lang="zh-CN" sz="8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1302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274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407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strike="noStrike" dirty="0" smtClean="0">
                          <a:solidFill>
                            <a:srgbClr val="0000FF"/>
                          </a:solidFill>
                          <a:effectLst/>
                          <a:latin typeface="Calibri" panose="020F0502020204030204" pitchFamily="34" charset="0"/>
                          <a:ea typeface="宋体" panose="02010600030101010101" pitchFamily="2" charset="-122"/>
                        </a:rPr>
                        <a:t>968</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331</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0.102150538</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0.2104455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dirty="0">
                          <a:solidFill>
                            <a:srgbClr val="FF0000"/>
                          </a:solidFill>
                          <a:effectLst/>
                          <a:latin typeface="Calibri" panose="020F0502020204030204" pitchFamily="34" charset="0"/>
                          <a:ea typeface="宋体" panose="02010600030101010101" pitchFamily="2" charset="-122"/>
                        </a:rPr>
                        <a:t>0.312596</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78158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15613481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50499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4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8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r>
              <a:rPr lang="en-US" altLang="zh-CN"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9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154535</TotalTime>
  <Words>2637</Words>
  <Application>Microsoft Office PowerPoint</Application>
  <PresentationFormat>宽屏</PresentationFormat>
  <Paragraphs>790</Paragraphs>
  <Slides>27</Slides>
  <Notes>27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5869</cp:revision>
  <cp:lastPrinted>2014-11-04T15:04:57Z</cp:lastPrinted>
  <dcterms:created xsi:type="dcterms:W3CDTF">2007-04-17T18:10:23Z</dcterms:created>
  <dcterms:modified xsi:type="dcterms:W3CDTF">2023-05-04T02:10:07Z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(3)voCfhCaaxVwWlsWXjqE4EWtx58dJ/B8AHM5g+MDaejD61JnXITBeyXuclDknfU7fTD9JXCRW
6Q4VabALkv8hDqrBB6ErLbiXZGym69u16wTZzd7UKD6jLeHPi1Q+M4iyy29v3KMlbWrkL7qL
+Xn5scVsflNDdrxTwpj9opeanI81wySOFkSIwMSS6PWGoSl1r5IRc08BYEQ6CKAGvVuffT2j
bDaiT0erIgGXHXIoM1</vt:lpwstr>
  </property>
  <property fmtid="{D5CDD505-2E9C-101B-9397-08002B2CF9AE}" pid="27" name="_2015_ms_pID_7253431">
    <vt:lpwstr>IWZwVZL2eX1keA4X3VmdffwJmyJhxLUMR5iIigaUn5WYvYkH18dADT
PtnuqZsb6hOO8QPTej2sCspdTzsLT1Sx2QU7dfdn+qRdc7cYnb48ueXzVFSSPd+UFz/BxNKs
GUqEHAZVb+oMK3tR6xNUuMn2BG9zfyL443PXS53grZGsDndH5TS/YL6rT8pbwc91tRuLTM2G
oYAJRjJWPSlpZuLicOivcf6NOOB6AQJng9Ay</vt:lpwstr>
  </property>
  <property fmtid="{D5CDD505-2E9C-101B-9397-08002B2CF9AE}" pid="28" name="_2015_ms_pID_7253432">
    <vt:lpwstr>jqYY+v0o9vfHfap1HQHLd5E=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