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257" r:id="rId3"/>
    <p:sldId id="270" r:id="rId4"/>
    <p:sldId id="297" r:id="rId5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amilton, Mark" initials="HM" lastIdx="1" clrIdx="0">
    <p:extLst>
      <p:ext uri="{19B8F6BF-5375-455C-9EA6-DF929625EA0E}">
        <p15:presenceInfo xmlns:p15="http://schemas.microsoft.com/office/powerpoint/2012/main" userId="S::mark.hamilton@commscope.com::7a57ae76-fe50-4fda-9ae1-991be789b0d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888" autoAdjust="0"/>
    <p:restoredTop sz="94660"/>
  </p:normalViewPr>
  <p:slideViewPr>
    <p:cSldViewPr>
      <p:cViewPr varScale="1">
        <p:scale>
          <a:sx n="154" d="100"/>
          <a:sy n="154" d="100"/>
        </p:scale>
        <p:origin x="516" y="144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1764" y="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4/25/2023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3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80421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802.11-23/0700r1</a:t>
            </a:r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37CE6430-622B-4176-BF54-4362F0973D2C}"/>
              </a:ext>
            </a:extLst>
          </p:cNvPr>
          <p:cNvSpPr txBox="1">
            <a:spLocks/>
          </p:cNvSpPr>
          <p:nvPr userDrawn="1"/>
        </p:nvSpPr>
        <p:spPr bwMode="auto">
          <a:xfrm>
            <a:off x="912285" y="346365"/>
            <a:ext cx="1602315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April 2023</a:t>
            </a:r>
          </a:p>
        </p:txBody>
      </p:sp>
      <p:sp>
        <p:nvSpPr>
          <p:cNvPr id="12" name="Rectangle 7">
            <a:extLst>
              <a:ext uri="{FF2B5EF4-FFF2-40B4-BE49-F238E27FC236}">
                <a16:creationId xmlns:a16="http://schemas.microsoft.com/office/drawing/2014/main" id="{3D862394-D570-4AFC-90CD-C44A8258DE48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9019827" y="6475413"/>
            <a:ext cx="2333973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Mark Hamilton, Ruckus/CommScope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927100"/>
            <a:ext cx="10363200" cy="53657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dirty="0"/>
              <a:t>TGbh PICS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2023-04-25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56167156"/>
              </p:ext>
            </p:extLst>
          </p:nvPr>
        </p:nvGraphicFramePr>
        <p:xfrm>
          <a:off x="984250" y="2411413"/>
          <a:ext cx="10239375" cy="2482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66184" imgH="2537736" progId="Word.Document.8">
                  <p:embed/>
                </p:oleObj>
              </mc:Choice>
              <mc:Fallback>
                <p:oleObj name="Document" r:id="rId3" imgW="10466184" imgH="2537736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4250" y="2411413"/>
                        <a:ext cx="10239375" cy="24828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algn="ctr"/>
            <a:r>
              <a:rPr lang="en-US" altLang="en-US" dirty="0"/>
              <a:t>Presentation for discussion, to reach consensus on TGbh PICS</a:t>
            </a:r>
          </a:p>
          <a:p>
            <a:pPr algn="ctr"/>
            <a:endParaRPr lang="en-US" altLang="en-US" dirty="0"/>
          </a:p>
          <a:p>
            <a:pPr>
              <a:spcBef>
                <a:spcPts val="0"/>
              </a:spcBef>
            </a:pPr>
            <a:r>
              <a:rPr lang="en-US" altLang="en-US" sz="2000" b="0" dirty="0"/>
              <a:t>r0 – initial version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914401" y="685801"/>
            <a:ext cx="10361084" cy="533399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sz="3600" dirty="0"/>
              <a:t>TGbh PICS status</a:t>
            </a:r>
            <a:endParaRPr lang="en-GB" sz="36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3</a:t>
            </a:fld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A757252-99EA-A8B1-BD0B-4F2AB6E56D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Currently, D0.2 has a PICS statement, that only references Device ID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Since we added IRM recently, need to add PICS coverage for IRM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Current PICS has Device ID depend on PC34, which is RSNA support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Should this (also) depend on “infrastructure STA and AP” (not Mesh, not IBSS, etc.)?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CID 62 resolution added (slightly different) text (which is a conflict), and with dependency on CFAP or </a:t>
            </a:r>
            <a:r>
              <a:rPr lang="en-US" dirty="0" err="1"/>
              <a:t>CFSTAofAP</a:t>
            </a:r>
            <a:r>
              <a:rPr lang="en-US" dirty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Do we want/think it’s useful to have a single option for a “Changing MAC address” condition in the PICS?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770436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D696F813-843C-45FE-A22C-877313AB91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609599"/>
          </a:xfrm>
        </p:spPr>
        <p:txBody>
          <a:bodyPr/>
          <a:lstStyle/>
          <a:p>
            <a:r>
              <a:rPr lang="en-US" dirty="0"/>
              <a:t>Proposed PICS for TGbh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DC0CB6E-0936-4B6B-9B98-0845914459E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2931335B-5E6F-4365-88C0-476E775E6521}"/>
              </a:ext>
            </a:extLst>
          </p:cNvPr>
          <p:cNvSpPr txBox="1">
            <a:spLocks noChangeArrowheads="1"/>
          </p:cNvSpPr>
          <p:nvPr/>
        </p:nvSpPr>
        <p:spPr>
          <a:xfrm>
            <a:off x="609600" y="1524000"/>
            <a:ext cx="10972800" cy="4570414"/>
          </a:xfrm>
          <a:prstGeom prst="rect">
            <a:avLst/>
          </a:prstGeom>
          <a:ln/>
        </p:spPr>
        <p:txBody>
          <a:bodyPr/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0" indent="0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defRPr/>
            </a:pPr>
            <a:endParaRPr lang="en-US" altLang="en-US" sz="2100" dirty="0">
              <a:solidFill>
                <a:schemeClr val="tx1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525D6E3-9BA2-8250-5A2C-861B7C21FDA5}"/>
              </a:ext>
            </a:extLst>
          </p:cNvPr>
          <p:cNvSpPr txBox="1"/>
          <p:nvPr/>
        </p:nvSpPr>
        <p:spPr>
          <a:xfrm>
            <a:off x="2438400" y="1219200"/>
            <a:ext cx="43010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IUT configuration: Add a row:</a:t>
            </a: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DAA2BD36-66E1-3FCE-BCE6-53FCC3BD4D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5953388"/>
              </p:ext>
            </p:extLst>
          </p:nvPr>
        </p:nvGraphicFramePr>
        <p:xfrm>
          <a:off x="3048000" y="1752600"/>
          <a:ext cx="7468231" cy="1341120"/>
        </p:xfrm>
        <a:graphic>
          <a:graphicData uri="http://schemas.openxmlformats.org/drawingml/2006/table">
            <a:tbl>
              <a:tblPr firstRow="1" firstCol="1" bandRow="1"/>
              <a:tblGrid>
                <a:gridCol w="1515739">
                  <a:extLst>
                    <a:ext uri="{9D8B030D-6E8A-4147-A177-3AD203B41FA5}">
                      <a16:colId xmlns:a16="http://schemas.microsoft.com/office/drawing/2014/main" val="768177901"/>
                    </a:ext>
                  </a:extLst>
                </a:gridCol>
                <a:gridCol w="1488123">
                  <a:extLst>
                    <a:ext uri="{9D8B030D-6E8A-4147-A177-3AD203B41FA5}">
                      <a16:colId xmlns:a16="http://schemas.microsoft.com/office/drawing/2014/main" val="3216358062"/>
                    </a:ext>
                  </a:extLst>
                </a:gridCol>
                <a:gridCol w="1488123">
                  <a:extLst>
                    <a:ext uri="{9D8B030D-6E8A-4147-A177-3AD203B41FA5}">
                      <a16:colId xmlns:a16="http://schemas.microsoft.com/office/drawing/2014/main" val="2218851405"/>
                    </a:ext>
                  </a:extLst>
                </a:gridCol>
                <a:gridCol w="1488123">
                  <a:extLst>
                    <a:ext uri="{9D8B030D-6E8A-4147-A177-3AD203B41FA5}">
                      <a16:colId xmlns:a16="http://schemas.microsoft.com/office/drawing/2014/main" val="3103739030"/>
                    </a:ext>
                  </a:extLst>
                </a:gridCol>
                <a:gridCol w="1488123">
                  <a:extLst>
                    <a:ext uri="{9D8B030D-6E8A-4147-A177-3AD203B41FA5}">
                      <a16:colId xmlns:a16="http://schemas.microsoft.com/office/drawing/2014/main" val="1134184696"/>
                    </a:ext>
                  </a:extLst>
                </a:gridCol>
              </a:tblGrid>
              <a:tr h="33471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</a:rPr>
                        <a:t>Item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</a:rPr>
                        <a:t>IUT configuration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</a:rPr>
                        <a:t>References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</a:rPr>
                        <a:t>Status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</a:rPr>
                        <a:t>Support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45997090"/>
                  </a:ext>
                </a:extLst>
              </a:tr>
              <a:tr h="66943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</a:rPr>
                        <a:t>CFCMA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</a:rPr>
                        <a:t>Support for changing MAC address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</a:rPr>
                        <a:t>12.2.11 (Changing MAC address)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PC34 AND CFAP:O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PC34 AND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CFSTAofAP:O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 </a:t>
                      </a:r>
                      <a:endParaRPr lang="en-US" sz="2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NewRoman"/>
                          <a:ea typeface="SimSun" panose="02010600030101010101" pitchFamily="2" charset="-122"/>
                        </a:rPr>
                        <a:t>Yes </a:t>
                      </a:r>
                      <a:r>
                        <a:rPr lang="en-US" sz="1100" dirty="0">
                          <a:effectLst/>
                          <a:latin typeface="Wingdings" panose="05000000000000000000" pitchFamily="2" charset="2"/>
                          <a:ea typeface="SimSun" panose="02010600030101010101" pitchFamily="2" charset="-122"/>
                        </a:rPr>
                        <a:t>o </a:t>
                      </a:r>
                      <a:r>
                        <a:rPr lang="en-US" sz="1100" dirty="0">
                          <a:effectLst/>
                          <a:latin typeface="TimesNewRoman"/>
                          <a:ea typeface="SimSun" panose="02010600030101010101" pitchFamily="2" charset="-122"/>
                        </a:rPr>
                        <a:t>No </a:t>
                      </a:r>
                      <a:r>
                        <a:rPr lang="en-US" sz="1100" dirty="0">
                          <a:effectLst/>
                          <a:latin typeface="Wingdings" panose="05000000000000000000" pitchFamily="2" charset="2"/>
                          <a:ea typeface="SimSun" panose="02010600030101010101" pitchFamily="2" charset="-122"/>
                        </a:rPr>
                        <a:t>o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89473942"/>
                  </a:ext>
                </a:extLst>
              </a:tr>
            </a:tbl>
          </a:graphicData>
        </a:graphic>
      </p:graphicFrame>
      <p:sp>
        <p:nvSpPr>
          <p:cNvPr id="9" name="Rectangle 2">
            <a:extLst>
              <a:ext uri="{FF2B5EF4-FFF2-40B4-BE49-F238E27FC236}">
                <a16:creationId xmlns:a16="http://schemas.microsoft.com/office/drawing/2014/main" id="{9DC9A8B0-2577-8E25-55A2-E3F0EEF341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5787" y="3702050"/>
            <a:ext cx="13764889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A62E9BA-5A21-D569-5F0D-9968B6C76F91}"/>
              </a:ext>
            </a:extLst>
          </p:cNvPr>
          <p:cNvSpPr txBox="1"/>
          <p:nvPr/>
        </p:nvSpPr>
        <p:spPr>
          <a:xfrm>
            <a:off x="2438400" y="3328253"/>
            <a:ext cx="54768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MAC protocol capabilities: Add 2 rows:</a:t>
            </a:r>
          </a:p>
        </p:txBody>
      </p:sp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EC5726A2-48A5-8EB8-CB72-7FB590F4120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672973"/>
              </p:ext>
            </p:extLst>
          </p:nvPr>
        </p:nvGraphicFramePr>
        <p:xfrm>
          <a:off x="3060376" y="3884614"/>
          <a:ext cx="7455060" cy="2438400"/>
        </p:xfrm>
        <a:graphic>
          <a:graphicData uri="http://schemas.openxmlformats.org/drawingml/2006/table">
            <a:tbl>
              <a:tblPr firstRow="1" firstCol="1" bandRow="1"/>
              <a:tblGrid>
                <a:gridCol w="1491012">
                  <a:extLst>
                    <a:ext uri="{9D8B030D-6E8A-4147-A177-3AD203B41FA5}">
                      <a16:colId xmlns:a16="http://schemas.microsoft.com/office/drawing/2014/main" val="470244497"/>
                    </a:ext>
                  </a:extLst>
                </a:gridCol>
                <a:gridCol w="1491012">
                  <a:extLst>
                    <a:ext uri="{9D8B030D-6E8A-4147-A177-3AD203B41FA5}">
                      <a16:colId xmlns:a16="http://schemas.microsoft.com/office/drawing/2014/main" val="535146973"/>
                    </a:ext>
                  </a:extLst>
                </a:gridCol>
                <a:gridCol w="1491012">
                  <a:extLst>
                    <a:ext uri="{9D8B030D-6E8A-4147-A177-3AD203B41FA5}">
                      <a16:colId xmlns:a16="http://schemas.microsoft.com/office/drawing/2014/main" val="2731362159"/>
                    </a:ext>
                  </a:extLst>
                </a:gridCol>
                <a:gridCol w="1491012">
                  <a:extLst>
                    <a:ext uri="{9D8B030D-6E8A-4147-A177-3AD203B41FA5}">
                      <a16:colId xmlns:a16="http://schemas.microsoft.com/office/drawing/2014/main" val="1457341092"/>
                    </a:ext>
                  </a:extLst>
                </a:gridCol>
                <a:gridCol w="1491012">
                  <a:extLst>
                    <a:ext uri="{9D8B030D-6E8A-4147-A177-3AD203B41FA5}">
                      <a16:colId xmlns:a16="http://schemas.microsoft.com/office/drawing/2014/main" val="3212887490"/>
                    </a:ext>
                  </a:extLst>
                </a:gridCol>
              </a:tblGrid>
              <a:tr h="47205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</a:rPr>
                        <a:t>Item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</a:rPr>
                        <a:t>Protocol Capability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</a:rPr>
                        <a:t>References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</a:rPr>
                        <a:t>Status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</a:rPr>
                        <a:t>Support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92009444"/>
                  </a:ext>
                </a:extLst>
              </a:tr>
              <a:tr h="47205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</a:rPr>
                        <a:t>PC&lt;ANA&gt;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</a:rPr>
                        <a:t>Device ID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</a:rPr>
                        <a:t>12.2.11.1 (Device ID indication)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NewRoman"/>
                          <a:ea typeface="SimSun" panose="02010600030101010101" pitchFamily="2" charset="-122"/>
                        </a:rPr>
                        <a:t>CFCMA:O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NewRoman"/>
                          <a:ea typeface="SimSun" panose="02010600030101010101" pitchFamily="2" charset="-122"/>
                        </a:rPr>
                        <a:t>Yes </a:t>
                      </a:r>
                      <a:r>
                        <a:rPr lang="en-US" sz="1100">
                          <a:effectLst/>
                          <a:latin typeface="Wingdings" panose="05000000000000000000" pitchFamily="2" charset="2"/>
                          <a:ea typeface="SimSun" panose="02010600030101010101" pitchFamily="2" charset="-122"/>
                        </a:rPr>
                        <a:t>o </a:t>
                      </a:r>
                      <a:r>
                        <a:rPr lang="en-US" sz="1100">
                          <a:effectLst/>
                          <a:latin typeface="TimesNewRoman"/>
                          <a:ea typeface="SimSun" panose="02010600030101010101" pitchFamily="2" charset="-122"/>
                        </a:rPr>
                        <a:t>No </a:t>
                      </a:r>
                      <a:r>
                        <a:rPr lang="en-US" sz="1100">
                          <a:effectLst/>
                          <a:latin typeface="Wingdings" panose="05000000000000000000" pitchFamily="2" charset="2"/>
                          <a:ea typeface="SimSun" panose="02010600030101010101" pitchFamily="2" charset="-122"/>
                        </a:rPr>
                        <a:t>o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50473715"/>
                  </a:ext>
                </a:extLst>
              </a:tr>
              <a:tr h="118014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</a:rPr>
                        <a:t>PC&lt;ANA&gt;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</a:rPr>
                        <a:t>IRM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</a:rPr>
                        <a:t>12.2.11.2 (Identifiable Random MAC address  operation)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NewRoman"/>
                          <a:ea typeface="SimSun" panose="02010600030101010101" pitchFamily="2" charset="-122"/>
                        </a:rPr>
                        <a:t>CFCMA:O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NewRoman"/>
                          <a:ea typeface="SimSun" panose="02010600030101010101" pitchFamily="2" charset="-122"/>
                        </a:rPr>
                        <a:t>Yes </a:t>
                      </a:r>
                      <a:r>
                        <a:rPr lang="en-US" sz="1100" dirty="0">
                          <a:effectLst/>
                          <a:latin typeface="Wingdings" panose="05000000000000000000" pitchFamily="2" charset="2"/>
                          <a:ea typeface="SimSun" panose="02010600030101010101" pitchFamily="2" charset="-122"/>
                        </a:rPr>
                        <a:t>o </a:t>
                      </a:r>
                      <a:r>
                        <a:rPr lang="en-US" sz="1100" dirty="0">
                          <a:effectLst/>
                          <a:latin typeface="TimesNewRoman"/>
                          <a:ea typeface="SimSun" panose="02010600030101010101" pitchFamily="2" charset="-122"/>
                        </a:rPr>
                        <a:t>No </a:t>
                      </a:r>
                      <a:r>
                        <a:rPr lang="en-US" sz="1100" dirty="0">
                          <a:effectLst/>
                          <a:latin typeface="Wingdings" panose="05000000000000000000" pitchFamily="2" charset="2"/>
                          <a:ea typeface="SimSun" panose="02010600030101010101" pitchFamily="2" charset="-122"/>
                        </a:rPr>
                        <a:t>o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44070940"/>
                  </a:ext>
                </a:extLst>
              </a:tr>
            </a:tbl>
          </a:graphicData>
        </a:graphic>
      </p:graphicFrame>
      <p:sp>
        <p:nvSpPr>
          <p:cNvPr id="14" name="Rectangle 4">
            <a:extLst>
              <a:ext uri="{FF2B5EF4-FFF2-40B4-BE49-F238E27FC236}">
                <a16:creationId xmlns:a16="http://schemas.microsoft.com/office/drawing/2014/main" id="{4A0E343E-C68D-6F47-935E-91D843F0B2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60376" y="4702532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66210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E5"/>
      </a:hlink>
      <a:folHlink>
        <a:srgbClr val="0000E5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44683</TotalTime>
  <Words>282</Words>
  <Application>Microsoft Office PowerPoint</Application>
  <PresentationFormat>Widescreen</PresentationFormat>
  <Paragraphs>59</Paragraphs>
  <Slides>4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Arial</vt:lpstr>
      <vt:lpstr>Calibri</vt:lpstr>
      <vt:lpstr>Times New Roman</vt:lpstr>
      <vt:lpstr>TimesNewRoman</vt:lpstr>
      <vt:lpstr>Wingdings</vt:lpstr>
      <vt:lpstr>Office Theme</vt:lpstr>
      <vt:lpstr>Document</vt:lpstr>
      <vt:lpstr>TGbh PICS</vt:lpstr>
      <vt:lpstr>Abstract</vt:lpstr>
      <vt:lpstr>TGbh PICS status</vt:lpstr>
      <vt:lpstr>Proposed PICS for TGbh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Hamilton, Mark</dc:creator>
  <cp:lastModifiedBy>Hamilton, Mark</cp:lastModifiedBy>
  <cp:revision>300</cp:revision>
  <cp:lastPrinted>1601-01-01T00:00:00Z</cp:lastPrinted>
  <dcterms:created xsi:type="dcterms:W3CDTF">2021-01-26T19:12:38Z</dcterms:created>
  <dcterms:modified xsi:type="dcterms:W3CDTF">2023-04-25T14:36:27Z</dcterms:modified>
</cp:coreProperties>
</file>