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65" r:id="rId4"/>
    <p:sldId id="266" r:id="rId5"/>
    <p:sldId id="272" r:id="rId6"/>
    <p:sldId id="273" r:id="rId7"/>
    <p:sldId id="274" r:id="rId8"/>
    <p:sldId id="276" r:id="rId9"/>
    <p:sldId id="277" r:id="rId10"/>
    <p:sldId id="278" r:id="rId11"/>
    <p:sldId id="279" r:id="rId12"/>
    <p:sldId id="280" r:id="rId13"/>
    <p:sldId id="267" r:id="rId14"/>
    <p:sldId id="268" r:id="rId15"/>
    <p:sldId id="269" r:id="rId16"/>
    <p:sldId id="281" r:id="rId17"/>
    <p:sldId id="270" r:id="rId18"/>
    <p:sldId id="282" r:id="rId19"/>
  </p:sldIdLst>
  <p:sldSz cx="12192000" cy="6858000"/>
  <p:notesSz cx="6934200" cy="92805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24652" autoAdjust="0"/>
    <p:restoredTop sz="94660"/>
  </p:normalViewPr>
  <p:slideViewPr>
    <p:cSldViewPr>
      <p:cViewPr varScale="1">
        <p:scale>
          <a:sx n="97" d="100"/>
          <a:sy n="97" d="100"/>
        </p:scale>
        <p:origin x="216" y="888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doc.: IEEE 802.11-23/0664r0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sv-SE"/>
              <a:t>April 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Leif Wilhelmsson, Ericsson AB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4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934200" cy="92805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640388" y="96838"/>
            <a:ext cx="639762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doc.: IEEE 802.11-23/0664r0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54050" y="96838"/>
            <a:ext cx="825500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sv-SE"/>
              <a:t>April 2023</a:t>
            </a: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5763" y="701675"/>
            <a:ext cx="6161087" cy="3467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476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357813" y="8985250"/>
            <a:ext cx="92233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Leif Wilhelmsson, Ericsson AB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222625" y="8985250"/>
            <a:ext cx="5111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2313" y="8985250"/>
            <a:ext cx="7143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591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802.11-23/0664r0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sv-SE"/>
              <a:t>April 2023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Leif Wilhelmsson, Ericsson AB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465D53FD-DB5F-4815-BF01-6488A8FBD189}" type="slidenum">
              <a:rPr lang="en-US"/>
              <a:pPr/>
              <a:t>1</a:t>
            </a:fld>
            <a:endParaRPr lang="en-US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4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802.11-23/0664r0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sv-SE"/>
              <a:t>April 2023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Leif Wilhelmsson, Ericsson AB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CA5AFF69-4AEE-4693-9CD6-98E2EBC076EC}" type="slidenum">
              <a:rPr lang="en-US"/>
              <a:pPr/>
              <a:t>2</a:t>
            </a:fld>
            <a:endParaRPr lang="en-US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07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DE40C9FC-4879-4F20-9ECA-A574A90476B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440F5867-744E-4AA6-B0ED-4C44D2DFBB7B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idx="14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idx="15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sv-SE"/>
              <a:t>April 2023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3ABCC52B-A3F7-440B-BBF2-55191E6E777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1981201"/>
            <a:ext cx="5077884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981201"/>
            <a:ext cx="508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1CD163DD-D5E7-41DA-95F2-71530C24F8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>
          <a:xfrm>
            <a:off x="7524760" y="6475414"/>
            <a:ext cx="3865024" cy="18097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9B99EC4-A1FB-4C79-B9A5-C1FFD5A9038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06B781AF-4CCF-49B0-A572-DE54FBE5D94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F5D8E26B-7BCF-4D25-9C89-0168A6618F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B5E41C2-EF12-4EF2-8280-F2B4208277C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1" y="685801"/>
            <a:ext cx="2588684" cy="5408613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1"/>
            <a:ext cx="7569200" cy="540861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9B0D65C8-A0CA-4DDA-83BB-8978662185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685801"/>
            <a:ext cx="10361084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981201"/>
            <a:ext cx="10361084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outline text format</a:t>
            </a:r>
          </a:p>
          <a:p>
            <a:pPr lvl="1"/>
            <a:r>
              <a:rPr lang="en-GB" dirty="0"/>
              <a:t>Second Outline Level</a:t>
            </a:r>
          </a:p>
          <a:p>
            <a:pPr lvl="2"/>
            <a:r>
              <a:rPr lang="en-GB" dirty="0"/>
              <a:t>Third Outline Level</a:t>
            </a:r>
          </a:p>
          <a:p>
            <a:pPr lvl="3"/>
            <a:r>
              <a:rPr lang="en-GB" dirty="0"/>
              <a:t>Fourth Outline Level</a:t>
            </a:r>
          </a:p>
          <a:p>
            <a:pPr lvl="4"/>
            <a:r>
              <a:rPr lang="en-GB" dirty="0"/>
              <a:t>Fifth Outline Level</a:t>
            </a:r>
          </a:p>
          <a:p>
            <a:pPr lvl="4"/>
            <a:r>
              <a:rPr lang="en-GB" dirty="0"/>
              <a:t>Sixth Outline Level</a:t>
            </a:r>
          </a:p>
          <a:p>
            <a:pPr lvl="4"/>
            <a:r>
              <a:rPr lang="en-GB" dirty="0"/>
              <a:t>Seventh Outline Level</a:t>
            </a:r>
          </a:p>
          <a:p>
            <a:pPr lvl="4"/>
            <a:r>
              <a:rPr lang="en-GB" dirty="0"/>
              <a:t>Eighth Outline Level</a:t>
            </a:r>
          </a:p>
          <a:p>
            <a:pPr lvl="4"/>
            <a:r>
              <a:rPr lang="en-GB" dirty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sv-SE"/>
              <a:t>April 2023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 dirty="0"/>
              <a:t>Leif Wilhelmsson, Ericsson AB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5793318" y="6475414"/>
            <a:ext cx="704849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914400" y="609600"/>
            <a:ext cx="103632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12285" y="6475413"/>
            <a:ext cx="718145" cy="184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914400" y="6477000"/>
            <a:ext cx="104648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 bwMode="auto">
          <a:xfrm>
            <a:off x="6667504" y="357166"/>
            <a:ext cx="466728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IEEE 802.11-23/0664r3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S Gothic" charset="-128"/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j.se/en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taxikurir.s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igula.se/en/motel-l/motel-l-lund/" TargetMode="External"/><Relationship Id="rId2" Type="http://schemas.openxmlformats.org/officeDocument/2006/relationships/hyperlink" Target="https://www.grandilund.se/e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lite.se/en/hotels/lund/hotel-ideon/?utm_source=google&amp;utm_medium=organic&amp;utm_campaign=google-local&amp;utm_content=lun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ctrTitle"/>
          </p:nvPr>
        </p:nvSpPr>
        <p:spPr>
          <a:xfrm>
            <a:off x="914400" y="469900"/>
            <a:ext cx="10363200" cy="1470025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Info related to 802.11bf Ad-hoc meeting in Lund, </a:t>
            </a:r>
            <a:br>
              <a:rPr lang="en-GB" dirty="0"/>
            </a:br>
            <a:r>
              <a:rPr lang="en-GB" dirty="0"/>
              <a:t>Sweden, July 2023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63946" y="1789149"/>
            <a:ext cx="8534400" cy="476250"/>
          </a:xfrm>
          <a:ln/>
        </p:spPr>
        <p:txBody>
          <a:bodyPr/>
          <a:lstStyle/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dirty="0"/>
              <a:t>Date:</a:t>
            </a:r>
            <a:r>
              <a:rPr lang="en-GB" sz="2000" b="0" dirty="0"/>
              <a:t> 2023-06-26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93823DB3-BAA4-4F4A-B4B3-ED9ABE70E976}" type="slidenum">
              <a:rPr lang="en-GB"/>
              <a:pPr/>
              <a:t>1</a:t>
            </a:fld>
            <a:endParaRPr lang="en-GB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7318083"/>
              </p:ext>
            </p:extLst>
          </p:nvPr>
        </p:nvGraphicFramePr>
        <p:xfrm>
          <a:off x="1004887" y="2887439"/>
          <a:ext cx="10272713" cy="291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0439400" imgH="2984500" progId="Word.Document.8">
                  <p:embed/>
                </p:oleObj>
              </mc:Choice>
              <mc:Fallback>
                <p:oleObj name="Document" r:id="rId3" imgW="10439400" imgH="2984500" progId="Word.Document.8">
                  <p:embed/>
                  <p:pic>
                    <p:nvPicPr>
                      <p:cNvPr id="30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887" y="2887439"/>
                        <a:ext cx="10272713" cy="2917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004887" y="2480571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Authors: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C8BD-4509-B691-DD6E-62C6C10C9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Traveling long distance in Sweden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1AA50-E724-1BAD-5339-E44ABB77C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</a:t>
            </a:r>
            <a:r>
              <a:rPr lang="en-SE" dirty="0"/>
              <a:t>f you are not arriving at CPH, but in e.g. Stockholm, the simplest and least expensive way is to go by train </a:t>
            </a:r>
            <a:r>
              <a:rPr lang="en-GB" dirty="0">
                <a:hlinkClick r:id="rId2"/>
              </a:rPr>
              <a:t>https://www.sj.se/en/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 following may be worth to note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The price difference between first and second class may not be that big. Consider first class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You don’t need to buy a specific seat, but during summer time it is probably preferred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E6869-DB4E-8AE7-1896-C84D12F8E1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1F24D-05F4-D653-5303-A29718747CC8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9A9441-8BD0-C508-6478-F5153625E059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4090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C8BD-4509-B691-DD6E-62C6C10C9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Taxi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1AA50-E724-1BAD-5339-E44ABB77C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1981201"/>
            <a:ext cx="6837783" cy="330429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Sweden is in general quite friendly and honest. Taxi is one exception.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It is unregulated and basically free pricing. This is used by some to fool turists and not run by the meter. Even if they run by the meter I am not sure if it is honest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U</a:t>
            </a:r>
            <a:r>
              <a:rPr lang="en-SE" dirty="0"/>
              <a:t>se the larger taxi companies, e.g Taxi kurir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At taxi stands, you usually find these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You can also book using </a:t>
            </a:r>
            <a:r>
              <a:rPr lang="en-GB" dirty="0">
                <a:hlinkClick r:id="rId2"/>
              </a:rPr>
              <a:t>https://www.taxikurir.se/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Or by their app</a:t>
            </a:r>
            <a:endParaRPr lang="en-SE" dirty="0"/>
          </a:p>
          <a:p>
            <a:pPr lvl="1">
              <a:buFont typeface="Arial" panose="020B0604020202020204" pitchFamily="34" charset="0"/>
              <a:buChar char="•"/>
            </a:pP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E6869-DB4E-8AE7-1896-C84D12F8E1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1F24D-05F4-D653-5303-A29718747CC8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9A9441-8BD0-C508-6478-F5153625E059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sp>
        <p:nvSpPr>
          <p:cNvPr id="7" name="AutoShape 2" descr="Logotype">
            <a:extLst>
              <a:ext uri="{FF2B5EF4-FFF2-40B4-BE49-F238E27FC236}">
                <a16:creationId xmlns:a16="http://schemas.microsoft.com/office/drawing/2014/main" id="{0ABB7943-E4F0-832E-EC53-7974C87661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64161" cy="2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E"/>
          </a:p>
        </p:txBody>
      </p:sp>
      <p:pic>
        <p:nvPicPr>
          <p:cNvPr id="1028" name="Picture 4" descr="TaxiKurir | Stockholm">
            <a:extLst>
              <a:ext uri="{FF2B5EF4-FFF2-40B4-BE49-F238E27FC236}">
                <a16:creationId xmlns:a16="http://schemas.microsoft.com/office/drawing/2014/main" id="{344A22FF-047B-3E64-C4D7-9E3C68F89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3957953"/>
            <a:ext cx="2476507" cy="247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llzon - Nu ansluter sig TaxiKurir till Nollzon - Gröna Mobilister">
            <a:extLst>
              <a:ext uri="{FF2B5EF4-FFF2-40B4-BE49-F238E27FC236}">
                <a16:creationId xmlns:a16="http://schemas.microsoft.com/office/drawing/2014/main" id="{076FA671-0DF2-A5E0-BF3A-36E68E337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75" y="1407161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931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C8BD-4509-B691-DD6E-62C6C10C9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Uber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1AA50-E724-1BAD-5339-E44ABB77C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2" y="1981201"/>
            <a:ext cx="5293360" cy="330429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Not as common in Sweden as in e.g. US, but in Lund you should be able to find one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/>
              <a:t>Most likely a better alternative than Taxi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E6869-DB4E-8AE7-1896-C84D12F8E1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1F24D-05F4-D653-5303-A29718747CC8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9A9441-8BD0-C508-6478-F5153625E059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sp>
        <p:nvSpPr>
          <p:cNvPr id="7" name="AutoShape 2" descr="Logotype">
            <a:extLst>
              <a:ext uri="{FF2B5EF4-FFF2-40B4-BE49-F238E27FC236}">
                <a16:creationId xmlns:a16="http://schemas.microsoft.com/office/drawing/2014/main" id="{0ABB7943-E4F0-832E-EC53-7974C87661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64161" cy="2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E"/>
          </a:p>
        </p:txBody>
      </p:sp>
      <p:pic>
        <p:nvPicPr>
          <p:cNvPr id="9" name="Picture 8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FD8B9B05-AD0E-8A03-75DD-32BE0C8E0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1081128"/>
            <a:ext cx="2350719" cy="50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09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209ED-5964-9384-A609-E88C934EC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Where to stay?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D089C-78CD-6928-D233-18B3A9FD2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Ericsson is located 7 minutes by tram from t</a:t>
            </a:r>
            <a:r>
              <a:rPr lang="en-GB" dirty="0"/>
              <a:t>he</a:t>
            </a:r>
            <a:r>
              <a:rPr lang="en-SE" dirty="0"/>
              <a:t> central station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You can stay close to the Ericsson office (and take the tram to the city center in the evening) 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Y</a:t>
            </a:r>
            <a:r>
              <a:rPr lang="en-SE" dirty="0"/>
              <a:t>ou can stay in the city center and take the tram to Ericsson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Or you can stay in between</a:t>
            </a:r>
            <a:endParaRPr lang="en-SE" dirty="0"/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I bel</a:t>
            </a:r>
            <a:r>
              <a:rPr lang="en-GB" dirty="0" err="1"/>
              <a:t>ie</a:t>
            </a:r>
            <a:r>
              <a:rPr lang="en-SE" dirty="0"/>
              <a:t>ve it is nicer to stay in the city center, some options on the following pages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62506-A094-7336-F3AC-8781957BF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0744-646D-35F2-F14B-BD1FBE6F8BD4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D6F972C-623C-25A0-D1BD-6CAC334019CB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327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6A088-AF99-4A18-75F9-8E830897E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Hotels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2072B-E3ED-C3E7-41AC-CC48F8FE8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sz="2000" dirty="0"/>
              <a:t>Grand Hotel </a:t>
            </a:r>
            <a:r>
              <a:rPr lang="en-GB" sz="2000" dirty="0">
                <a:hlinkClick r:id="rId2"/>
              </a:rPr>
              <a:t>https://www.grandilund.se/en</a:t>
            </a:r>
            <a:endParaRPr lang="en-GB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Classic hotel, more expensive, around 200 USD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100m from the train station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200m from the tram station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10+ restaurants &amp; bars within 200m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Motel L </a:t>
            </a:r>
            <a:r>
              <a:rPr lang="en-GB" sz="2000" dirty="0">
                <a:hlinkClick r:id="rId3"/>
              </a:rPr>
              <a:t>https://ligula.se/en/motel-l/motel-l-lund/</a:t>
            </a:r>
            <a:endParaRPr lang="en-GB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New hotel 50m from Ericsson, around 100 USD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150m from tram station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Elite Hotel </a:t>
            </a:r>
            <a:r>
              <a:rPr lang="en-GB" sz="1100" dirty="0">
                <a:hlinkClick r:id="rId4"/>
              </a:rPr>
              <a:t>https://elite.se/en/hotels/lund/hotel-ideon/?utm_source=google&amp;utm_medium=organic&amp;utm_campaign=google-local&amp;utm_content=lund</a:t>
            </a:r>
            <a:endParaRPr lang="en-GB" sz="11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5-10 minutes walk to Ericsson, around 120 USD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300 m to tram station</a:t>
            </a:r>
            <a:endParaRPr lang="en-SE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A9FED-C998-C40C-9801-3976C2B228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6F676-71FE-367C-DE00-14D19512192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D0E5802-4984-06E0-4BE7-70CB75C5D98C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943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021FA-6B28-6DE8-EE1A-7D26592BA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Ericsson location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492B1C-DC62-A591-23FE-B312ED874D5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7CCD66-2D2B-D1FE-CA83-714F524244B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C8CB8B-3EF6-7ED2-6964-115DF36D1B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06B781AF-4CCF-49B0-A572-DE54FBE5D942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D9CAA44A-BFDA-4D25-78A4-8E436A1C0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1830390"/>
            <a:ext cx="5976056" cy="4406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95E7EB-1B18-7681-569A-8E92C0379C66}"/>
              </a:ext>
            </a:extLst>
          </p:cNvPr>
          <p:cNvSpPr txBox="1"/>
          <p:nvPr/>
        </p:nvSpPr>
        <p:spPr>
          <a:xfrm>
            <a:off x="8092692" y="1261561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Ericsson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0C1C876-74EB-980D-E0EB-4FF06C162AA5}"/>
              </a:ext>
            </a:extLst>
          </p:cNvPr>
          <p:cNvCxnSpPr>
            <a:cxnSpLocks/>
            <a:stCxn id="7" idx="1"/>
          </p:cNvCxnSpPr>
          <p:nvPr/>
        </p:nvCxnSpPr>
        <p:spPr bwMode="auto">
          <a:xfrm flipH="1">
            <a:off x="6436508" y="1492394"/>
            <a:ext cx="1656184" cy="104472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566B71-8A3F-3A7B-59A7-4C641D6A4206}"/>
              </a:ext>
            </a:extLst>
          </p:cNvPr>
          <p:cNvCxnSpPr>
            <a:cxnSpLocks/>
          </p:cNvCxnSpPr>
          <p:nvPr/>
        </p:nvCxnSpPr>
        <p:spPr bwMode="auto">
          <a:xfrm>
            <a:off x="4060244" y="1384989"/>
            <a:ext cx="1515527" cy="109143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99B536-823A-1FDF-F2C9-A2D48A82C924}"/>
              </a:ext>
            </a:extLst>
          </p:cNvPr>
          <p:cNvSpPr txBox="1"/>
          <p:nvPr/>
        </p:nvSpPr>
        <p:spPr>
          <a:xfrm>
            <a:off x="2470565" y="1169811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Elite Hotel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B69BD2E-5A03-8AC5-572B-CAE166A8498D}"/>
              </a:ext>
            </a:extLst>
          </p:cNvPr>
          <p:cNvCxnSpPr>
            <a:cxnSpLocks/>
          </p:cNvCxnSpPr>
          <p:nvPr/>
        </p:nvCxnSpPr>
        <p:spPr bwMode="auto">
          <a:xfrm>
            <a:off x="2236662" y="4067542"/>
            <a:ext cx="1247518" cy="22859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DABCD1C-25C7-6B8B-C579-2F276F7DA7F1}"/>
              </a:ext>
            </a:extLst>
          </p:cNvPr>
          <p:cNvSpPr txBox="1"/>
          <p:nvPr/>
        </p:nvSpPr>
        <p:spPr>
          <a:xfrm>
            <a:off x="491028" y="3802817"/>
            <a:ext cx="1713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Grand Hotel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673583B-1426-12B6-A971-2E6106BD21EF}"/>
              </a:ext>
            </a:extLst>
          </p:cNvPr>
          <p:cNvCxnSpPr>
            <a:cxnSpLocks/>
          </p:cNvCxnSpPr>
          <p:nvPr/>
        </p:nvCxnSpPr>
        <p:spPr bwMode="auto">
          <a:xfrm>
            <a:off x="2489888" y="3646286"/>
            <a:ext cx="804945" cy="24830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F2F1B0E-2809-288E-9889-F42132442FC1}"/>
              </a:ext>
            </a:extLst>
          </p:cNvPr>
          <p:cNvCxnSpPr>
            <a:cxnSpLocks/>
          </p:cNvCxnSpPr>
          <p:nvPr/>
        </p:nvCxnSpPr>
        <p:spPr bwMode="auto">
          <a:xfrm>
            <a:off x="2489888" y="2778424"/>
            <a:ext cx="1064832" cy="92814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9BF4411-8644-8B7B-BEDD-953641806ECD}"/>
              </a:ext>
            </a:extLst>
          </p:cNvPr>
          <p:cNvSpPr txBox="1"/>
          <p:nvPr/>
        </p:nvSpPr>
        <p:spPr>
          <a:xfrm>
            <a:off x="463177" y="2537117"/>
            <a:ext cx="1735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Tram station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714AEF-93E8-9F6F-C38B-C721FBC0FEB2}"/>
              </a:ext>
            </a:extLst>
          </p:cNvPr>
          <p:cNvSpPr txBox="1"/>
          <p:nvPr/>
        </p:nvSpPr>
        <p:spPr>
          <a:xfrm>
            <a:off x="8313275" y="1898393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Motel 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8DFEBED-3DD4-5ADE-8CF2-7EAD7A4DFE65}"/>
              </a:ext>
            </a:extLst>
          </p:cNvPr>
          <p:cNvCxnSpPr>
            <a:cxnSpLocks/>
            <a:stCxn id="16" idx="1"/>
          </p:cNvCxnSpPr>
          <p:nvPr/>
        </p:nvCxnSpPr>
        <p:spPr bwMode="auto">
          <a:xfrm flipH="1">
            <a:off x="6636359" y="2129226"/>
            <a:ext cx="1676916" cy="33799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41F9A77-D235-E12D-EEB0-D7E103254627}"/>
              </a:ext>
            </a:extLst>
          </p:cNvPr>
          <p:cNvSpPr txBox="1"/>
          <p:nvPr/>
        </p:nvSpPr>
        <p:spPr>
          <a:xfrm>
            <a:off x="612268" y="3356121"/>
            <a:ext cx="1735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Train station</a:t>
            </a:r>
          </a:p>
        </p:txBody>
      </p:sp>
    </p:spTree>
    <p:extLst>
      <p:ext uri="{BB962C8B-B14F-4D97-AF65-F5344CB8AC3E}">
        <p14:creationId xmlns:p14="http://schemas.microsoft.com/office/powerpoint/2010/main" val="3619015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021FA-6B28-6DE8-EE1A-7D26592BA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Meeting Venue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492B1C-DC62-A591-23FE-B312ED874D5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7CCD66-2D2B-D1FE-CA83-714F524244B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C8CB8B-3EF6-7ED2-6964-115DF36D1B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06B781AF-4CCF-49B0-A572-DE54FBE5D942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20" name="Picture 19" descr="A picture containing indoor, flooring, ceiling, cleanliness&#10;&#10;Description automatically generated">
            <a:extLst>
              <a:ext uri="{FF2B5EF4-FFF2-40B4-BE49-F238E27FC236}">
                <a16:creationId xmlns:a16="http://schemas.microsoft.com/office/drawing/2014/main" id="{5645263D-6170-50C0-7C52-779450317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53" y="3200213"/>
            <a:ext cx="3992488" cy="2994366"/>
          </a:xfrm>
          <a:prstGeom prst="rect">
            <a:avLst/>
          </a:prstGeom>
        </p:spPr>
      </p:pic>
      <p:pic>
        <p:nvPicPr>
          <p:cNvPr id="22" name="Picture 21" descr="A picture containing building, sky, outdoor, window&#10;&#10;Description automatically generated">
            <a:extLst>
              <a:ext uri="{FF2B5EF4-FFF2-40B4-BE49-F238E27FC236}">
                <a16:creationId xmlns:a16="http://schemas.microsoft.com/office/drawing/2014/main" id="{0BC7308F-1476-B0E1-4752-707288413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54" y="3384104"/>
            <a:ext cx="3707904" cy="2780928"/>
          </a:xfrm>
          <a:prstGeom prst="rect">
            <a:avLst/>
          </a:prstGeom>
        </p:spPr>
      </p:pic>
      <p:pic>
        <p:nvPicPr>
          <p:cNvPr id="24" name="Picture 23" descr="A picture containing building, text, indoor&#10;&#10;Description automatically generated">
            <a:extLst>
              <a:ext uri="{FF2B5EF4-FFF2-40B4-BE49-F238E27FC236}">
                <a16:creationId xmlns:a16="http://schemas.microsoft.com/office/drawing/2014/main" id="{1DCDF2A0-58F1-6F33-18E0-762636332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8764" y="2379029"/>
            <a:ext cx="4389107" cy="32918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9E7C3C6-A191-0792-A018-F9BFAADE11F1}"/>
              </a:ext>
            </a:extLst>
          </p:cNvPr>
          <p:cNvSpPr txBox="1"/>
          <p:nvPr/>
        </p:nvSpPr>
        <p:spPr>
          <a:xfrm>
            <a:off x="914401" y="2971678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Building entrence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8009CC-CF19-4054-B12F-72CFA6B11A77}"/>
              </a:ext>
            </a:extLst>
          </p:cNvPr>
          <p:cNvSpPr txBox="1"/>
          <p:nvPr/>
        </p:nvSpPr>
        <p:spPr>
          <a:xfrm>
            <a:off x="1342115" y="1431061"/>
            <a:ext cx="28889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Reception area.</a:t>
            </a:r>
          </a:p>
          <a:p>
            <a:r>
              <a:rPr lang="en-SE" dirty="0">
                <a:solidFill>
                  <a:schemeClr val="tx1"/>
                </a:solidFill>
              </a:rPr>
              <a:t>Entrence is to the left,</a:t>
            </a:r>
          </a:p>
          <a:p>
            <a:r>
              <a:rPr lang="en-GB" dirty="0">
                <a:solidFill>
                  <a:schemeClr val="tx1"/>
                </a:solidFill>
              </a:rPr>
              <a:t>and you find…</a:t>
            </a:r>
            <a:endParaRPr lang="en-SE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7EB5F51-1C53-C8F4-91AB-BD8329AAF8C7}"/>
              </a:ext>
            </a:extLst>
          </p:cNvPr>
          <p:cNvCxnSpPr/>
          <p:nvPr/>
        </p:nvCxnSpPr>
        <p:spPr bwMode="auto">
          <a:xfrm>
            <a:off x="3143672" y="2130513"/>
            <a:ext cx="1800200" cy="1715256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5F3510B-940C-2D75-14E8-BF3897585A69}"/>
              </a:ext>
            </a:extLst>
          </p:cNvPr>
          <p:cNvSpPr txBox="1"/>
          <p:nvPr/>
        </p:nvSpPr>
        <p:spPr>
          <a:xfrm>
            <a:off x="7691888" y="1611926"/>
            <a:ext cx="38174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…</a:t>
            </a:r>
            <a:r>
              <a:rPr lang="en-SE" dirty="0">
                <a:solidFill>
                  <a:schemeClr val="tx1"/>
                </a:solidFill>
              </a:rPr>
              <a:t> meeting room “Triangeln”</a:t>
            </a:r>
          </a:p>
          <a:p>
            <a:r>
              <a:rPr lang="en-SE" dirty="0">
                <a:solidFill>
                  <a:schemeClr val="tx1"/>
                </a:solidFill>
              </a:rPr>
              <a:t> to the left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F5BB1BA-ACA6-2102-9AE9-EF5A28534735}"/>
              </a:ext>
            </a:extLst>
          </p:cNvPr>
          <p:cNvCxnSpPr>
            <a:cxnSpLocks/>
          </p:cNvCxnSpPr>
          <p:nvPr/>
        </p:nvCxnSpPr>
        <p:spPr bwMode="auto">
          <a:xfrm flipH="1">
            <a:off x="8442963" y="2508304"/>
            <a:ext cx="533357" cy="1631711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73777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8E415-C702-DCB4-DB76-0AA7D80C5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Getting around by tram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E319-AFE0-F34A-1EB4-85601726EF2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4C750D-3D0E-2AEB-CC17-B9ADDFA56B8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C6772-108F-60B2-EB06-46D4A03AB7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06B781AF-4CCF-49B0-A572-DE54FBE5D942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AEB132-16A6-F3C8-7E05-9902265BEEB1}"/>
              </a:ext>
            </a:extLst>
          </p:cNvPr>
          <p:cNvSpPr txBox="1">
            <a:spLocks/>
          </p:cNvSpPr>
          <p:nvPr/>
        </p:nvSpPr>
        <p:spPr>
          <a:xfrm>
            <a:off x="981575" y="2040160"/>
            <a:ext cx="4035171" cy="4033565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SE" sz="2000" kern="0" dirty="0"/>
              <a:t>Telefonplan is the stop when going to Ericsson or to Motel 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sz="2000" kern="0" dirty="0"/>
              <a:t>Ideontorget is the stop for Elite Hotel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sz="2000" kern="0" dirty="0"/>
              <a:t>Lund C is the stop for Grand Hotel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sz="2000" kern="0" dirty="0"/>
              <a:t>Lund C- Telefonplan takes 7 minutes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FF0D5C1-EE45-65EC-CE42-DFCB7158445F}"/>
              </a:ext>
            </a:extLst>
          </p:cNvPr>
          <p:cNvSpPr txBox="1">
            <a:spLocks/>
          </p:cNvSpPr>
          <p:nvPr/>
        </p:nvSpPr>
        <p:spPr>
          <a:xfrm>
            <a:off x="6458764" y="6454725"/>
            <a:ext cx="3184520" cy="18097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9pPr>
          </a:lstStyle>
          <a:p>
            <a:r>
              <a:rPr lang="en-GB"/>
              <a:t>Leif Wilhelmsson, Ericsson</a:t>
            </a:r>
            <a:endParaRPr lang="en-GB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87CFA9C5-B130-5039-7CCF-99F247625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364" y="2040160"/>
            <a:ext cx="501321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6373EC-3068-CABE-094C-B95BECCDFD84}"/>
              </a:ext>
            </a:extLst>
          </p:cNvPr>
          <p:cNvSpPr txBox="1"/>
          <p:nvPr/>
        </p:nvSpPr>
        <p:spPr>
          <a:xfrm>
            <a:off x="8545139" y="1423577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Ericsson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7AE435-A07E-E8CD-4ABB-38D2B1D61F8A}"/>
              </a:ext>
            </a:extLst>
          </p:cNvPr>
          <p:cNvCxnSpPr>
            <a:cxnSpLocks/>
          </p:cNvCxnSpPr>
          <p:nvPr/>
        </p:nvCxnSpPr>
        <p:spPr bwMode="auto">
          <a:xfrm flipH="1">
            <a:off x="8746547" y="1809700"/>
            <a:ext cx="230640" cy="221068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3507B07-7C20-9F63-0172-8BAC37521A75}"/>
              </a:ext>
            </a:extLst>
          </p:cNvPr>
          <p:cNvSpPr txBox="1"/>
          <p:nvPr/>
        </p:nvSpPr>
        <p:spPr>
          <a:xfrm>
            <a:off x="6395395" y="1495722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Elite Hotel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2E555F-EF28-F46B-9DE4-9F037EC19A96}"/>
              </a:ext>
            </a:extLst>
          </p:cNvPr>
          <p:cNvCxnSpPr>
            <a:cxnSpLocks/>
          </p:cNvCxnSpPr>
          <p:nvPr/>
        </p:nvCxnSpPr>
        <p:spPr bwMode="auto">
          <a:xfrm>
            <a:off x="7609038" y="1885242"/>
            <a:ext cx="823370" cy="202712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20B8088-3A0C-0260-F804-7916B26EB739}"/>
              </a:ext>
            </a:extLst>
          </p:cNvPr>
          <p:cNvCxnSpPr>
            <a:cxnSpLocks/>
          </p:cNvCxnSpPr>
          <p:nvPr/>
        </p:nvCxnSpPr>
        <p:spPr bwMode="auto">
          <a:xfrm flipH="1">
            <a:off x="8837213" y="2899853"/>
            <a:ext cx="1697176" cy="107267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AF6136B-DF8D-A0D6-FAC7-ADC1BC54165D}"/>
              </a:ext>
            </a:extLst>
          </p:cNvPr>
          <p:cNvSpPr txBox="1"/>
          <p:nvPr/>
        </p:nvSpPr>
        <p:spPr>
          <a:xfrm>
            <a:off x="10365268" y="2421732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Motel L</a:t>
            </a:r>
          </a:p>
        </p:txBody>
      </p:sp>
    </p:spTree>
    <p:extLst>
      <p:ext uri="{BB962C8B-B14F-4D97-AF65-F5344CB8AC3E}">
        <p14:creationId xmlns:p14="http://schemas.microsoft.com/office/powerpoint/2010/main" val="935467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44EF7-19BA-1D05-53F6-ABFE029A2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Participants in Lund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F854D-AB5C-B995-5B48-4C9CB136CF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dirty="0"/>
              <a:t>Tony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dirty="0"/>
              <a:t>Claudio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dirty="0"/>
              <a:t>Leif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dirty="0"/>
              <a:t>Ali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dirty="0"/>
              <a:t>Chris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dirty="0"/>
              <a:t>Junghoon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dirty="0"/>
              <a:t>Dong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dirty="0"/>
              <a:t>Stephen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29B186-4235-B01C-BD5B-7425AC18D8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dirty="0"/>
              <a:t>Naren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dirty="0"/>
              <a:t>Rui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E" dirty="0"/>
              <a:t>Benedikt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DCEE4-AD72-8BDD-7A8B-02D9CA7239F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DDF88-01E5-801D-D962-3191EE93FE6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52675-41C0-4A02-F50F-3F339C1AAB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1CD163DD-D5E7-41DA-95F2-71530C24F8C3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307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Contents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Lund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Traveling to Lund and traveling in Lund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Where to stay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Ericsson’s office – How to find the meeting location</a:t>
            </a:r>
          </a:p>
          <a:p>
            <a:pPr>
              <a:buFont typeface="Arial" panose="020B0604020202020204" pitchFamily="34" charset="0"/>
              <a:buChar char="•"/>
            </a:pPr>
            <a:endParaRPr lang="en-SE" dirty="0"/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351F4386-A5E2-41A1-B4D0-BE653C929E06}" type="slidenum">
              <a:rPr lang="en-GB"/>
              <a:pPr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6614710-E4FA-9D7F-5B1D-9B5E69B4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85801"/>
            <a:ext cx="10361084" cy="1065213"/>
          </a:xfrm>
        </p:spPr>
        <p:txBody>
          <a:bodyPr/>
          <a:lstStyle/>
          <a:p>
            <a:r>
              <a:rPr lang="en-US" dirty="0"/>
              <a:t>Lund</a:t>
            </a:r>
          </a:p>
        </p:txBody>
      </p:sp>
      <p:pic>
        <p:nvPicPr>
          <p:cNvPr id="7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50841816-F76E-ACCF-4A53-0D6C636D5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2304980"/>
            <a:ext cx="5077884" cy="3465655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0A3E9-8A57-497D-C3E9-A1BB6C7CE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5484" y="1981201"/>
            <a:ext cx="5080000" cy="4113213"/>
          </a:xfrm>
        </p:spPr>
        <p:txBody>
          <a:bodyPr wrap="square" anchor="t"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Lund is a small town more than 1000 years old with about 100 000 people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Located 20 km from Malmö, the third largest city in Sweden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Lund University has about 40 000 students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Many go by bike or walk to their destinations, or use the tram</a:t>
            </a:r>
          </a:p>
          <a:p>
            <a:pPr>
              <a:lnSpc>
                <a:spcPct val="90000"/>
              </a:lnSpc>
            </a:pPr>
            <a:endParaRPr lang="en-SE" sz="26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DB2596-E951-7FD7-208D-5AAD78617DDD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929217" y="333375"/>
            <a:ext cx="2499764" cy="273050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/>
              <a:t>April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7CA29-4FB5-63C0-E681-36341CD1ED37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7143757" y="6475414"/>
            <a:ext cx="4246027" cy="180975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/>
              <a:t>Leif Wilhelmsson, Ericsson 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3C1A7-49FC-F266-8820-1AA7458168F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793318" y="6475414"/>
            <a:ext cx="704849" cy="363537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Slide </a:t>
            </a:r>
            <a:fld id="{440F5867-744E-4AA6-B0ED-4C44D2DFBB7B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935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FC16-FC5E-D0F5-42D9-1ADB0717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Traveling to/from Lund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78ED-0686-6550-2C5E-8F8B0947F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The closest major airport is Copenhagen Airport (CPH), about 50km from Lund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Train from CPH to Lund takes 40 minutes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L</a:t>
            </a:r>
            <a:r>
              <a:rPr lang="en-SE" dirty="0"/>
              <a:t>eaves every 20 minutes (except during some hours at night)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SE" dirty="0"/>
              <a:t>Costs 15 USD one-way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When going to Berlin, the simplest way is to fly from CPH, first taking the train from Lund to CPH 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B3189-2609-FF3D-F9E6-85B7C870C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84B1-E53E-B1AA-11B6-8B8B7EA4294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E51CFB-E3FD-DC1C-4643-9A3FD60E428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5699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FC16-FC5E-D0F5-42D9-1ADB0717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Traveling to/from Lund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78ED-0686-6550-2C5E-8F8B0947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97" y="2420329"/>
            <a:ext cx="4893568" cy="32589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Train from CPH to Lund takes 40 minutes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L</a:t>
            </a:r>
            <a:r>
              <a:rPr lang="en-SE" dirty="0"/>
              <a:t>eaves every 20 minutes (except during some hours at night)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SE" dirty="0"/>
              <a:t>Costs 15 USD one-way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After baggage claim, entering the arrival/departure area, look for the train to Sweden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B3189-2609-FF3D-F9E6-85B7C870C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84B1-E53E-B1AA-11B6-8B8B7EA4294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E51CFB-E3FD-DC1C-4643-9A3FD60E428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pic>
        <p:nvPicPr>
          <p:cNvPr id="7" name="Picture 6" descr="A sign in a building&#10;&#10;Description automatically generated with medium confidence">
            <a:extLst>
              <a:ext uri="{FF2B5EF4-FFF2-40B4-BE49-F238E27FC236}">
                <a16:creationId xmlns:a16="http://schemas.microsoft.com/office/drawing/2014/main" id="{91625904-B7E8-1551-6275-2E6471690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712835"/>
            <a:ext cx="5288632" cy="396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04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FC16-FC5E-D0F5-42D9-1ADB0717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Buying tickets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78ED-0686-6550-2C5E-8F8B0947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97" y="2420329"/>
            <a:ext cx="4893568" cy="32589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There are ticket machines just before taking the escalator down to the train track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However, it more convenient if you use the app. This will also be used for the tram in Lund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B3189-2609-FF3D-F9E6-85B7C870C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84B1-E53E-B1AA-11B6-8B8B7EA4294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E51CFB-E3FD-DC1C-4643-9A3FD60E428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pic>
        <p:nvPicPr>
          <p:cNvPr id="8" name="Content Placeholder 7" descr="A picture containing building, cleanliness, person, indoor&#10;&#10;Description automatically generated">
            <a:extLst>
              <a:ext uri="{FF2B5EF4-FFF2-40B4-BE49-F238E27FC236}">
                <a16:creationId xmlns:a16="http://schemas.microsoft.com/office/drawing/2014/main" id="{600C072B-1E23-BD9C-B9F2-863AFC8E0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6237" y="1732917"/>
            <a:ext cx="5484284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96297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FC16-FC5E-D0F5-42D9-1ADB0717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Buying tickets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78ED-0686-6550-2C5E-8F8B0947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97" y="2420329"/>
            <a:ext cx="4893568" cy="32589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The app you need is “Skånetrafiken”, see picture to the right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</a:t>
            </a:r>
            <a:r>
              <a:rPr lang="en-SE" dirty="0"/>
              <a:t>t </a:t>
            </a:r>
            <a:r>
              <a:rPr lang="en-GB" dirty="0"/>
              <a:t>is very important that you buy and </a:t>
            </a:r>
            <a:r>
              <a:rPr lang="en-GB" i="1" dirty="0"/>
              <a:t>activate </a:t>
            </a:r>
            <a:r>
              <a:rPr lang="en-GB" dirty="0"/>
              <a:t>your ticket before the train leaves. If they check, they charge quite a bit if the ticket is not activated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You can probably connect a card beforehand</a:t>
            </a:r>
          </a:p>
          <a:p>
            <a:pPr>
              <a:buFont typeface="Arial" panose="020B0604020202020204" pitchFamily="34" charset="0"/>
              <a:buChar char="•"/>
            </a:pP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B3189-2609-FF3D-F9E6-85B7C870C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84B1-E53E-B1AA-11B6-8B8B7EA4294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E51CFB-E3FD-DC1C-4643-9A3FD60E428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948839CE-9BF0-FE02-FC74-79D229C28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1628800"/>
            <a:ext cx="2159914" cy="4674276"/>
          </a:xfrm>
          <a:prstGeom prst="rect">
            <a:avLst/>
          </a:prstGeom>
        </p:spPr>
      </p:pic>
      <p:pic>
        <p:nvPicPr>
          <p:cNvPr id="9" name="Picture 8" descr="A screenshot of a mobile phone&#10;&#10;Description automatically generated with low confidence">
            <a:extLst>
              <a:ext uri="{FF2B5EF4-FFF2-40B4-BE49-F238E27FC236}">
                <a16:creationId xmlns:a16="http://schemas.microsoft.com/office/drawing/2014/main" id="{1C6A863B-B8C5-FC5C-F3C4-3AB063404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277" y="1332604"/>
            <a:ext cx="2296782" cy="497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65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FC16-FC5E-D0F5-42D9-1ADB0717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CPH -Lund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78ED-0686-6550-2C5E-8F8B0947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97" y="2420329"/>
            <a:ext cx="4893568" cy="32589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From the airport to Lund, you shou</a:t>
            </a:r>
            <a:r>
              <a:rPr lang="en-GB" dirty="0" err="1"/>
              <a:t>ld</a:t>
            </a:r>
            <a:r>
              <a:rPr lang="en-SE" dirty="0"/>
              <a:t> buy one-way tickets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The ticket is valid for a certain time, but it is not for a specific train even though you select a specific trip when buying the ticket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For CPH-to Lund, you shou</a:t>
            </a:r>
            <a:r>
              <a:rPr lang="en-GB" dirty="0" err="1"/>
              <a:t>ld</a:t>
            </a:r>
            <a:r>
              <a:rPr lang="en-SE" dirty="0"/>
              <a:t> select as indicated to the right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B3189-2609-FF3D-F9E6-85B7C870C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84B1-E53E-B1AA-11B6-8B8B7EA4294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E51CFB-E3FD-DC1C-4643-9A3FD60E428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pic>
        <p:nvPicPr>
          <p:cNvPr id="8" name="Picture 7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102D8682-2376-2373-0FA0-4BF95E3EC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1340768"/>
            <a:ext cx="2294531" cy="496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92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FC16-FC5E-D0F5-42D9-1ADB0717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Using the tram in Lund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78ED-0686-6550-2C5E-8F8B0947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97" y="2420329"/>
            <a:ext cx="4321715" cy="32589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Going from the hotel to Ericsson office, buy day tickets rather than one-way tickets. From Lund C to Telefonplan for getting to Ericsson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Also here, it is important to activate the ticket not just buy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B3189-2609-FF3D-F9E6-85B7C870C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84B1-E53E-B1AA-11B6-8B8B7EA4294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E51CFB-E3FD-DC1C-4643-9A3FD60E428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pic>
        <p:nvPicPr>
          <p:cNvPr id="7" name="Picture 6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146A7946-4CC0-B44E-4CAD-EC4B3C940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729" y="2386866"/>
            <a:ext cx="1508679" cy="3264936"/>
          </a:xfrm>
          <a:prstGeom prst="rect">
            <a:avLst/>
          </a:prstGeom>
        </p:spPr>
      </p:pic>
      <p:pic>
        <p:nvPicPr>
          <p:cNvPr id="9" name="Picture 8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18AC1456-D558-056B-52C9-1C3E27F47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588" y="2194156"/>
            <a:ext cx="1566429" cy="3389913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A575EA4F-8975-BDC9-15DE-EC21507C0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90" y="2194156"/>
            <a:ext cx="1686775" cy="3650355"/>
          </a:xfrm>
          <a:prstGeom prst="rect">
            <a:avLst/>
          </a:prstGeom>
        </p:spPr>
      </p:pic>
      <p:pic>
        <p:nvPicPr>
          <p:cNvPr id="11" name="Picture 10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98C00DBC-51EB-7647-B1C8-D87C002FE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865" y="2080104"/>
            <a:ext cx="1738537" cy="376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1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802-11-Submission-16-9.potx" id="{5CD6ABF7-B8BD-443A-9DC0-E5B38AC683DA}" vid="{19A33F2F-E7B4-4D20-A394-337028C2415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4040</TotalTime>
  <Words>1083</Words>
  <Application>Microsoft Macintosh PowerPoint</Application>
  <PresentationFormat>Widescreen</PresentationFormat>
  <Paragraphs>170</Paragraphs>
  <Slides>18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Times New Roman</vt:lpstr>
      <vt:lpstr>Office Theme</vt:lpstr>
      <vt:lpstr>Document</vt:lpstr>
      <vt:lpstr>Info related to 802.11bf Ad-hoc meeting in Lund,  Sweden, July 2023</vt:lpstr>
      <vt:lpstr>Contents</vt:lpstr>
      <vt:lpstr>Lund</vt:lpstr>
      <vt:lpstr>Traveling to/from Lund</vt:lpstr>
      <vt:lpstr>Traveling to/from Lund</vt:lpstr>
      <vt:lpstr>Buying tickets</vt:lpstr>
      <vt:lpstr>Buying tickets</vt:lpstr>
      <vt:lpstr>CPH -Lund</vt:lpstr>
      <vt:lpstr>Using the tram in Lund</vt:lpstr>
      <vt:lpstr>Traveling long distance in Sweden</vt:lpstr>
      <vt:lpstr>Taxi</vt:lpstr>
      <vt:lpstr>Uber</vt:lpstr>
      <vt:lpstr>Where to stay?</vt:lpstr>
      <vt:lpstr>Hotels</vt:lpstr>
      <vt:lpstr>Ericsson location</vt:lpstr>
      <vt:lpstr>Meeting Venue</vt:lpstr>
      <vt:lpstr>Getting around by tram</vt:lpstr>
      <vt:lpstr>Participants in Lund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[place presentation subject title text here]</dc:title>
  <dc:creator>Leif Wilhelmsson R</dc:creator>
  <cp:lastModifiedBy>Leif Wilhelmsson R</cp:lastModifiedBy>
  <cp:revision>6</cp:revision>
  <cp:lastPrinted>1601-01-01T00:00:00Z</cp:lastPrinted>
  <dcterms:created xsi:type="dcterms:W3CDTF">2023-04-19T07:19:31Z</dcterms:created>
  <dcterms:modified xsi:type="dcterms:W3CDTF">2023-06-29T06:58:11Z</dcterms:modified>
</cp:coreProperties>
</file>