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0"/>
  </p:notesMasterIdLst>
  <p:handoutMasterIdLst>
    <p:handoutMasterId r:id="rId231"/>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331" r:id="rId42"/>
    <p:sldId id="2438" r:id="rId43"/>
    <p:sldId id="2464" r:id="rId44"/>
    <p:sldId id="2483" r:id="rId45"/>
    <p:sldId id="2485" r:id="rId46"/>
    <p:sldId id="2486" r:id="rId47"/>
    <p:sldId id="2611" r:id="rId48"/>
    <p:sldId id="2612" r:id="rId49"/>
    <p:sldId id="2610" r:id="rId50"/>
    <p:sldId id="2648" r:id="rId51"/>
    <p:sldId id="2655" r:id="rId52"/>
    <p:sldId id="2008" r:id="rId53"/>
    <p:sldId id="2291" r:id="rId54"/>
    <p:sldId id="2552" r:id="rId55"/>
    <p:sldId id="2621" r:id="rId56"/>
    <p:sldId id="2637" r:id="rId57"/>
    <p:sldId id="2638" r:id="rId58"/>
    <p:sldId id="2639" r:id="rId59"/>
    <p:sldId id="2640" r:id="rId60"/>
    <p:sldId id="2641" r:id="rId61"/>
    <p:sldId id="2642" r:id="rId62"/>
    <p:sldId id="2643" r:id="rId63"/>
    <p:sldId id="1688" r:id="rId64"/>
    <p:sldId id="2293" r:id="rId65"/>
    <p:sldId id="1708" r:id="rId66"/>
    <p:sldId id="2524" r:id="rId67"/>
    <p:sldId id="2548" r:id="rId68"/>
    <p:sldId id="1709" r:id="rId69"/>
    <p:sldId id="1710" r:id="rId70"/>
    <p:sldId id="1790" r:id="rId71"/>
    <p:sldId id="2199" r:id="rId72"/>
    <p:sldId id="2319" r:id="rId73"/>
    <p:sldId id="2320" r:id="rId74"/>
    <p:sldId id="2321" r:id="rId75"/>
    <p:sldId id="2635" r:id="rId76"/>
    <p:sldId id="2354" r:id="rId77"/>
    <p:sldId id="2628" r:id="rId78"/>
    <p:sldId id="2294" r:id="rId79"/>
    <p:sldId id="2644" r:id="rId80"/>
    <p:sldId id="2559" r:id="rId81"/>
    <p:sldId id="2623" r:id="rId82"/>
    <p:sldId id="2624" r:id="rId83"/>
    <p:sldId id="2625" r:id="rId84"/>
    <p:sldId id="2626" r:id="rId85"/>
    <p:sldId id="2661" r:id="rId86"/>
    <p:sldId id="2570" r:id="rId87"/>
    <p:sldId id="2571" r:id="rId88"/>
    <p:sldId id="2572" r:id="rId89"/>
    <p:sldId id="2560" r:id="rId90"/>
    <p:sldId id="2627" r:id="rId91"/>
    <p:sldId id="2562" r:id="rId92"/>
    <p:sldId id="2561" r:id="rId93"/>
    <p:sldId id="2622" r:id="rId94"/>
    <p:sldId id="2564" r:id="rId95"/>
    <p:sldId id="2466" r:id="rId96"/>
    <p:sldId id="2467" r:id="rId97"/>
    <p:sldId id="1679" r:id="rId98"/>
    <p:sldId id="2336" r:id="rId99"/>
    <p:sldId id="2605" r:id="rId100"/>
    <p:sldId id="2649" r:id="rId101"/>
    <p:sldId id="2657" r:id="rId102"/>
    <p:sldId id="2658" r:id="rId103"/>
    <p:sldId id="2660" r:id="rId104"/>
    <p:sldId id="2659" r:id="rId105"/>
    <p:sldId id="2656" r:id="rId106"/>
    <p:sldId id="2324" r:id="rId107"/>
    <p:sldId id="1375" r:id="rId108"/>
    <p:sldId id="1376" r:id="rId109"/>
    <p:sldId id="1400" r:id="rId110"/>
    <p:sldId id="2479" r:id="rId111"/>
    <p:sldId id="2616" r:id="rId112"/>
    <p:sldId id="2480" r:id="rId113"/>
    <p:sldId id="2617" r:id="rId114"/>
    <p:sldId id="619" r:id="rId115"/>
    <p:sldId id="621" r:id="rId116"/>
    <p:sldId id="1561" r:id="rId117"/>
    <p:sldId id="1555" r:id="rId118"/>
    <p:sldId id="1601" r:id="rId119"/>
    <p:sldId id="1585" r:id="rId120"/>
    <p:sldId id="1586" r:id="rId121"/>
    <p:sldId id="1587" r:id="rId122"/>
    <p:sldId id="1588" r:id="rId123"/>
    <p:sldId id="1589" r:id="rId124"/>
    <p:sldId id="1590" r:id="rId125"/>
    <p:sldId id="1771" r:id="rId126"/>
    <p:sldId id="1772" r:id="rId127"/>
    <p:sldId id="1591" r:id="rId128"/>
    <p:sldId id="1592" r:id="rId129"/>
    <p:sldId id="1593" r:id="rId130"/>
    <p:sldId id="1594" r:id="rId131"/>
    <p:sldId id="1595" r:id="rId132"/>
    <p:sldId id="1596" r:id="rId133"/>
    <p:sldId id="1597" r:id="rId134"/>
    <p:sldId id="1598" r:id="rId135"/>
    <p:sldId id="1599" r:id="rId136"/>
    <p:sldId id="1600" r:id="rId137"/>
    <p:sldId id="1628" r:id="rId138"/>
    <p:sldId id="1638" r:id="rId139"/>
    <p:sldId id="1725" r:id="rId140"/>
    <p:sldId id="1726" r:id="rId141"/>
    <p:sldId id="1947" r:id="rId142"/>
    <p:sldId id="1975" r:id="rId143"/>
    <p:sldId id="1976" r:id="rId144"/>
    <p:sldId id="1977" r:id="rId145"/>
    <p:sldId id="2039" r:id="rId146"/>
    <p:sldId id="2060" r:id="rId147"/>
    <p:sldId id="2061" r:id="rId148"/>
    <p:sldId id="2097" r:id="rId149"/>
    <p:sldId id="2103" r:id="rId150"/>
    <p:sldId id="2063" r:id="rId151"/>
    <p:sldId id="2064" r:id="rId152"/>
    <p:sldId id="2065" r:id="rId153"/>
    <p:sldId id="2066" r:id="rId154"/>
    <p:sldId id="2067" r:id="rId155"/>
    <p:sldId id="2068" r:id="rId156"/>
    <p:sldId id="2069" r:id="rId157"/>
    <p:sldId id="2146" r:id="rId158"/>
    <p:sldId id="2147" r:id="rId159"/>
    <p:sldId id="2148" r:id="rId160"/>
    <p:sldId id="2158" r:id="rId161"/>
    <p:sldId id="2159" r:id="rId162"/>
    <p:sldId id="2157" r:id="rId163"/>
    <p:sldId id="2160" r:id="rId164"/>
    <p:sldId id="2216" r:id="rId165"/>
    <p:sldId id="2217" r:id="rId166"/>
    <p:sldId id="2219" r:id="rId167"/>
    <p:sldId id="2238" r:id="rId168"/>
    <p:sldId id="2239" r:id="rId169"/>
    <p:sldId id="2240" r:id="rId170"/>
    <p:sldId id="2242" r:id="rId171"/>
    <p:sldId id="2263" r:id="rId172"/>
    <p:sldId id="2276" r:id="rId173"/>
    <p:sldId id="2277" r:id="rId174"/>
    <p:sldId id="2278" r:id="rId175"/>
    <p:sldId id="2281" r:id="rId176"/>
    <p:sldId id="2282" r:id="rId177"/>
    <p:sldId id="2283" r:id="rId178"/>
    <p:sldId id="2284" r:id="rId179"/>
    <p:sldId id="2318" r:id="rId180"/>
    <p:sldId id="2329" r:id="rId181"/>
    <p:sldId id="2356" r:id="rId182"/>
    <p:sldId id="1701" r:id="rId183"/>
    <p:sldId id="1969" r:id="rId184"/>
    <p:sldId id="2112" r:id="rId185"/>
    <p:sldId id="1965" r:id="rId186"/>
    <p:sldId id="2114" r:id="rId187"/>
    <p:sldId id="1705" r:id="rId188"/>
    <p:sldId id="1706" r:id="rId189"/>
    <p:sldId id="1707" r:id="rId190"/>
    <p:sldId id="2113" r:id="rId191"/>
    <p:sldId id="2037" r:id="rId192"/>
    <p:sldId id="2431" r:id="rId193"/>
    <p:sldId id="2429" r:id="rId194"/>
    <p:sldId id="2436" r:id="rId195"/>
    <p:sldId id="1968" r:id="rId196"/>
    <p:sldId id="2104" r:id="rId197"/>
    <p:sldId id="2317" r:id="rId198"/>
    <p:sldId id="1967" r:id="rId199"/>
    <p:sldId id="2167" r:id="rId200"/>
    <p:sldId id="2351" r:id="rId201"/>
    <p:sldId id="2333" r:id="rId202"/>
    <p:sldId id="2335" r:id="rId203"/>
    <p:sldId id="2334" r:id="rId204"/>
    <p:sldId id="2352" r:id="rId205"/>
    <p:sldId id="2218" r:id="rId206"/>
    <p:sldId id="1945" r:id="rId207"/>
    <p:sldId id="2071" r:id="rId208"/>
    <p:sldId id="2036" r:id="rId209"/>
    <p:sldId id="2323" r:id="rId210"/>
    <p:sldId id="2353" r:id="rId211"/>
    <p:sldId id="2332" r:id="rId212"/>
    <p:sldId id="2437" r:id="rId213"/>
    <p:sldId id="2426" r:id="rId214"/>
    <p:sldId id="2427" r:id="rId215"/>
    <p:sldId id="2328" r:id="rId216"/>
    <p:sldId id="2563" r:id="rId217"/>
    <p:sldId id="2355" r:id="rId218"/>
    <p:sldId id="2461" r:id="rId219"/>
    <p:sldId id="2460" r:id="rId220"/>
    <p:sldId id="2463" r:id="rId221"/>
    <p:sldId id="2609" r:id="rId222"/>
    <p:sldId id="2481" r:id="rId223"/>
    <p:sldId id="2482" r:id="rId224"/>
    <p:sldId id="2651" r:id="rId225"/>
    <p:sldId id="2489" r:id="rId226"/>
    <p:sldId id="2556" r:id="rId227"/>
    <p:sldId id="2653" r:id="rId228"/>
    <p:sldId id="2647" r:id="rId22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3" autoAdjust="0"/>
    <p:restoredTop sz="94660" autoAdjust="0"/>
  </p:normalViewPr>
  <p:slideViewPr>
    <p:cSldViewPr>
      <p:cViewPr varScale="1">
        <p:scale>
          <a:sx n="128" d="100"/>
          <a:sy n="128" d="100"/>
        </p:scale>
        <p:origin x="2264" y="17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4216" y="4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802.11-23/0622r0</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802.11-23/0622r1</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802.11-23/0622r3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e2da5987bbea5f2ed07eb9a9f3f8bc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0820-00-0jtc-minutes-of-hybrid-meeting-in-ma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2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oleObject" Target="../embeddings/oleObject6.bin"/></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2023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May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22752471"/>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hybrid mode on</a:t>
            </a:r>
            <a:br>
              <a:rPr lang="en-US" dirty="0"/>
            </a:br>
            <a:r>
              <a:rPr lang="en-US" dirty="0"/>
              <a:t>16 May 2023 in the PM2 slot in </a:t>
            </a:r>
            <a:r>
              <a:rPr lang="en-US" sz="2400" b="1" dirty="0">
                <a:latin typeface="+mj-lt"/>
              </a:rPr>
              <a:t>Orlando</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16 May 2023</a:t>
            </a:r>
            <a:br>
              <a:rPr lang="en-US" sz="1600" b="1" dirty="0">
                <a:latin typeface="+mj-lt"/>
              </a:rPr>
            </a:br>
            <a:r>
              <a:rPr lang="en-US" sz="1600" b="1" dirty="0">
                <a:latin typeface="+mj-lt"/>
              </a:rPr>
              <a:t>@ 4:00pm (Orlando)</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https://ieeesa.webex.com/ieeesa/j.php?MTID=m0e2da5987bbea5f2ed07eb9a9f3f8bc1</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2347 822 2627</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apparently)</a:t>
            </a:r>
            <a:endParaRPr kumimoji="0" lang="en-US" sz="1600" i="0" u="none" strike="noStrike" cap="none" normalizeH="0" baseline="0" dirty="0">
              <a:ln>
                <a:noFill/>
              </a:ln>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has done so again this time</a:t>
            </a:r>
          </a:p>
          <a:p>
            <a:pPr lvl="1"/>
            <a:r>
              <a:rPr lang="en-AU" dirty="0"/>
              <a:t>A request was made to the EC for pre-authorisation of a report …</a:t>
            </a:r>
          </a:p>
          <a:p>
            <a:pPr lvl="2"/>
            <a:r>
              <a:rPr lang="en-US" i="1" dirty="0"/>
              <a:t>Authorize the Chair &amp; Vice Chair of IEEE 802 JTC1 SC to send a status report based on material in the most recent IEEE 802 JTC1 SC agendas on behalf of IEEE 802 to ISO/IEC JTC 1/SC 6 for consideration at their meeting on 20-24 Mar 2022. The Chair &amp; Vice Chair will make draft versions of the report available to the EC for review and will incorporate reasonable suggestions. </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3735417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3731476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4802470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5025132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16134468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 18072) for logistics</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a:t>
            </a:r>
          </a:p>
          <a:p>
            <a:pPr lvl="1"/>
            <a:endParaRPr lang="en-GB" sz="1800" kern="0" dirty="0">
              <a:solidFill>
                <a:srgbClr val="FF0000"/>
              </a:solidFill>
            </a:endParaRPr>
          </a:p>
        </p:txBody>
      </p:sp>
    </p:spTree>
    <p:extLst>
      <p:ext uri="{BB962C8B-B14F-4D97-AF65-F5344CB8AC3E}">
        <p14:creationId xmlns:p14="http://schemas.microsoft.com/office/powerpoint/2010/main" val="29429825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12432047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2850212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9312439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 6</a:t>
            </a:r>
          </a:p>
        </p:txBody>
      </p:sp>
      <p:sp>
        <p:nvSpPr>
          <p:cNvPr id="3" name="Content Placeholder 2"/>
          <p:cNvSpPr>
            <a:spLocks noGrp="1"/>
          </p:cNvSpPr>
          <p:nvPr>
            <p:ph sz="half" idx="1"/>
          </p:nvPr>
        </p:nvSpPr>
        <p:spPr/>
        <p:txBody>
          <a:bodyPr/>
          <a:lstStyle/>
          <a:p>
            <a:r>
              <a:rPr lang="en-AU" sz="1600" dirty="0"/>
              <a:t>IEEE liaisons to SC 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a:t>
            </a:r>
            <a:r>
              <a:rPr lang="en-AU" sz="1600" dirty="0" err="1"/>
              <a:t>Nikolich</a:t>
            </a:r>
            <a:r>
              <a:rPr lang="en-AU" sz="1600" dirty="0"/>
              <a:t>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1594141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March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37995756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 6/WG 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a:p>
        </p:txBody>
      </p:sp>
      <p:sp>
        <p:nvSpPr>
          <p:cNvPr id="4" name="Footer Placeholder 3"/>
          <p:cNvSpPr>
            <a:spLocks noGrp="1"/>
          </p:cNvSpPr>
          <p:nvPr>
            <p:ph type="ftr" sz="quarter" idx="10"/>
          </p:nvPr>
        </p:nvSpPr>
        <p:spPr>
          <a:xfrm>
            <a:off x="8543861" y="6475413"/>
            <a:ext cx="64" cy="184666"/>
          </a:xfrm>
        </p:spPr>
        <p:txBody>
          <a:bodyPr/>
          <a:lstStyle/>
          <a:p>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36712043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23356313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7</a:t>
            </a:r>
          </a:p>
        </p:txBody>
      </p:sp>
      <p:sp>
        <p:nvSpPr>
          <p:cNvPr id="3" name="Content Placeholder 2"/>
          <p:cNvSpPr>
            <a:spLocks noGrp="1"/>
          </p:cNvSpPr>
          <p:nvPr>
            <p:ph sz="half" idx="1"/>
          </p:nvPr>
        </p:nvSpPr>
        <p:spPr/>
        <p:txBody>
          <a:bodyPr/>
          <a:lstStyle/>
          <a:p>
            <a:r>
              <a:rPr lang="en-AU" sz="1600" dirty="0"/>
              <a:t>NB experts to SC 6/WG 7</a:t>
            </a:r>
          </a:p>
          <a:p>
            <a:pPr lvl="1"/>
            <a:r>
              <a:rPr lang="en-AU" sz="1600" dirty="0"/>
              <a:t>Dorothy Stanley (US NB/802.11)</a:t>
            </a:r>
          </a:p>
          <a:p>
            <a:pPr lvl="1"/>
            <a:r>
              <a:rPr lang="en-AU" sz="1600" dirty="0"/>
              <a:t>Bill Carney (US NB/802.11)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37692351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233178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176505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852344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16 May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March 2023, as documented in </a:t>
            </a:r>
            <a:r>
              <a:rPr lang="en-AU" i="1" dirty="0">
                <a:solidFill>
                  <a:srgbClr val="FF0000"/>
                </a:solidFill>
                <a:hlinkClick r:id="rId3"/>
              </a:rPr>
              <a:t>11-23/0820r00</a:t>
            </a:r>
            <a:r>
              <a:rPr lang="en-AU" i="1" dirty="0"/>
              <a:t>.</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83927055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66322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1689304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739555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2846302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6768620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Nov 2022 plenary in Bangkok, the IEEE 802 EC Secretary notified (N</a:t>
            </a:r>
            <a:r>
              <a:rPr lang="en-AU" dirty="0">
                <a:solidFill>
                  <a:srgbClr val="FF0000"/>
                </a:solidFill>
              </a:rPr>
              <a:t>?????</a:t>
            </a:r>
            <a:r>
              <a:rPr lang="en-AU" dirty="0"/>
              <a:t>) the approval of:</a:t>
            </a:r>
          </a:p>
          <a:p>
            <a:pPr lvl="2"/>
            <a:r>
              <a:rPr lang="en-AU" dirty="0">
                <a:solidFill>
                  <a:srgbClr val="FF0000"/>
                </a:solidFill>
              </a:rPr>
              <a:t>TBD</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8368451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8794734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4268506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20188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51679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36761449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08579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2232000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3405875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4006628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0292585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153001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13894898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713177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40662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98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7943791"/>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46</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87047836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5753137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236521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8260552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5217684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15149627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87490177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6329326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2706522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14556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a:t>
                      </a:r>
                      <a:r>
                        <a:rPr lang="en-AU" sz="1600" b="0" baseline="0">
                          <a:solidFill>
                            <a:srgbClr val="00B050"/>
                          </a:solidFill>
                        </a:rPr>
                        <a:t>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048370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549835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83270670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11479235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170742308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52807937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51483189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73529566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401948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86434475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20571891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0498211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22248121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146292715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72944023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80038477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0547344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90960923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999634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a:t>
                      </a:r>
                      <a:r>
                        <a:rPr lang="en-AU" sz="1600" b="0" kern="1200" baseline="0">
                          <a:solidFill>
                            <a:srgbClr val="00B050"/>
                          </a:solidFill>
                          <a:latin typeface="+mn-lt"/>
                          <a:ea typeface="+mn-ea"/>
                          <a:cs typeface="+mn-cs"/>
                        </a:rPr>
                        <a:t> Mar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a:t>
                      </a:r>
                      <a:r>
                        <a:rPr lang="en-AU" sz="1600" b="0" kern="1200" baseline="0">
                          <a:solidFill>
                            <a:srgbClr val="00B050"/>
                          </a:solidFill>
                          <a:latin typeface="+mn-lt"/>
                          <a:ea typeface="+mn-ea"/>
                          <a:cs typeface="+mn-cs"/>
                        </a:rPr>
                        <a:t>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92438325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55252743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01100134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42973167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183338930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16926373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424994543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39449517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85747003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846874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465180"/>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2022</a:t>
                      </a:r>
                      <a:endParaRPr lang="en-AU" sz="1600" b="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38357677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221</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224812210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134313464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224</a:t>
            </a:fld>
            <a:endParaRPr lang="en-US"/>
          </a:p>
        </p:txBody>
      </p:sp>
    </p:spTree>
    <p:extLst>
      <p:ext uri="{BB962C8B-B14F-4D97-AF65-F5344CB8AC3E}">
        <p14:creationId xmlns:p14="http://schemas.microsoft.com/office/powerpoint/2010/main" val="416592176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227</a:t>
            </a:fld>
            <a:endParaRPr lang="en-US"/>
          </a:p>
        </p:txBody>
      </p:sp>
    </p:spTree>
    <p:extLst>
      <p:ext uri="{BB962C8B-B14F-4D97-AF65-F5344CB8AC3E}">
        <p14:creationId xmlns:p14="http://schemas.microsoft.com/office/powerpoint/2010/main" val="91690267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228</a:t>
            </a:fld>
            <a:endParaRPr lang="en-US"/>
          </a:p>
        </p:txBody>
      </p:sp>
    </p:spTree>
    <p:extLst>
      <p:ext uri="{BB962C8B-B14F-4D97-AF65-F5344CB8AC3E}">
        <p14:creationId xmlns:p14="http://schemas.microsoft.com/office/powerpoint/2010/main" val="61132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May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Mar 2022</a:t>
                      </a:r>
                      <a:endParaRPr lang="en-AU" sz="1600" b="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This “international” stamp was certainly useful in the WAPI case because we could argue that 802.11 could not be excluded from the Chinese market under WTO rules</a:t>
            </a:r>
          </a:p>
          <a:p>
            <a:pPr lvl="2"/>
            <a:r>
              <a:rPr lang="en-AU"/>
              <a:t>… although Wi-Fi was partially excluded in practice for a while</a:t>
            </a:r>
          </a:p>
          <a:p>
            <a:pPr lvl="1"/>
            <a:r>
              <a:rPr lang="en-AU"/>
              <a:t>We discussed examples in Sep 2022 where it is useful in other situations</a:t>
            </a:r>
          </a:p>
          <a:p>
            <a:pPr lvl="2"/>
            <a:r>
              <a:rPr lang="en-AU"/>
              <a:t>Some European regulations suggest a preference for “international” standards (</a:t>
            </a:r>
            <a:r>
              <a:rPr lang="en-AU" err="1"/>
              <a:t>ie</a:t>
            </a:r>
            <a:r>
              <a:rPr lang="en-AU"/>
              <a:t> not IEEE) – see next page</a:t>
            </a:r>
          </a:p>
          <a:p>
            <a:pPr lvl="2"/>
            <a:r>
              <a:rPr lang="en-AU"/>
              <a:t>The Australian Govt sometimes requires references to “international” standards</a:t>
            </a:r>
          </a:p>
          <a:p>
            <a:pPr lvl="2"/>
            <a:r>
              <a:rPr lang="en-AU"/>
              <a:t>ITU-T prefers references to “international” standards (</a:t>
            </a:r>
            <a:r>
              <a:rPr lang="en-AU" i="1"/>
              <a:t>i.e.</a:t>
            </a:r>
            <a:r>
              <a:rPr lang="en-AU"/>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The EU Standardisation Regulation (an EU Regulation is a law that applies to all member states) is </a:t>
            </a:r>
            <a:r>
              <a:rPr lang="en-AU" sz="1600">
                <a:hlinkClick r:id="rId2"/>
              </a:rPr>
              <a:t>1025/2012</a:t>
            </a:r>
            <a:endParaRPr lang="en-AU" sz="1600"/>
          </a:p>
          <a:p>
            <a:pPr lvl="1"/>
            <a:r>
              <a:rPr lang="en-AU" sz="1600"/>
              <a:t>The definitions in article 2 of 1025/2012 include the following:</a:t>
            </a:r>
          </a:p>
          <a:p>
            <a:pPr lvl="2"/>
            <a:r>
              <a:rPr lang="en-AU" sz="1400"/>
              <a:t>(1) 'standard' means a technical specification, adopted by a recognised standardisation body, for repeated or continuous application, with which compliance is not compulsory, and which is one of the following:</a:t>
            </a:r>
          </a:p>
          <a:p>
            <a:pPr lvl="3"/>
            <a:r>
              <a:rPr lang="en-AU" sz="1200"/>
              <a:t>(a) 'international standard' means a standard adopted by an international standardisation body;</a:t>
            </a:r>
          </a:p>
          <a:p>
            <a:pPr lvl="3"/>
            <a:r>
              <a:rPr lang="en-AU" sz="1200"/>
              <a:t>(b) 'European standard' means a standard adopted by a European standardisation organisation;</a:t>
            </a:r>
          </a:p>
          <a:p>
            <a:pPr lvl="3"/>
            <a:r>
              <a:rPr lang="en-AU" sz="1200"/>
              <a:t>(c) 'harmonised standard' means a European standard adopted on the basis of a request made by the Commission for the application of Union harmonisation legislation;</a:t>
            </a:r>
          </a:p>
          <a:p>
            <a:pPr lvl="3"/>
            <a:r>
              <a:rPr lang="en-AU" sz="1200"/>
              <a:t>(d) 'national standard' means a standard adopted by a national standardisation body;</a:t>
            </a:r>
            <a:endParaRPr lang="en-AU" sz="1600"/>
          </a:p>
          <a:p>
            <a:pPr lvl="2"/>
            <a:r>
              <a:rPr lang="en-AU" sz="1400"/>
              <a:t>(9) 'international standardisation body' means the International Organisation for Standardisation (ISO), the International Electrotechnical Commission (IEC) and the International Telecommunication Union (ITU)".</a:t>
            </a:r>
          </a:p>
          <a:p>
            <a:pPr lvl="2"/>
            <a:r>
              <a:rPr lang="en-AU" sz="1400"/>
              <a:t>(10) 'national standardisation body' means a body notified to the Commission by a Member State in accordance with Article 27 of this Regulation.</a:t>
            </a:r>
          </a:p>
          <a:p>
            <a:pPr lvl="1"/>
            <a:r>
              <a:rPr lang="en-AU" sz="1600"/>
              <a:t>…</a:t>
            </a:r>
          </a:p>
          <a:p>
            <a:pPr lvl="2"/>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a:t>A summary of why ISO/IEC standardisation is important in Europe</a:t>
            </a:r>
          </a:p>
          <a:p>
            <a:pPr lvl="1"/>
            <a:r>
              <a:rPr lang="en-AU" sz="160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a:t>Unfortunately, however, as you will see from the list of identified Technical Specification available </a:t>
            </a:r>
            <a:r>
              <a:rPr lang="en-AU" sz="1600">
                <a:hlinkClick r:id="rId2"/>
              </a:rPr>
              <a:t>here</a:t>
            </a:r>
            <a:r>
              <a:rPr lang="en-AU" sz="1600"/>
              <a:t>, none have been added since 2017, and as you will see from the </a:t>
            </a:r>
            <a:r>
              <a:rPr lang="en-AU" sz="1600">
                <a:hlinkClick r:id="rId3"/>
              </a:rPr>
              <a:t>minutes</a:t>
            </a:r>
            <a:r>
              <a:rPr lang="en-AU" sz="1600"/>
              <a:t> of the 29th Meeting of the European Multi-Stakeholder Platform on ICT Standardisation held on 18 June 2020 - action item 24.7, progressing identifications are 'On hold’.</a:t>
            </a:r>
          </a:p>
          <a:p>
            <a:pPr lvl="1"/>
            <a:r>
              <a:rPr lang="en-AU" sz="1600"/>
              <a:t>…</a:t>
            </a:r>
          </a:p>
          <a:p>
            <a:pPr lvl="1"/>
            <a:endParaRPr lang="en-AU"/>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161809307"/>
              </p:ext>
            </p:extLst>
          </p:nvPr>
        </p:nvGraphicFramePr>
        <p:xfrm>
          <a:off x="152399" y="1828800"/>
          <a:ext cx="8839199" cy="4582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Closes</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mn-cs"/>
                        </a:rPr>
                        <a:t>J</a:t>
                      </a:r>
                      <a:r>
                        <a:rPr lang="en-AU" sz="1600" b="0" kern="1200" dirty="0" err="1">
                          <a:solidFill>
                            <a:schemeClr val="accent2"/>
                          </a:solidFill>
                          <a:latin typeface="+mn-lt"/>
                          <a:ea typeface="+mn-ea"/>
                          <a:cs typeface="+mn-cs"/>
                        </a:rPr>
                        <a:t>ul</a:t>
                      </a:r>
                      <a:r>
                        <a:rPr lang="en-AU" sz="1600" b="0" kern="1200" dirty="0">
                          <a:solidFill>
                            <a:schemeClr val="accent2"/>
                          </a:solidFill>
                          <a:latin typeface="+mn-lt"/>
                          <a:ea typeface="+mn-ea"/>
                          <a:cs typeface="+mn-cs"/>
                        </a:rPr>
                        <a:t>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7675878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41</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in FDIS ballot</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close 21 June 2023</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Support for Multi-frame Protocol Data Units</a:t>
            </a:r>
            <a:br>
              <a:rPr lang="en-AU"/>
            </a:br>
            <a:r>
              <a:rPr lang="en-AU"/>
              <a:t>IEEE 802.1ABdh FDIS ballot closes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closes 21 June 2023</a:t>
            </a:r>
          </a:p>
          <a:p>
            <a:pPr lvl="1"/>
            <a:r>
              <a:rPr lang="en-US" dirty="0"/>
              <a:t>Will be published as ISO/IEC/IEEE 8802-1AB:2017/</a:t>
            </a:r>
            <a:r>
              <a:rPr lang="en-US" dirty="0" err="1"/>
              <a:t>Amd</a:t>
            </a:r>
            <a:r>
              <a:rPr lang="en-US" dirty="0"/>
              <a:t> 2:2023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39080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Will be published as ISO/IEC/IEEE 8802-1BA:2023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5926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Will be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59360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195263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738417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47175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74976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will be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not yet</a:t>
            </a:r>
          </a:p>
          <a:p>
            <a:pPr lvl="1"/>
            <a:r>
              <a:rPr lang="en-AU" dirty="0">
                <a:latin typeface="+mj-lt"/>
              </a:rPr>
              <a:t>During March 2023 plenary, WG approved sending draft upon start of SA ballot.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05222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latin typeface="+mj-lt"/>
              </a:rPr>
              <a:t>Pre-ballot had been scheduled for 27 April 2023, but was cancelled by SC 6 due to the discovery of negative </a:t>
            </a:r>
            <a:r>
              <a:rPr lang="en-AU" b="0" dirty="0" err="1">
                <a:latin typeface="+mj-lt"/>
              </a:rPr>
              <a:t>LoAs</a:t>
            </a:r>
            <a:r>
              <a:rPr lang="en-AU" b="0" dirty="0">
                <a:latin typeface="+mj-lt"/>
              </a:rPr>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02682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024561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15253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00796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43128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3565199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487849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0968892"/>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F0000"/>
                          </a:solidFill>
                          <a:latin typeface="+mn-lt"/>
                          <a:ea typeface="+mn-ea"/>
                          <a:cs typeface="Arial" panose="020B0604020202020204" pitchFamily="34" charset="0"/>
                        </a:rPr>
                        <a:t>Failed</a:t>
                      </a:r>
                      <a:endParaRPr lang="en-AU" sz="1600" b="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a:t>.11 Cor 1 </a:t>
                      </a:r>
                      <a:endParaRPr lang="en-GB" sz="1600" b="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485050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4207806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Enhanced Throughput for Operation in License-exempt Bands above 45 GHz</a:t>
            </a:r>
            <a:br>
              <a:rPr lang="en-US">
                <a:solidFill>
                  <a:schemeClr val="accent6"/>
                </a:solidFill>
              </a:rPr>
            </a:br>
            <a:r>
              <a:rPr lang="en-AU">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752145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0333576"/>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392915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2666122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8028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are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closed 4 Mar 2023</a:t>
            </a:r>
          </a:p>
          <a:p>
            <a:pPr lvl="2"/>
            <a:r>
              <a:rPr lang="en-US" dirty="0"/>
              <a:t>Vote: 6/0/0/0/13/0 (Confirm/Revise/Withdraw/Abst1/Abst2/Stabilize) (N18049)</a:t>
            </a:r>
          </a:p>
          <a:p>
            <a:pPr lvl="1"/>
            <a:r>
              <a:rPr lang="en-US" dirty="0"/>
              <a:t>ISO/IEC/IEEE 8802-15-6:2017 - closed 4 Mar 2023</a:t>
            </a:r>
          </a:p>
          <a:p>
            <a:pPr lvl="2"/>
            <a:r>
              <a:rPr lang="en-US" dirty="0"/>
              <a:t>Vote: 6/0/0/0/15/0 (Confirm/Revise/Withdraw/Abst1/Abst2/Stabilize) (N18047)</a:t>
            </a:r>
          </a:p>
          <a:p>
            <a:pPr lvl="1"/>
            <a:r>
              <a:rPr lang="it-IT" dirty="0"/>
              <a:t>ISO/IEC/IEEE 8802-15-4:2018 – </a:t>
            </a:r>
            <a:r>
              <a:rPr lang="en-US" dirty="0"/>
              <a:t>closes </a:t>
            </a:r>
            <a:r>
              <a:rPr lang="it-IT" dirty="0"/>
              <a:t>4 </a:t>
            </a:r>
            <a:r>
              <a:rPr lang="it-IT" dirty="0" err="1"/>
              <a:t>Jun</a:t>
            </a:r>
            <a:r>
              <a:rPr lang="it-IT" dirty="0"/>
              <a:t>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83666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580874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505986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183686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4887865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2448691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8885516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695469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1560637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37103657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46526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8439480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27511148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2301126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Multi Gigabit/sec Optical Wireless Communication</a:t>
            </a:r>
            <a:br>
              <a:rPr lang="en-AU">
                <a:solidFill>
                  <a:schemeClr val="accent6"/>
                </a:solidFill>
              </a:rPr>
            </a:br>
            <a:r>
              <a:rPr lang="en-AU">
                <a:solidFill>
                  <a:schemeClr val="accent6"/>
                </a:solidFill>
              </a:rPr>
              <a:t>IEEE 802.15.13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9356556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5567559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8068247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6142137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197175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2286756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40150213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had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Vienna, 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24139</Words>
  <Application>Microsoft Macintosh PowerPoint</Application>
  <PresentationFormat>On-screen Show (4:3)</PresentationFormat>
  <Paragraphs>3279</Paragraphs>
  <Slides>228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228</vt:i4>
      </vt:variant>
    </vt:vector>
  </HeadingPairs>
  <TitlesOfParts>
    <vt:vector size="233" baseType="lpstr">
      <vt:lpstr>Arial</vt:lpstr>
      <vt:lpstr>Calibri</vt:lpstr>
      <vt:lpstr>Times New Roman</vt:lpstr>
      <vt:lpstr>802-11-Submission</vt:lpstr>
      <vt:lpstr>Acrobat Document</vt:lpstr>
      <vt:lpstr>IEEE 802 JTC1 Standing Committee May 2023 agenda (hybrid)</vt:lpstr>
      <vt:lpstr>This document will be used to provide information for any IEEE 802 JTC1 SC meetings in May 2023</vt:lpstr>
      <vt:lpstr>Registration is not required for the IEEE 802 JTC1 SC session in May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16 May 2023 in the PM2 slot in Orlando</vt:lpstr>
      <vt:lpstr>The IEEE 802 JTC1 SC regular meeting has a high-level list of agenda items to be considered</vt:lpstr>
      <vt:lpstr>The IEEE 802 JTC1 SC will consider approving its agenda</vt:lpstr>
      <vt:lpstr>The IEEE 802 JTC1 SC will consider approval of the minutes of its March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98 standards through the PSDO adoption process, with 42 in-process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11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was liaised for information in Aug 2020</vt:lpstr>
      <vt:lpstr>MAC Connectivity Discovery: YANG Data Model IEEE 802.1ABcu is in FDIS ballot</vt:lpstr>
      <vt:lpstr>Support for Multi-frame Protocol Data Units IEEE 802.1ABdh FDIS ballot closes in June 2023</vt:lpstr>
      <vt:lpstr>Audio Video Bridging (AVB) Systems IEEE 802.1BA-Rev passed FDIS ballot in Mar 2023</vt:lpstr>
      <vt:lpstr>MAC Service Definition: Support for IEEE Std 802.15.3 IEEE 802.1ACct passed FDIS ballot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Automatic Attachment to Provider Backbone Bridging (PBB) services IEEE 802.1CS-2020/Cor-1 will be liaised for information</vt:lpstr>
      <vt:lpstr>IEEE 802.3 has 8 standards in the pipeline for adoption under the PSDO process</vt:lpstr>
      <vt:lpstr>IEEE 802.3 WG has a number of regular participants in IEEE 802 JTC1 SC activities</vt:lpstr>
      <vt:lpstr>IEEE 802.3-REV was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9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versions of a couple of 802.15 standards are undergoing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802.22 has no standard  in the pipeline for adoption under the PSDO</vt:lpstr>
      <vt:lpstr>IEEE 802.22 WG had a number of regular participants in IEEE 802 JTC1 SC activities</vt:lpstr>
      <vt:lpstr>SC 6 had a plenary meeting in March 2023 in Austria</vt:lpstr>
      <vt:lpstr>The JTC1 SC chair developed a liaison report for the SC 6 plenary meeting in March 2023</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SC 6 will hold a plenary meeting in December 2023 in China</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Various names have been added as IEEE liaisons to SC 6</vt:lpstr>
      <vt:lpstr>Various names have been added as IEEE experts to SC 6/WG 1</vt:lpstr>
      <vt:lpstr>Various people who often participate in IEEE 802 work have been added as NB experts to SC 6/WG 1</vt:lpstr>
      <vt:lpstr>Various names have been added as IEEE experts to SC 6/WG 7</vt:lpstr>
      <vt:lpstr>Various people who often participate in IEEE 802 work have been added as NB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2023-05-16T19:37:26Z</dcterms:modified>
</cp:coreProperties>
</file>