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omments/comment1.xml" ContentType="application/vnd.openxmlformats-officedocument.presentationml.comment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3"/>
  </p:notesMasterIdLst>
  <p:handoutMasterIdLst>
    <p:handoutMasterId r:id="rId64"/>
  </p:handoutMasterIdLst>
  <p:sldIdLst>
    <p:sldId id="269" r:id="rId2"/>
    <p:sldId id="813" r:id="rId3"/>
    <p:sldId id="424" r:id="rId4"/>
    <p:sldId id="423" r:id="rId5"/>
    <p:sldId id="1011" r:id="rId6"/>
    <p:sldId id="757" r:id="rId7"/>
    <p:sldId id="754" r:id="rId8"/>
    <p:sldId id="755" r:id="rId9"/>
    <p:sldId id="458" r:id="rId10"/>
    <p:sldId id="489" r:id="rId11"/>
    <p:sldId id="814" r:id="rId12"/>
    <p:sldId id="815" r:id="rId13"/>
    <p:sldId id="749" r:id="rId14"/>
    <p:sldId id="767" r:id="rId15"/>
    <p:sldId id="768" r:id="rId16"/>
    <p:sldId id="746" r:id="rId17"/>
    <p:sldId id="874" r:id="rId18"/>
    <p:sldId id="1012" r:id="rId19"/>
    <p:sldId id="1077" r:id="rId20"/>
    <p:sldId id="1078" r:id="rId21"/>
    <p:sldId id="1079" r:id="rId22"/>
    <p:sldId id="1080" r:id="rId23"/>
    <p:sldId id="1066" r:id="rId24"/>
    <p:sldId id="933" r:id="rId25"/>
    <p:sldId id="877" r:id="rId26"/>
    <p:sldId id="1081" r:id="rId27"/>
    <p:sldId id="897" r:id="rId28"/>
    <p:sldId id="1082" r:id="rId29"/>
    <p:sldId id="1083" r:id="rId30"/>
    <p:sldId id="905" r:id="rId31"/>
    <p:sldId id="1084" r:id="rId32"/>
    <p:sldId id="1085" r:id="rId33"/>
    <p:sldId id="1110" r:id="rId34"/>
    <p:sldId id="1090" r:id="rId35"/>
    <p:sldId id="1091" r:id="rId36"/>
    <p:sldId id="1092" r:id="rId37"/>
    <p:sldId id="1093" r:id="rId38"/>
    <p:sldId id="1094" r:id="rId39"/>
    <p:sldId id="1095" r:id="rId40"/>
    <p:sldId id="1096" r:id="rId41"/>
    <p:sldId id="1097" r:id="rId42"/>
    <p:sldId id="1098" r:id="rId43"/>
    <p:sldId id="1099" r:id="rId44"/>
    <p:sldId id="1100" r:id="rId45"/>
    <p:sldId id="1101" r:id="rId46"/>
    <p:sldId id="1102" r:id="rId47"/>
    <p:sldId id="1103" r:id="rId48"/>
    <p:sldId id="1104" r:id="rId49"/>
    <p:sldId id="1105" r:id="rId50"/>
    <p:sldId id="1106" r:id="rId51"/>
    <p:sldId id="1107" r:id="rId52"/>
    <p:sldId id="1108" r:id="rId53"/>
    <p:sldId id="1109" r:id="rId54"/>
    <p:sldId id="1111" r:id="rId55"/>
    <p:sldId id="1112" r:id="rId56"/>
    <p:sldId id="842" r:id="rId57"/>
    <p:sldId id="1024" r:id="rId58"/>
    <p:sldId id="1086" r:id="rId59"/>
    <p:sldId id="1087" r:id="rId60"/>
    <p:sldId id="1088" r:id="rId61"/>
    <p:sldId id="1089" r:id="rId6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83" autoAdjust="0"/>
    <p:restoredTop sz="88564" autoAdjust="0"/>
  </p:normalViewPr>
  <p:slideViewPr>
    <p:cSldViewPr>
      <p:cViewPr varScale="1">
        <p:scale>
          <a:sx n="99" d="100"/>
          <a:sy n="99" d="100"/>
        </p:scale>
        <p:origin x="696" y="8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notesMaster" Target="notesMasters/notesMaster1.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245</c:v>
                </c:pt>
                <c:pt idx="1">
                  <c:v>8</c:v>
                </c:pt>
                <c:pt idx="2">
                  <c:v>261</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860112336"/>
        <c:axId val="-1860109072"/>
      </c:barChart>
      <c:catAx>
        <c:axId val="-186011233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860109072"/>
        <c:crosses val="autoZero"/>
        <c:auto val="1"/>
        <c:lblAlgn val="ctr"/>
        <c:lblOffset val="100"/>
        <c:noMultiLvlLbl val="0"/>
      </c:catAx>
      <c:valAx>
        <c:axId val="-186010907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860112336"/>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93459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155403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3871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17351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707453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00FF00"/>
                </a:highlight>
              </a:rPr>
              <a:t>Approved by unanimous consent</a:t>
            </a:r>
            <a:endParaRPr lang="zh-CN" altLang="en-US" sz="1200"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0382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614558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891784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50469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703702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47491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2592130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4083752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3887574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283375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394501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9026245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428506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891159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4722535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185584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4314157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6248856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56654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5293625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577325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8832487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85516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129682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2451414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4959763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960228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619031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8676136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7149683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21964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20393833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802.11-23/0580r0</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May 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3/11-23-0485-00-00bf-ieee-802-11bf-march-2023-plenary-meeting-minutes.doc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3/11-23-0536-14-00bf-teleconference-minutes-march-may-2023.docx"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May Interim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2023-05-10</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15    </a:t>
            </a:r>
            <a:r>
              <a:rPr lang="en-US" altLang="en-US" sz="3200" dirty="0" smtClean="0">
                <a:solidFill>
                  <a:srgbClr val="0000FF"/>
                </a:solidFill>
                <a:cs typeface="Times New Roman" panose="02020603050405020304" pitchFamily="18" charset="0"/>
              </a:rPr>
              <a:t>(AM </a:t>
            </a:r>
            <a:r>
              <a:rPr lang="en-US" altLang="en-US" sz="3200" dirty="0" smtClean="0">
                <a:solidFill>
                  <a:srgbClr val="0000FF"/>
                </a:solidFill>
                <a:cs typeface="Times New Roman" panose="02020603050405020304" pitchFamily="18" charset="0"/>
              </a:rPr>
              <a:t>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zh-CN" sz="1400" dirty="0">
                <a:solidFill>
                  <a:srgbClr val="0000FF"/>
                </a:solidFill>
              </a:rPr>
              <a:t>March Plenary</a:t>
            </a:r>
            <a:r>
              <a:rPr lang="en-US" altLang="en-US" sz="1400" dirty="0">
                <a:solidFill>
                  <a:srgbClr val="0000FF"/>
                </a:solidFill>
              </a:rPr>
              <a:t> </a:t>
            </a:r>
          </a:p>
          <a:p>
            <a:pPr algn="just"/>
            <a:r>
              <a:rPr lang="en-US" altLang="zh-CN" sz="1400" dirty="0" smtClean="0"/>
              <a:t>Motion (</a:t>
            </a:r>
            <a:r>
              <a:rPr lang="en-US" altLang="zh-CN" sz="1400" dirty="0" smtClean="0">
                <a:solidFill>
                  <a:srgbClr val="0000FF"/>
                </a:solidFill>
              </a:rPr>
              <a:t>XXX-XXX</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3240402055"/>
              </p:ext>
            </p:extLst>
          </p:nvPr>
        </p:nvGraphicFramePr>
        <p:xfrm>
          <a:off x="3429000" y="1600200"/>
          <a:ext cx="8305801" cy="374420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23/0529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Resolutions for MS Termination MLME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5 </a:t>
                      </a:r>
                      <a:r>
                        <a:rPr lang="en-US" altLang="zh-CN" sz="1200" kern="1200" dirty="0"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23/0612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Resolution for CID 1296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23/0438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Threshold-based Reporting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Sensing Terminologies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editorial comments on D1.0 -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technical comments on D1.0 -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LB272 -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SBP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272 CR for Sensing Trigger frame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272 CR for Sensing Trigger frame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Zhanjing</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Bao</a:t>
                      </a:r>
                      <a:r>
                        <a:rPr lang="en-US" altLang="zh-CN" sz="1200" kern="1200" dirty="0" smtClean="0">
                          <a:solidFill>
                            <a:schemeClr val="tx1"/>
                          </a:solidFill>
                          <a:latin typeface="+mn-lt"/>
                          <a:ea typeface="+mn-ea"/>
                          <a:cs typeface="+mn-cs"/>
                        </a:rPr>
                        <a:t> (TCL)</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SBP procedure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a:t>
            </a:r>
            <a:r>
              <a:rPr lang="en-US" altLang="en-US" sz="3200" dirty="0">
                <a:solidFill>
                  <a:srgbClr val="0000FF"/>
                </a:solidFill>
                <a:cs typeface="Times New Roman" panose="02020603050405020304" pitchFamily="18" charset="0"/>
              </a:rPr>
              <a:t>15    </a:t>
            </a:r>
            <a:r>
              <a:rPr lang="en-US" altLang="en-US" sz="3200" dirty="0" smtClean="0">
                <a:solidFill>
                  <a:srgbClr val="0000FF"/>
                </a:solidFill>
                <a:cs typeface="Times New Roman" panose="02020603050405020304" pitchFamily="18" charset="0"/>
              </a:rPr>
              <a:t>(PM </a:t>
            </a:r>
            <a:r>
              <a:rPr lang="en-US" altLang="en-US" sz="3200" dirty="0">
                <a:solidFill>
                  <a:srgbClr val="0000FF"/>
                </a:solidFill>
                <a:cs typeface="Times New Roman" panose="02020603050405020304" pitchFamily="18" charset="0"/>
              </a:rPr>
              <a:t>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March Plenary</a:t>
            </a:r>
            <a:r>
              <a:rPr lang="en-US" altLang="en-US" sz="1600" dirty="0">
                <a:solidFill>
                  <a:srgbClr val="0000FF"/>
                </a:solidFill>
              </a:rPr>
              <a:t> </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6802981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16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March Plenary</a:t>
            </a:r>
            <a:r>
              <a:rPr lang="en-US" altLang="en-US" sz="1600" dirty="0">
                <a:solidFill>
                  <a:srgbClr val="0000FF"/>
                </a:solidFill>
              </a:rPr>
              <a:t> </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776977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17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March Plenary</a:t>
            </a:r>
            <a:r>
              <a:rPr lang="en-US" altLang="en-US" sz="1600" dirty="0">
                <a:solidFill>
                  <a:srgbClr val="0000FF"/>
                </a:solidFill>
              </a:rPr>
              <a:t> </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8160307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17    (AM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March Plenary</a:t>
            </a:r>
            <a:r>
              <a:rPr lang="en-US" altLang="en-US" sz="1600" dirty="0">
                <a:solidFill>
                  <a:srgbClr val="0000FF"/>
                </a:solidFill>
              </a:rPr>
              <a:t> </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9853683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18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March Plenary</a:t>
            </a:r>
            <a:r>
              <a:rPr lang="en-US" altLang="en-US" sz="1600" dirty="0">
                <a:solidFill>
                  <a:srgbClr val="0000FF"/>
                </a:solidFill>
              </a:rPr>
              <a:t> </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3016582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18    </a:t>
            </a:r>
            <a:r>
              <a:rPr lang="en-US" altLang="en-US" sz="3200" dirty="0" smtClean="0">
                <a:solidFill>
                  <a:srgbClr val="0000FF"/>
                </a:solidFill>
                <a:cs typeface="Times New Roman" panose="02020603050405020304" pitchFamily="18" charset="0"/>
              </a:rPr>
              <a:t>(AM </a:t>
            </a:r>
            <a:r>
              <a:rPr lang="en-US" altLang="en-US" sz="3200" dirty="0" smtClean="0">
                <a:solidFill>
                  <a:srgbClr val="0000FF"/>
                </a:solidFill>
                <a:cs typeface="Times New Roman" panose="02020603050405020304" pitchFamily="18" charset="0"/>
              </a:rPr>
              <a:t>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smtClean="0">
                <a:solidFill>
                  <a:srgbClr val="0000FF"/>
                </a:solidFill>
              </a:rPr>
              <a:t>March Plenary</a:t>
            </a:r>
            <a:r>
              <a:rPr lang="en-US" altLang="en-US" sz="1600" dirty="0" smtClean="0">
                <a:solidFill>
                  <a:srgbClr val="0000FF"/>
                </a:solidFill>
              </a:rPr>
              <a:t> </a:t>
            </a:r>
          </a:p>
          <a:p>
            <a:pPr algn="just"/>
            <a:r>
              <a:rPr lang="en-US" altLang="zh-CN" sz="1600" dirty="0">
                <a:solidFill>
                  <a:srgbClr val="0000FF"/>
                </a:solidFill>
              </a:rPr>
              <a:t>Motion: July Ad-hoc meeting</a:t>
            </a:r>
            <a:endParaRPr lang="en-US" altLang="en-US" sz="1600" dirty="0">
              <a:solidFill>
                <a:srgbClr val="0000FF"/>
              </a:solidFill>
            </a:endParaRPr>
          </a:p>
          <a:p>
            <a:pPr algn="just"/>
            <a:r>
              <a:rPr lang="en-US" altLang="zh-CN" sz="1600" dirty="0" smtClean="0"/>
              <a:t>Motion (</a:t>
            </a:r>
            <a:r>
              <a:rPr lang="en-US" altLang="zh-CN" sz="1600" dirty="0" smtClean="0">
                <a:solidFill>
                  <a:srgbClr val="0000FF"/>
                </a:solidFill>
              </a:rPr>
              <a:t>XXX-XXX</a:t>
            </a:r>
            <a:r>
              <a:rPr lang="en-US" altLang="zh-CN" sz="1600" dirty="0" smtClean="0"/>
              <a:t>)</a:t>
            </a:r>
            <a:endParaRPr lang="en-US" altLang="en-US" sz="1600" dirty="0" smtClean="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March </a:t>
            </a:r>
            <a:r>
              <a:rPr lang="en-US" altLang="zh-CN" sz="2000" dirty="0" smtClean="0"/>
              <a:t>2022 </a:t>
            </a:r>
            <a:r>
              <a:rPr lang="en-US" altLang="zh-CN" sz="2000" dirty="0"/>
              <a:t>meeting to today:</a:t>
            </a:r>
          </a:p>
          <a:p>
            <a:pPr lvl="1" algn="just">
              <a:buFont typeface="Arial" panose="020B0604020202020204" pitchFamily="34" charset="0"/>
              <a:buChar char="•"/>
            </a:pPr>
            <a:r>
              <a:rPr lang="en-US" altLang="zh-CN" sz="1600" dirty="0" smtClean="0"/>
              <a:t>March Plenary</a:t>
            </a:r>
            <a:r>
              <a:rPr lang="en-US" altLang="zh-CN" sz="1600" dirty="0" smtClean="0"/>
              <a:t>: </a:t>
            </a:r>
            <a:endParaRPr lang="en-US" altLang="zh-CN" sz="1600" dirty="0" smtClean="0"/>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mentor.ieee.org/802.11/dcn/23/11-23-0485-00-00bf-ieee-802-11bf-march-2023-plenary-meeting-minutes.docx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a:t>
            </a:r>
            <a:r>
              <a:rPr lang="en-US" altLang="zh-CN" sz="1600" dirty="0"/>
              <a:t>March - May: </a:t>
            </a:r>
            <a:endParaRPr lang="en-US" altLang="zh-CN" sz="1600" dirty="0" smtClean="0"/>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mentor.ieee.org/802.11/dcn/23/11-23-0536-14-00bf-teleconference-minutes-march-may-2023.docx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algn="just"/>
            <a:r>
              <a:rPr lang="en-US" altLang="zh-CN" sz="2000" dirty="0" smtClean="0"/>
              <a:t>Move</a:t>
            </a:r>
            <a:r>
              <a:rPr lang="en-US" altLang="zh-CN" sz="2000" dirty="0"/>
              <a:t>: Leif Wilhelmsson 	Second</a:t>
            </a:r>
            <a:r>
              <a:rPr lang="en-US" altLang="zh-CN" sz="2000" dirty="0" smtClean="0"/>
              <a:t>:</a:t>
            </a:r>
          </a:p>
          <a:p>
            <a:pPr algn="just"/>
            <a:endParaRPr lang="en-US" altLang="zh-CN" sz="2000" dirty="0" smtClean="0"/>
          </a:p>
          <a:p>
            <a:pPr algn="just"/>
            <a:r>
              <a:rPr lang="en-US" altLang="zh-CN" sz="2000" dirty="0" smtClean="0"/>
              <a:t>Result</a:t>
            </a:r>
            <a:r>
              <a:rPr lang="en-US" altLang="zh-CN" sz="2000" dirty="0" smtClean="0"/>
              <a:t>:</a:t>
            </a:r>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Consider Ad Hoc meeting before July Plenary (decide </a:t>
            </a:r>
            <a:r>
              <a:rPr lang="en-US" altLang="zh-CN" sz="1600" kern="0" dirty="0" smtClean="0">
                <a:solidFill>
                  <a:srgbClr val="000000"/>
                </a:solidFill>
                <a:latin typeface="Times New Roman"/>
              </a:rPr>
              <a:t>during May </a:t>
            </a:r>
            <a:r>
              <a:rPr lang="en-US" altLang="zh-CN" sz="1600" kern="0" dirty="0" smtClean="0">
                <a:solidFill>
                  <a:srgbClr val="000000"/>
                </a:solidFill>
                <a:latin typeface="Times New Roman"/>
              </a:rPr>
              <a:t>Interim)</a:t>
            </a:r>
          </a:p>
          <a:p>
            <a:pPr lvl="1" algn="just">
              <a:buFont typeface="Times New Roman" pitchFamily="16" charset="0"/>
              <a:buChar char="•"/>
            </a:pP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7643463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comment resolution </a:t>
            </a:r>
            <a:endParaRPr lang="en-US" altLang="zh-CN" sz="2400" dirty="0">
              <a:solidFill>
                <a:srgbClr val="FF0000"/>
              </a:solidFill>
            </a:endParaRP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r>
              <a:rPr lang="en-US" altLang="zh-CN" sz="1600" b="1" dirty="0">
                <a:cs typeface="Times New Roman" panose="02020603050405020304" pitchFamily="18" charset="0"/>
              </a:rPr>
              <a:t>:</a:t>
            </a: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a:t>
            </a:r>
            <a:r>
              <a:rPr lang="en-US" altLang="zh-CN" sz="1100" strike="sngStrike" dirty="0" smtClean="0">
                <a:solidFill>
                  <a:schemeClr val="bg2"/>
                </a:solidFill>
                <a:cs typeface="Times New Roman" panose="02020603050405020304" pitchFamily="18" charset="0"/>
              </a:rPr>
              <a:t>ET</a:t>
            </a:r>
            <a:r>
              <a:rPr lang="en-US" altLang="zh-CN" sz="1100" dirty="0" smtClean="0">
                <a:solidFill>
                  <a:schemeClr val="bg2"/>
                </a:solidFill>
                <a:cs typeface="Times New Roman" panose="02020603050405020304" pitchFamily="18" charset="0"/>
              </a:rPr>
              <a:t> – Too close to March plenary</a:t>
            </a:r>
            <a:endParaRPr lang="en-US" altLang="zh-CN" sz="1100"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March 	23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27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rgbClr val="00B050"/>
                </a:solidFill>
                <a:cs typeface="Times New Roman" panose="02020603050405020304" pitchFamily="18" charset="0"/>
              </a:rPr>
              <a:t>March 	28	(Tuesday),	10</a:t>
            </a:r>
            <a:r>
              <a:rPr lang="zh-CN" altLang="en-US" sz="1100" strike="sngStrike" dirty="0">
                <a:solidFill>
                  <a:srgbClr val="00B050"/>
                </a:solidFill>
                <a:cs typeface="Times New Roman" panose="02020603050405020304" pitchFamily="18" charset="0"/>
              </a:rPr>
              <a:t>：</a:t>
            </a:r>
            <a:r>
              <a:rPr lang="en-US" altLang="zh-CN" sz="1100" strike="sngStrike"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30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a:solidFill>
                  <a:srgbClr val="FF0000"/>
                </a:solidFill>
                <a:cs typeface="Times New Roman" panose="02020603050405020304" pitchFamily="18" charset="0"/>
              </a:rPr>
              <a:t>--</a:t>
            </a:r>
            <a:r>
              <a:rPr lang="en-US" altLang="zh-CN" sz="1100" dirty="0" smtClean="0">
                <a:solidFill>
                  <a:srgbClr val="FF0000"/>
                </a:solidFill>
                <a:cs typeface="Times New Roman" panose="02020603050405020304" pitchFamily="18" charset="0"/>
              </a:rPr>
              <a:t>CAC</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10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11	(Tuesday),	10</a:t>
            </a:r>
            <a:r>
              <a:rPr lang="zh-CN" altLang="en-US" sz="1100" dirty="0" smtClean="0">
                <a:solidFill>
                  <a:srgbClr val="00B050"/>
                </a:solidFill>
                <a:cs typeface="Times New Roman" panose="02020603050405020304" pitchFamily="18" charset="0"/>
              </a:rPr>
              <a:t>：</a:t>
            </a:r>
            <a:r>
              <a:rPr lang="en-US" altLang="zh-CN" sz="1100" dirty="0" smtClean="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April </a:t>
            </a:r>
            <a:r>
              <a:rPr lang="en-US" altLang="zh-CN" sz="1100" dirty="0">
                <a:solidFill>
                  <a:srgbClr val="00B0F0"/>
                </a:solidFill>
                <a:cs typeface="Times New Roman" panose="02020603050405020304" pitchFamily="18" charset="0"/>
              </a:rPr>
              <a:t>	13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17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a:t>
            </a:r>
            <a:r>
              <a:rPr lang="en-US" altLang="zh-CN" sz="1100" dirty="0">
                <a:solidFill>
                  <a:srgbClr val="00B050"/>
                </a:solidFill>
                <a:cs typeface="Times New Roman" panose="02020603050405020304" pitchFamily="18" charset="0"/>
              </a:rPr>
              <a:t>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27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8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May </a:t>
            </a:r>
            <a:r>
              <a:rPr lang="en-US" altLang="zh-CN" sz="1100" dirty="0">
                <a:solidFill>
                  <a:srgbClr val="00B050"/>
                </a:solidFill>
                <a:cs typeface="Times New Roman" panose="02020603050405020304" pitchFamily="18" charset="0"/>
              </a:rPr>
              <a:t>	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11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May Interim 2023 (May 14-19)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15    (Monday AM 2),		10:30-12:30 Orlando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70C0"/>
                </a:solidFill>
                <a:cs typeface="Times New Roman" panose="02020603050405020304" pitchFamily="18" charset="0"/>
              </a:rPr>
              <a:t>May </a:t>
            </a:r>
            <a:r>
              <a:rPr lang="en-US" altLang="zh-CN" sz="1200" dirty="0">
                <a:solidFill>
                  <a:srgbClr val="0070C0"/>
                </a:solidFill>
                <a:cs typeface="Times New Roman" panose="02020603050405020304" pitchFamily="18" charset="0"/>
              </a:rPr>
              <a:t>15    (</a:t>
            </a:r>
            <a:r>
              <a:rPr lang="en-US" altLang="zh-CN" dirty="0">
                <a:solidFill>
                  <a:srgbClr val="0070C0"/>
                </a:solidFill>
                <a:cs typeface="Times New Roman" panose="02020603050405020304" pitchFamily="18" charset="0"/>
              </a:rPr>
              <a:t>Monday PM 2</a:t>
            </a:r>
            <a:r>
              <a:rPr lang="en-US" altLang="zh-CN" sz="1200" dirty="0" smtClean="0">
                <a:solidFill>
                  <a:srgbClr val="0070C0"/>
                </a:solidFill>
                <a:cs typeface="Times New Roman" panose="02020603050405020304" pitchFamily="18" charset="0"/>
              </a:rPr>
              <a:t>), </a:t>
            </a:r>
            <a:r>
              <a:rPr lang="en-US" altLang="zh-CN" sz="1200" dirty="0">
                <a:solidFill>
                  <a:srgbClr val="0070C0"/>
                </a:solidFill>
                <a:cs typeface="Times New Roman" panose="02020603050405020304" pitchFamily="18" charset="0"/>
              </a:rPr>
              <a:t>	 </a:t>
            </a:r>
            <a:r>
              <a:rPr lang="en-US" altLang="zh-CN" sz="1200" dirty="0" smtClean="0">
                <a:solidFill>
                  <a:srgbClr val="0070C0"/>
                </a:solidFill>
                <a:cs typeface="Times New Roman" panose="02020603050405020304" pitchFamily="18" charset="0"/>
              </a:rPr>
              <a:t>	16:00-18:00 </a:t>
            </a:r>
            <a:r>
              <a:rPr lang="en-US" altLang="zh-CN" sz="1200" dirty="0">
                <a:solidFill>
                  <a:srgbClr val="0070C0"/>
                </a:solidFill>
                <a:cs typeface="Times New Roman" panose="02020603050405020304" pitchFamily="18" charset="0"/>
              </a:rPr>
              <a:t>Orlando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16    (Tuesday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dirty="0">
                <a:solidFill>
                  <a:srgbClr val="00B050"/>
                </a:solidFill>
                <a:cs typeface="Times New Roman" panose="02020603050405020304" pitchFamily="18" charset="0"/>
              </a:rPr>
              <a:t>Orlando </a:t>
            </a:r>
            <a:r>
              <a:rPr lang="en-US" altLang="zh-CN" sz="1200" dirty="0">
                <a:solidFill>
                  <a:srgbClr val="00B05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17    (Wednesday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ea typeface="宋体" panose="02010600030101010101" pitchFamily="2" charset="-122"/>
              </a:rPr>
              <a:t>May </a:t>
            </a:r>
            <a:r>
              <a:rPr lang="en-US" altLang="zh-CN" dirty="0">
                <a:solidFill>
                  <a:srgbClr val="00B0F0"/>
                </a:solidFill>
                <a:ea typeface="宋体" panose="02010600030101010101" pitchFamily="2" charset="-122"/>
              </a:rPr>
              <a:t>17    (Wednesday AM 2),</a:t>
            </a:r>
            <a:r>
              <a:rPr lang="en-US" altLang="zh-CN" sz="1200" dirty="0">
                <a:solidFill>
                  <a:srgbClr val="00B0F0"/>
                </a:solidFill>
                <a:ea typeface="宋体" panose="02010600030101010101" pitchFamily="2" charset="-122"/>
              </a:rPr>
              <a:t>		</a:t>
            </a:r>
            <a:r>
              <a:rPr lang="en-US" altLang="zh-CN" sz="1200" dirty="0" smtClean="0">
                <a:solidFill>
                  <a:srgbClr val="00B0F0"/>
                </a:solidFill>
                <a:ea typeface="宋体" panose="02010600030101010101" pitchFamily="2" charset="-122"/>
              </a:rPr>
              <a:t>10:30-12:30 </a:t>
            </a:r>
            <a:r>
              <a:rPr lang="en-US" altLang="zh-CN" sz="1200" dirty="0">
                <a:solidFill>
                  <a:srgbClr val="00B0F0"/>
                </a:solidFill>
                <a:ea typeface="宋体" panose="02010600030101010101" pitchFamily="2" charset="-122"/>
              </a:rPr>
              <a:t>Orlando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18    (Thursday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cs typeface="Times New Roman" panose="02020603050405020304" pitchFamily="18" charset="0"/>
              </a:rPr>
              <a:t>May 18    (</a:t>
            </a:r>
            <a:r>
              <a:rPr lang="en-US" altLang="zh-CN" dirty="0">
                <a:solidFill>
                  <a:srgbClr val="00B0F0"/>
                </a:solidFill>
                <a:cs typeface="Times New Roman" panose="02020603050405020304" pitchFamily="18" charset="0"/>
              </a:rPr>
              <a:t>Thursday AM 2</a:t>
            </a:r>
            <a:r>
              <a:rPr lang="en-US" altLang="zh-CN" sz="1200" dirty="0">
                <a:solidFill>
                  <a:srgbClr val="00B0F0"/>
                </a:solidFill>
                <a:cs typeface="Times New Roman" panose="02020603050405020304" pitchFamily="18" charset="0"/>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cs typeface="Times New Roman" panose="02020603050405020304" pitchFamily="18" charset="0"/>
              </a:rPr>
              <a:t> </a:t>
            </a:r>
            <a:r>
              <a:rPr lang="en-US" altLang="zh-CN" sz="1200" dirty="0">
                <a:solidFill>
                  <a:srgbClr val="00B0F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a:t>
            </a:r>
            <a:r>
              <a:rPr lang="en-US" altLang="zh-CN" sz="900" dirty="0" smtClean="0">
                <a:solidFill>
                  <a:srgbClr val="0000FF"/>
                </a:solidFill>
                <a:cs typeface="Times New Roman" panose="02020603050405020304" pitchFamily="18" charset="0"/>
              </a:rPr>
              <a:t>3, </a:t>
            </a:r>
            <a:r>
              <a:rPr lang="en-US" altLang="zh-CN" sz="900" dirty="0">
                <a:solidFill>
                  <a:srgbClr val="0000FF"/>
                </a:solidFill>
                <a:cs typeface="Times New Roman" panose="02020603050405020304" pitchFamily="18" charset="0"/>
              </a:rPr>
              <a:t>and May </a:t>
            </a:r>
            <a:r>
              <a:rPr lang="en-US" altLang="zh-CN" sz="900" dirty="0" smtClean="0">
                <a:solidFill>
                  <a:srgbClr val="0000FF"/>
                </a:solidFill>
                <a:cs typeface="Times New Roman" panose="02020603050405020304" pitchFamily="18" charset="0"/>
              </a:rPr>
              <a:t>8,</a:t>
            </a:r>
            <a:r>
              <a:rPr lang="zh-CN" altLang="en-US" sz="900" dirty="0" smtClean="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904615"/>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Orlando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01:30-03:30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20:30-22:30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10:30-12:30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42852271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22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a:solidFill>
                  <a:schemeClr val="bg2"/>
                </a:solidFill>
                <a:cs typeface="Times New Roman" panose="02020603050405020304" pitchFamily="18" charset="0"/>
              </a:rPr>
              <a:t>– Too close to </a:t>
            </a:r>
            <a:r>
              <a:rPr lang="en-US" altLang="zh-CN" sz="1100" dirty="0" smtClean="0">
                <a:solidFill>
                  <a:schemeClr val="bg2"/>
                </a:solidFill>
                <a:cs typeface="Times New Roman" panose="02020603050405020304" pitchFamily="18" charset="0"/>
              </a:rPr>
              <a:t>May Interim</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23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25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a:t>
            </a:r>
            <a:r>
              <a:rPr lang="en-US" altLang="zh-CN" sz="1100" dirty="0" smtClean="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30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6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8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12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June 	22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27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29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 	4	(Tuesday),	10</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smtClean="0">
                <a:solidFill>
                  <a:schemeClr val="bg1">
                    <a:lumMod val="50000"/>
                  </a:schemeClr>
                </a:solidFill>
                <a:cs typeface="Times New Roman" panose="02020603050405020304" pitchFamily="18" charset="0"/>
              </a:rPr>
              <a:t>00 - 12:00 ET </a:t>
            </a:r>
            <a:r>
              <a:rPr lang="en-US" altLang="zh-CN" sz="1100" dirty="0" smtClean="0">
                <a:solidFill>
                  <a:schemeClr val="bg2"/>
                </a:solidFill>
                <a:cs typeface="Times New Roman" panose="02020603050405020304" pitchFamily="18" charset="0"/>
              </a:rPr>
              <a:t>-- </a:t>
            </a:r>
            <a:r>
              <a:rPr lang="en-US" altLang="zh-CN" sz="1100" dirty="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July Plenary 2023 (July 9-14)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a:t>
            </a:r>
            <a:r>
              <a:rPr lang="en-US" altLang="zh-CN" sz="1200" dirty="0">
                <a:solidFill>
                  <a:srgbClr val="0070C0"/>
                </a:solidFill>
                <a:cs typeface="Times New Roman" panose="02020603050405020304" pitchFamily="18" charset="0"/>
              </a:rPr>
              <a:t>(</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Berlin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11    (Tuesday PM 2),</a:t>
            </a:r>
            <a:r>
              <a:rPr lang="en-US" altLang="zh-CN" sz="1200" dirty="0">
                <a:solidFill>
                  <a:srgbClr val="0070C0"/>
                </a:solidFill>
                <a:cs typeface="Times New Roman" panose="02020603050405020304" pitchFamily="18" charset="0"/>
              </a:rPr>
              <a:t>		</a:t>
            </a:r>
            <a:r>
              <a:rPr lang="en-US" altLang="zh-CN" dirty="0">
                <a:solidFill>
                  <a:srgbClr val="0070C0"/>
                </a:solidFill>
                <a:cs typeface="Times New Roman" panose="02020603050405020304" pitchFamily="18" charset="0"/>
              </a:rPr>
              <a:t>16:00-18:00 Berlin </a:t>
            </a:r>
            <a:r>
              <a:rPr lang="en-US" altLang="zh-CN" sz="1200" dirty="0">
                <a:solidFill>
                  <a:srgbClr val="0070C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ea typeface="宋体" panose="02010600030101010101" pitchFamily="2" charset="-122"/>
              </a:rPr>
              <a:t> </a:t>
            </a:r>
            <a:r>
              <a:rPr lang="en-US" altLang="zh-CN" dirty="0">
                <a:solidFill>
                  <a:srgbClr val="0070C0"/>
                </a:solidFill>
                <a:ea typeface="宋体" panose="02010600030101010101" pitchFamily="2" charset="-122"/>
              </a:rPr>
              <a:t>12    (Wednesday PM 2),</a:t>
            </a:r>
            <a:r>
              <a:rPr lang="en-US" altLang="zh-CN" sz="1200" dirty="0">
                <a:solidFill>
                  <a:srgbClr val="0070C0"/>
                </a:solidFill>
                <a:ea typeface="宋体" panose="02010600030101010101" pitchFamily="2" charset="-122"/>
              </a:rPr>
              <a:t>		16:00-18:00 Berlin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cs typeface="Times New Roman" panose="02020603050405020304" pitchFamily="18" charset="0"/>
              </a:rPr>
              <a:t> 13    (</a:t>
            </a:r>
            <a:r>
              <a:rPr lang="en-US" altLang="zh-CN" dirty="0">
                <a:solidFill>
                  <a:srgbClr val="0070C0"/>
                </a:solidFill>
                <a:cs typeface="Times New Roman" panose="02020603050405020304" pitchFamily="18" charset="0"/>
              </a:rPr>
              <a:t>Thursday PM 2</a:t>
            </a:r>
            <a:r>
              <a:rPr lang="en-US" altLang="zh-CN" sz="1200" dirty="0">
                <a:solidFill>
                  <a:srgbClr val="0070C0"/>
                </a:solidFill>
                <a:cs typeface="Times New Roman" panose="02020603050405020304" pitchFamily="18" charset="0"/>
              </a:rPr>
              <a:t>),		</a:t>
            </a:r>
            <a:r>
              <a:rPr lang="en-US" altLang="zh-CN" dirty="0">
                <a:solidFill>
                  <a:srgbClr val="0070C0"/>
                </a:solidFill>
                <a:ea typeface="宋体" panose="02010600030101010101" pitchFamily="2" charset="-122"/>
              </a:rPr>
              <a:t>16:00-18:00</a:t>
            </a:r>
            <a:r>
              <a:rPr lang="en-US" altLang="zh-CN" sz="1200" dirty="0">
                <a:solidFill>
                  <a:srgbClr val="0070C0"/>
                </a:solidFill>
                <a:cs typeface="Times New Roman" panose="02020603050405020304" pitchFamily="18" charset="0"/>
              </a:rPr>
              <a:t> Berlin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3, and May 8,</a:t>
            </a:r>
            <a:r>
              <a:rPr lang="zh-CN" altLang="en-US" sz="900" dirty="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962400"/>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Berlin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23:00-01:00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01:30-03:30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14:30-16:30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07:30-09:30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04:30-06:30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07:00-09:00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10:30-12:30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10313799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15    (Monday AM 2),		10:30-12:30 Orlando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May 15    (Monday PM 2), 	 	16:00-18:00 Orlando time</a:t>
            </a: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16    (Tuesday AM 1),		08:00-10:00 Orlando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17    (Wednesday AM 1),		08:00-10:00 Orlando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17    (Wednesday AM 2),		10:30-12:30 Orlando time </a:t>
            </a:r>
          </a:p>
          <a:p>
            <a:pPr marL="400050" lvl="2" indent="0" algn="just">
              <a:spcBef>
                <a:spcPct val="0"/>
              </a:spcBef>
              <a:spcAft>
                <a:spcPts val="0"/>
              </a:spcAft>
              <a:buNone/>
              <a:defRPr/>
            </a:pPr>
            <a:endParaRPr lang="en-US" altLang="zh-CN"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18    (Thursday AM 1),		08:00-10:00 Orlando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cs typeface="Times New Roman" panose="02020603050405020304" pitchFamily="18" charset="0"/>
              </a:rPr>
              <a:t>May 18    (Thursday AM 2),		</a:t>
            </a:r>
            <a:r>
              <a:rPr lang="en-US" altLang="zh-CN" dirty="0">
                <a:solidFill>
                  <a:srgbClr val="00B0F0"/>
                </a:solidFill>
                <a:ea typeface="宋体" panose="02010600030101010101" pitchFamily="2" charset="-122"/>
              </a:rPr>
              <a:t>10:30-12:30</a:t>
            </a:r>
            <a:r>
              <a:rPr lang="en-US" altLang="zh-CN" dirty="0">
                <a:solidFill>
                  <a:srgbClr val="00B0F0"/>
                </a:solidFill>
                <a:cs typeface="Times New Roman" panose="02020603050405020304" pitchFamily="18" charset="0"/>
              </a:rPr>
              <a:t> Orlando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smtClean="0">
                <a:solidFill>
                  <a:srgbClr val="0000FF"/>
                </a:solidFill>
              </a:rPr>
              <a:t>March Plenary</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online</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39.4777</a:t>
            </a:r>
            <a:r>
              <a:rPr lang="en-US" altLang="zh-CN" sz="1600" dirty="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514/1302</a:t>
            </a:r>
            <a:r>
              <a:rPr lang="en-US" altLang="zh-CN" sz="1600" dirty="0" smtClean="0">
                <a:solidFill>
                  <a:srgbClr val="FF0000"/>
                </a:solidFill>
              </a:rPr>
              <a:t>,</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7"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2168961067"/>
              </p:ext>
            </p:extLst>
          </p:nvPr>
        </p:nvGraphicFramePr>
        <p:xfrm>
          <a:off x="6705600" y="2895600"/>
          <a:ext cx="5029200" cy="3429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表格 2"/>
          <p:cNvGraphicFramePr>
            <a:graphicFrameLocks noGrp="1"/>
          </p:cNvGraphicFramePr>
          <p:nvPr>
            <p:extLst>
              <p:ext uri="{D42A27DB-BD31-4B8C-83A1-F6EECF244321}">
                <p14:modId xmlns:p14="http://schemas.microsoft.com/office/powerpoint/2010/main" val="4224648769"/>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dirty="0">
                          <a:effectLst/>
                          <a:latin typeface="Calibri" panose="020F0502020204030204" pitchFamily="34" charset="0"/>
                          <a:ea typeface="宋体" panose="02010600030101010101" pitchFamily="2" charset="-122"/>
                        </a:rPr>
                        <a:t>228</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175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199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240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274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514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0.184331797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0.2104455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0.394777</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60786049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3548508270"/>
              </p:ext>
            </p:extLst>
          </p:nvPr>
        </p:nvGraphicFramePr>
        <p:xfrm>
          <a:off x="1917834" y="685800"/>
          <a:ext cx="8356332" cy="5760720"/>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1419395"/>
                <a:gridCol w="1482107"/>
              </a:tblGrid>
              <a:tr h="140368">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May interim</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July plenary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000000"/>
                          </a:solidFill>
                          <a:effectLst/>
                          <a:latin typeface="Calibri" panose="020F0502020204030204" pitchFamily="34" charset="0"/>
                          <a:ea typeface="宋体" panose="02010600030101010101" pitchFamily="2" charset="-122"/>
                        </a:rPr>
                        <a:t>Ali</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Anirud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Assaf</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83</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Atsushi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a:solidFill>
                            <a:schemeClr val="tx1"/>
                          </a:solidFill>
                          <a:effectLst/>
                          <a:latin typeface="Calibri" panose="020F0502020204030204" pitchFamily="34" charset="0"/>
                          <a:ea typeface="宋体" panose="02010600030101010101" pitchFamily="2" charset="-122"/>
                        </a:rPr>
                        <a:t>7</a:t>
                      </a:r>
                      <a:endParaRPr lang="zh-CN" sz="105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Chaoming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Cheng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76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Chris</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Claudio (E)</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206</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rgbClr val="FF0000"/>
                          </a:solidFill>
                          <a:effectLst/>
                          <a:latin typeface="Calibri" panose="020F0502020204030204" pitchFamily="34" charset="0"/>
                          <a:ea typeface="宋体" panose="02010600030101010101" pitchFamily="2" charset="-122"/>
                        </a:rPr>
                        <a:t>20</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Claudio (T)</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3</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14</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Dibakar</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54</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Mahmoud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39</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42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Mengshi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16</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Naren</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100</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25</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Osama</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Pei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47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Du</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20</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Yang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17</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smtClean="0">
                          <a:effectLst/>
                          <a:latin typeface="Calibri" panose="020F0502020204030204" pitchFamily="34" charset="0"/>
                          <a:ea typeface="宋体" panose="02010600030101010101" pitchFamily="2" charset="-122"/>
                        </a:rPr>
                        <a:t>Steph</a:t>
                      </a:r>
                      <a:r>
                        <a:rPr lang="en-US" altLang="zh-CN" sz="1050" dirty="0" smtClean="0">
                          <a:effectLst/>
                          <a:latin typeface="Calibri" panose="020F0502020204030204" pitchFamily="34" charset="0"/>
                          <a:ea typeface="宋体" panose="02010600030101010101" pitchFamily="2" charset="-122"/>
                        </a:rPr>
                        <a:t>an</a:t>
                      </a:r>
                      <a:r>
                        <a:rPr lang="en-US" sz="1050" dirty="0" smtClean="0">
                          <a:effectLst/>
                          <a:latin typeface="Calibri" panose="020F0502020204030204" pitchFamily="34" charset="0"/>
                          <a:ea typeface="宋体" panose="02010600030101010101" pitchFamily="2" charset="-122"/>
                        </a:rPr>
                        <a:t> </a:t>
                      </a:r>
                      <a:r>
                        <a:rPr lang="en-US" sz="1050" dirty="0">
                          <a:effectLst/>
                          <a:latin typeface="Calibri" panose="020F0502020204030204" pitchFamily="34" charset="0"/>
                          <a:ea typeface="宋体" panose="02010600030101010101" pitchFamily="2" charset="-122"/>
                        </a:rPr>
                        <a:t>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10</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14</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Xiandong</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Zhanjing</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solidFill>
                            <a:srgbClr val="FF0000"/>
                          </a:solidFill>
                          <a:effectLst/>
                          <a:latin typeface="Calibri" panose="020F0502020204030204" pitchFamily="34" charset="0"/>
                          <a:ea typeface="宋体" panose="02010600030101010101" pitchFamily="2" charset="-122"/>
                        </a:rPr>
                        <a:t>Zhuqing</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Zinan</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15</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dirty="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solidFill>
                          <a:schemeClr val="tx1"/>
                        </a:solidFill>
                        <a:effectLst/>
                        <a:latin typeface="Times New Roman" panose="02020603050405020304" pitchFamily="18" charset="0"/>
                      </a:endParaRPr>
                    </a:p>
                  </a:txBody>
                  <a:tcPr marL="68580" marR="68580" marT="0" marB="0" anchor="b"/>
                </a:tc>
                <a:tc>
                  <a:txBody>
                    <a:bodyPr/>
                    <a:lstStyle/>
                    <a:p>
                      <a:endParaRPr lang="zh-CN" sz="9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1302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274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strike="noStrike" dirty="0" smtClean="0">
                          <a:solidFill>
                            <a:srgbClr val="0000FF"/>
                          </a:solidFill>
                          <a:effectLst/>
                          <a:latin typeface="Calibri" panose="020F0502020204030204" pitchFamily="34" charset="0"/>
                          <a:ea typeface="宋体" panose="02010600030101010101" pitchFamily="2" charset="-122"/>
                        </a:rPr>
                        <a:t>967</a:t>
                      </a:r>
                      <a:endParaRPr lang="zh-CN" sz="105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0000FF"/>
                          </a:solidFill>
                          <a:effectLst/>
                          <a:latin typeface="Calibri" panose="020F0502020204030204" pitchFamily="34" charset="0"/>
                          <a:ea typeface="宋体" panose="02010600030101010101" pitchFamily="2" charset="-122"/>
                        </a:rPr>
                        <a:t>335</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0.184331797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0.2104455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dirty="0">
                          <a:solidFill>
                            <a:srgbClr val="FF0000"/>
                          </a:solidFill>
                          <a:effectLst/>
                          <a:latin typeface="Calibri" panose="020F0502020204030204" pitchFamily="34" charset="0"/>
                          <a:ea typeface="宋体" panose="02010600030101010101" pitchFamily="2" charset="-122"/>
                        </a:rPr>
                        <a:t>0.3947773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8618343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ea typeface="宋体" panose="02010600030101010101" pitchFamily="2" charset="-122"/>
              </a:rPr>
              <a:t>May 15    (Monday AM 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3387831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23/0525r0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0359498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1951 and </a:t>
            </a:r>
            <a:r>
              <a:rPr lang="en-US" altLang="zh-CN" sz="1600" dirty="0" smtClean="0"/>
              <a:t>1979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11-23/0526r2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3342329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1163, 1164, 1166, 1167, 1168, 1503, 1672, 1745, 1746, 1747, 1922, 1923, 2004, 2208, </a:t>
            </a:r>
            <a:r>
              <a:rPr lang="en-US" altLang="zh-CN" sz="1600" dirty="0" smtClean="0"/>
              <a:t>2212</a:t>
            </a:r>
          </a:p>
          <a:p>
            <a:pPr lvl="1" algn="just">
              <a:buFont typeface="Arial" panose="020B0604020202020204" pitchFamily="34" charset="0"/>
              <a:buChar char="–"/>
              <a:defRPr/>
            </a:pPr>
            <a:r>
              <a:rPr lang="en-US" altLang="zh-CN" sz="1600" dirty="0" smtClean="0"/>
              <a:t>as </a:t>
            </a:r>
            <a:r>
              <a:rPr lang="en-US" altLang="zh-CN" sz="1600" dirty="0"/>
              <a:t>specified in doc.: 11-23/0527r3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11-23/0527r3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67115649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1286  2151 2254 2288 2297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23/0555r7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smtClean="0"/>
              <a:t> Dong</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23/0555r7</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66109161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1023, 1024, 1032, 1327, 1328, 1329, 1339, 1676, 1821, 1822, 1853, 1884, 1899, 2259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23/0538r1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Zinan Lin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23/0538r1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01455314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1283, 2102, 2278, </a:t>
            </a:r>
            <a:r>
              <a:rPr lang="en-US" altLang="zh-CN" sz="1600" dirty="0" smtClean="0"/>
              <a:t>1701</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11-23/0528r1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11-23/0528r1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946048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1647</a:t>
            </a:r>
            <a:r>
              <a:rPr lang="en-US" altLang="zh-CN" sz="1600" dirty="0"/>
              <a:t>, 2172, 2271, 2143, 1161, 1162, 2047, and 1785.</a:t>
            </a:r>
          </a:p>
          <a:p>
            <a:pPr lvl="1" algn="just">
              <a:buFont typeface="Arial" panose="020B0604020202020204" pitchFamily="34" charset="0"/>
              <a:buChar char="–"/>
              <a:defRPr/>
            </a:pPr>
            <a:r>
              <a:rPr lang="en-US" altLang="zh-CN" sz="1600" dirty="0" smtClean="0"/>
              <a:t>as </a:t>
            </a:r>
            <a:r>
              <a:rPr lang="en-US" altLang="zh-CN" sz="1600" dirty="0"/>
              <a:t>specified in document 23/0478r3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23/0478r3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81833110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800" dirty="0" smtClean="0"/>
              <a:t>23/0625r1 </a:t>
            </a:r>
            <a:r>
              <a:rPr lang="en-US" altLang="zh-CN" sz="1800" dirty="0"/>
              <a:t>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sz="1050" b="1" kern="0" dirty="0"/>
          </a:p>
        </p:txBody>
      </p:sp>
    </p:spTree>
    <p:extLst>
      <p:ext uri="{BB962C8B-B14F-4D97-AF65-F5344CB8AC3E}">
        <p14:creationId xmlns:p14="http://schemas.microsoft.com/office/powerpoint/2010/main" val="364063303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smtClean="0"/>
              <a:t>1009</a:t>
            </a:r>
            <a:r>
              <a:rPr lang="en-US" altLang="zh-CN" sz="1600" dirty="0"/>
              <a:t>, 1534, 1996, 2239, 1101, 1282, 1496, 1560, 1103, 1548, 1549, 2109, 1105, 1106, 1428, 1429,1550, 1551, </a:t>
            </a:r>
            <a:r>
              <a:rPr lang="en-US" altLang="zh-CN" sz="1600" dirty="0" smtClean="0"/>
              <a:t>1863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23/0474r2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40772944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1045, 1436, 1437, 1505, 2168, 1358, 2059, 2216, 1492, 1047, 2173 </a:t>
            </a:r>
            <a:endParaRPr lang="pt-BR" altLang="zh-CN" sz="1600" dirty="0" smtClean="0"/>
          </a:p>
          <a:p>
            <a:pPr lvl="1" algn="just">
              <a:buFont typeface="Arial" panose="020B0604020202020204" pitchFamily="34" charset="0"/>
              <a:buChar char="–"/>
              <a:defRPr/>
            </a:pPr>
            <a:r>
              <a:rPr lang="en-US" altLang="zh-CN" sz="1600" dirty="0" smtClean="0"/>
              <a:t>as specified </a:t>
            </a:r>
            <a:r>
              <a:rPr lang="en-US" altLang="zh-CN" sz="1600" dirty="0"/>
              <a:t>in 23/0460r0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23/0460r0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2756668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11-23/0607r0 ‘Proposed resolutions for editorial comments on D1.0 -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a:t>
            </a:r>
            <a:r>
              <a:rPr lang="en-US" altLang="zh-CN" sz="1800" b="1" kern="0" dirty="0" smtClean="0"/>
              <a:t>Silva</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11-23/0607r0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38331667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pt-BR" altLang="zh-CN" sz="1600" dirty="0" smtClean="0"/>
              <a:t>in 11-23/0563r3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pt-BR" altLang="zh-CN" dirty="0" smtClean="0"/>
              <a:t>11-23/0563r</a:t>
            </a:r>
            <a:r>
              <a:rPr lang="en-US" altLang="zh-CN" dirty="0" smtClean="0"/>
              <a:t>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2133297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a:t>
            </a:r>
            <a:r>
              <a:rPr lang="pt-BR" altLang="zh-CN" sz="1600" dirty="0" smtClean="0"/>
              <a:t>2291</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11-23/0641r3 ‘Resolutions for Instance Comments in LB272 - Part 1: Non-TB sensing measurement’</a:t>
            </a:r>
            <a:endParaRPr lang="pt-BR"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11-23/0641r3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80402187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1735 </a:t>
            </a:r>
            <a:r>
              <a:rPr lang="pt-BR" altLang="zh-CN" sz="1600" dirty="0" smtClean="0"/>
              <a:t>1739</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11-23/0648r1 ‘Resolutions for CID1735&amp;1739 in LB272 </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err="1" smtClean="0"/>
              <a:t>Xiandong</a:t>
            </a:r>
            <a:r>
              <a:rPr lang="en-US" altLang="zh-CN" sz="1800" dirty="0"/>
              <a:t> </a:t>
            </a:r>
            <a:r>
              <a:rPr lang="en-US" altLang="zh-CN" sz="1800" dirty="0" smtClean="0"/>
              <a:t>Dong</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11-23/0648r1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24786808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1477, 2053</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11-23/0633r2 ‘LB272 CRs for CID 1477and 2053</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Rui </a:t>
            </a:r>
            <a:r>
              <a:rPr lang="en-US" altLang="zh-CN" sz="1800" dirty="0" smtClean="0"/>
              <a:t>Yang</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11-23/0633r2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84636508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1165, 1343, 1497, 1499, 1500, 1679, 1968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23/0674r0  “Comment Resolution in LB272 for OST CID (Part 2</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smtClean="0"/>
              <a:t>Anirudha </a:t>
            </a:r>
            <a:r>
              <a:rPr lang="en-US" altLang="zh-CN" sz="1800" dirty="0"/>
              <a:t>Sahoo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23/0674r0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9623526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altLang="zh-CN" dirty="0">
                <a:solidFill>
                  <a:srgbClr val="0000FF"/>
                </a:solidFill>
              </a:rPr>
              <a:t>May</a:t>
            </a:r>
            <a:r>
              <a:rPr lang="en-US" altLang="zh-CN" dirty="0"/>
              <a:t> IEEE 802 wireless </a:t>
            </a:r>
            <a:r>
              <a:rPr lang="en-US" altLang="zh-CN" dirty="0">
                <a:solidFill>
                  <a:srgbClr val="0000FF"/>
                </a:solidFill>
              </a:rPr>
              <a:t>interim</a:t>
            </a:r>
            <a:r>
              <a:rPr lang="en-US" altLang="zh-CN" dirty="0"/>
              <a:t> 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altLang="zh-CN" dirty="0"/>
              <a:t>This meeting is part of the </a:t>
            </a:r>
            <a:r>
              <a:rPr lang="en-US" altLang="zh-CN" dirty="0">
                <a:solidFill>
                  <a:srgbClr val="0000FF"/>
                </a:solidFill>
              </a:rPr>
              <a:t>May</a:t>
            </a:r>
            <a:r>
              <a:rPr lang="en-US" altLang="zh-CN" dirty="0"/>
              <a:t> IEEE 802 wireless </a:t>
            </a:r>
            <a:r>
              <a:rPr lang="en-US" altLang="zh-CN" dirty="0">
                <a:solidFill>
                  <a:srgbClr val="0000FF"/>
                </a:solidFill>
              </a:rPr>
              <a:t>interim</a:t>
            </a:r>
            <a:r>
              <a:rPr lang="en-US" altLang="zh-CN" dirty="0"/>
              <a:t> session</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You must pay the registration fee whether attending in-person or remotely</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have not already done so, you can register here: </a:t>
            </a:r>
            <a:r>
              <a:rPr lang="en-US" altLang="zh-CN" dirty="0">
                <a:hlinkClick r:id="rId2"/>
              </a:rPr>
              <a:t>https://web.cvent.com/event/c8c74da9-42ef-4650-bbf6-d33d40c6bedc/summary</a:t>
            </a:r>
            <a:endParaRPr lang="en-US" altLang="zh-CN" dirty="0"/>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do not intend to register for this session you must leave this meeting and, if you have logged attendance on IMAT, email the 802.11 chair or vice chairs to have your attendance cancelled</a:t>
            </a:r>
            <a:endParaRPr lang="en-US" altLang="zh-CN"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a:t>Some name (affiliation)</a:t>
            </a:r>
            <a:endParaRPr lang="en-GB" dirty="0"/>
          </a:p>
        </p:txBody>
      </p:sp>
    </p:spTree>
    <p:extLst>
      <p:ext uri="{BB962C8B-B14F-4D97-AF65-F5344CB8AC3E}">
        <p14:creationId xmlns:p14="http://schemas.microsoft.com/office/powerpoint/2010/main" val="82727912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1758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11-23/0683r0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11-23/0683r0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33645266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1323, 1326, 1369, 1370, 1375, 1388, 2057, 2058 and 1410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11-23/0647r0</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11-23/0647r0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49835531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1210, 1415, 1416, 1417, 1418, 1419, </a:t>
            </a:r>
            <a:r>
              <a:rPr lang="en-US" altLang="zh-CN" sz="1600" dirty="0" smtClean="0"/>
              <a:t>1879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11-23/0529</a:t>
            </a:r>
            <a:r>
              <a:rPr lang="en-US" altLang="zh-CN" sz="1600" dirty="0" smtClean="0">
                <a:solidFill>
                  <a:srgbClr val="FF0000"/>
                </a:solidFill>
              </a:rPr>
              <a:t>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11-23/0529</a:t>
            </a:r>
            <a:r>
              <a:rPr lang="en-US" altLang="zh-CN" dirty="0" smtClean="0">
                <a:solidFill>
                  <a:srgbClr val="FF0000"/>
                </a:solidFill>
              </a:rPr>
              <a:t>r1</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6401974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1322 and 2178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11-23/0684r2</a:t>
            </a:r>
            <a:endParaRPr lang="en-US" altLang="zh-CN" sz="1600" dirty="0" smtClean="0">
              <a:solidFill>
                <a:srgbClr val="FF0000"/>
              </a:solidFill>
            </a:endParaRP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6703822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50"/>
                </a:solidFill>
                <a:cs typeface="Times New Roman" panose="02020603050405020304" pitchFamily="18" charset="0"/>
              </a:rPr>
              <a:t>May 17    (Wednesday AM 1</a:t>
            </a:r>
            <a:r>
              <a:rPr lang="en-US" altLang="zh-CN" sz="4000" dirty="0" smtClean="0">
                <a:solidFill>
                  <a:srgbClr val="00B050"/>
                </a:solidFill>
                <a:cs typeface="Times New Roman" panose="02020603050405020304" pitchFamily="18" charset="0"/>
              </a:rPr>
              <a:t>)?</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35504036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cs typeface="Times New Roman" panose="02020603050405020304" pitchFamily="18" charset="0"/>
              </a:rPr>
              <a:t>May 18    (Thursday AM 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12985911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Ad-hoc meeting (July)</a:t>
            </a:r>
            <a:endParaRPr lang="en-US" altLang="en-US" sz="3200" dirty="0">
              <a:solidFill>
                <a:schemeClr val="tx2"/>
              </a:solidFill>
            </a:endParaRPr>
          </a:p>
        </p:txBody>
      </p:sp>
      <p:sp>
        <p:nvSpPr>
          <p:cNvPr id="9" name="Rectangle 3"/>
          <p:cNvSpPr txBox="1">
            <a:spLocks noChangeArrowheads="1"/>
          </p:cNvSpPr>
          <p:nvPr/>
        </p:nvSpPr>
        <p:spPr bwMode="auto">
          <a:xfrm>
            <a:off x="457200" y="1069759"/>
            <a:ext cx="11658600"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Location</a:t>
            </a:r>
            <a:endParaRPr lang="en-US" altLang="zh-CN" sz="2400" b="1" dirty="0" smtClean="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smtClean="0"/>
              <a:t>Ericsson Office: Lund, Sweden</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Meeting room: 18 seats </a:t>
            </a:r>
            <a:r>
              <a:rPr lang="en-US" altLang="zh-CN" strike="sngStrike" dirty="0" smtClean="0">
                <a:solidFill>
                  <a:schemeClr val="bg1">
                    <a:lumMod val="50000"/>
                  </a:schemeClr>
                </a:solidFill>
              </a:rPr>
              <a:t>, or 45 seats</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Traffic: Flying in to Copenhagen airport, then 40 minutes by train to Lund</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Hotel: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dirty="0"/>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a:t>C</a:t>
            </a:r>
            <a:r>
              <a:rPr lang="en-US" altLang="zh-CN" sz="2400" dirty="0" smtClean="0"/>
              <a:t>ost</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Ericsson (Leif</a:t>
            </a:r>
            <a:r>
              <a:rPr lang="en-US" altLang="zh-CN" sz="1800" dirty="0" smtClean="0"/>
              <a:t>) will cover</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2000" dirty="0">
              <a:cs typeface="Times New Roman" panose="02020603050405020304" pitchFamily="18" charset="0"/>
            </a:endParaRPr>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Date</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strike="sngStrike" dirty="0">
                <a:solidFill>
                  <a:schemeClr val="bg1">
                    <a:lumMod val="50000"/>
                  </a:schemeClr>
                </a:solidFill>
              </a:rPr>
              <a:t>2 days? Thursday-Friday? -- July 6, 7</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3 </a:t>
            </a:r>
            <a:r>
              <a:rPr lang="en-US" altLang="zh-CN" sz="1800" dirty="0" smtClean="0"/>
              <a:t>days </a:t>
            </a:r>
            <a:r>
              <a:rPr lang="en-US" altLang="zh-CN" sz="1800" dirty="0"/>
              <a:t>(</a:t>
            </a:r>
            <a:r>
              <a:rPr lang="en-US" altLang="zh-CN" sz="1800" dirty="0" smtClean="0"/>
              <a:t>Thursday- Saturday -- </a:t>
            </a:r>
            <a:r>
              <a:rPr lang="en-US" altLang="zh-CN" sz="1800" dirty="0"/>
              <a:t>July 6, 7, </a:t>
            </a:r>
            <a:r>
              <a:rPr lang="en-US" altLang="zh-CN" sz="1800" dirty="0" smtClean="0"/>
              <a:t>8)</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smtClean="0"/>
          </a:p>
          <a:p>
            <a:pPr marL="361950" lvl="1" indent="-361950" algn="just">
              <a:spcBef>
                <a:spcPct val="0"/>
              </a:spcBef>
              <a:spcAft>
                <a:spcPts val="300"/>
              </a:spcAft>
              <a:buClr>
                <a:srgbClr val="000000"/>
              </a:buClr>
              <a:buFont typeface="Arial" panose="020B0604020202020204" pitchFamily="34" charset="0"/>
              <a:buChar char="•"/>
              <a:defRPr/>
            </a:pPr>
            <a:r>
              <a:rPr lang="en-US" altLang="zh-CN" dirty="0" smtClean="0"/>
              <a:t>Note:</a:t>
            </a:r>
            <a:endParaRPr lang="en-US" altLang="zh-CN"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Mix-mode meeting</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If decided to add an Ad-hoc </a:t>
            </a:r>
            <a:r>
              <a:rPr lang="en-US" altLang="zh-CN" sz="1400" dirty="0"/>
              <a:t>meeting, you will need location, date, time and </a:t>
            </a:r>
            <a:r>
              <a:rPr lang="en-US" altLang="zh-CN" sz="1400" dirty="0">
                <a:solidFill>
                  <a:srgbClr val="0000FF"/>
                </a:solidFill>
              </a:rPr>
              <a:t>run a motion in the </a:t>
            </a:r>
            <a:r>
              <a:rPr lang="en-US" altLang="zh-CN" sz="1400" dirty="0" smtClean="0">
                <a:solidFill>
                  <a:srgbClr val="0000FF"/>
                </a:solidFill>
              </a:rPr>
              <a:t>May meeting</a:t>
            </a:r>
            <a:r>
              <a:rPr lang="en-US" altLang="zh-CN" sz="1400" dirty="0"/>
              <a:t>. </a:t>
            </a:r>
            <a:r>
              <a:rPr lang="en-US" altLang="zh-CN" sz="1400" dirty="0" smtClean="0"/>
              <a:t>(Reference: </a:t>
            </a:r>
            <a:r>
              <a:rPr lang="en-US" altLang="zh-CN" sz="1400" dirty="0" err="1" smtClean="0"/>
              <a:t>TGme</a:t>
            </a:r>
            <a:r>
              <a:rPr lang="en-US" altLang="zh-CN" sz="1400" dirty="0" smtClean="0"/>
              <a:t> 11-22/1627</a:t>
            </a:r>
            <a:r>
              <a:rPr lang="en-US" altLang="zh-CN" sz="1400" dirty="0"/>
              <a:t>, slide </a:t>
            </a:r>
            <a:r>
              <a:rPr lang="en-US" altLang="zh-CN" sz="1400" dirty="0" smtClean="0"/>
              <a:t>7).</a:t>
            </a:r>
            <a:endParaRPr lang="en-US" altLang="zh-CN" sz="1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a:t>Also, the meeting needs to be </a:t>
            </a:r>
            <a:r>
              <a:rPr lang="en-US" altLang="zh-CN" sz="1400" dirty="0">
                <a:solidFill>
                  <a:srgbClr val="0000FF"/>
                </a:solidFill>
              </a:rPr>
              <a:t>announced 30 days in advance </a:t>
            </a:r>
            <a:r>
              <a:rPr lang="en-US" altLang="zh-CN" sz="1400" dirty="0"/>
              <a:t>on the 802.11 reflector</a:t>
            </a:r>
            <a:r>
              <a:rPr lang="en-US" altLang="zh-CN" sz="1400" dirty="0" smtClean="0"/>
              <a:t>.</a:t>
            </a:r>
            <a:endParaRPr lang="en-US" altLang="zh-CN" sz="1600" dirty="0"/>
          </a:p>
        </p:txBody>
      </p:sp>
    </p:spTree>
    <p:extLst>
      <p:ext uri="{BB962C8B-B14F-4D97-AF65-F5344CB8AC3E}">
        <p14:creationId xmlns:p14="http://schemas.microsoft.com/office/powerpoint/2010/main" val="283295543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 July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If we have an </a:t>
            </a:r>
            <a:r>
              <a:rPr lang="en-US" altLang="zh-CN" sz="1800" b="1" kern="0" dirty="0" smtClean="0">
                <a:solidFill>
                  <a:srgbClr val="0000FF"/>
                </a:solidFill>
              </a:rPr>
              <a:t>2 or 3 </a:t>
            </a:r>
            <a:r>
              <a:rPr lang="en-US" altLang="zh-CN" sz="1800" b="1" kern="0" dirty="0" smtClean="0"/>
              <a:t>days ad-hoc </a:t>
            </a:r>
            <a:r>
              <a:rPr lang="en-US" altLang="zh-CN" sz="1800" b="1" kern="0" dirty="0"/>
              <a:t>meeting </a:t>
            </a:r>
            <a:r>
              <a:rPr lang="en-US" altLang="zh-CN" sz="1800" b="1" kern="0" dirty="0" smtClean="0"/>
              <a:t>during </a:t>
            </a:r>
            <a:r>
              <a:rPr lang="en-US" altLang="zh-CN" sz="1800" b="1" kern="0" dirty="0" smtClean="0">
                <a:solidFill>
                  <a:srgbClr val="0000FF"/>
                </a:solidFill>
              </a:rPr>
              <a:t>July 6, 7</a:t>
            </a:r>
            <a:r>
              <a:rPr lang="zh-CN" altLang="en-US" sz="1800" b="1" kern="0" dirty="0">
                <a:solidFill>
                  <a:srgbClr val="0000FF"/>
                </a:solidFill>
              </a:rPr>
              <a:t> </a:t>
            </a:r>
            <a:r>
              <a:rPr lang="en-US" altLang="zh-CN" sz="1800" b="1" kern="0" dirty="0" smtClean="0">
                <a:solidFill>
                  <a:srgbClr val="0000FF"/>
                </a:solidFill>
              </a:rPr>
              <a:t>(8)</a:t>
            </a:r>
            <a:r>
              <a:rPr lang="en-US" altLang="zh-CN" sz="1800" b="1" kern="0" dirty="0" smtClean="0"/>
              <a:t>, 2023, </a:t>
            </a:r>
            <a:r>
              <a:rPr lang="en-US" altLang="zh-CN" sz="1800" b="1" kern="0" dirty="0" smtClean="0">
                <a:solidFill>
                  <a:srgbClr val="0000FF"/>
                </a:solidFill>
              </a:rPr>
              <a:t>in the </a:t>
            </a:r>
            <a:r>
              <a:rPr lang="en-US" altLang="zh-CN" sz="1800" b="1" kern="0" dirty="0">
                <a:solidFill>
                  <a:srgbClr val="0000FF"/>
                </a:solidFill>
              </a:rPr>
              <a:t>Ericsson </a:t>
            </a:r>
            <a:r>
              <a:rPr lang="en-US" altLang="zh-CN" sz="1800" b="1" kern="0" dirty="0" smtClean="0">
                <a:solidFill>
                  <a:srgbClr val="0000FF"/>
                </a:solidFill>
              </a:rPr>
              <a:t>Office, </a:t>
            </a:r>
            <a:r>
              <a:rPr lang="en-US" altLang="zh-CN" sz="1800" b="1" kern="0" dirty="0">
                <a:solidFill>
                  <a:srgbClr val="0000FF"/>
                </a:solidFill>
              </a:rPr>
              <a:t>Lund, </a:t>
            </a:r>
            <a:r>
              <a:rPr lang="en-US" altLang="zh-CN" sz="1800" b="1" kern="0" dirty="0" smtClean="0">
                <a:solidFill>
                  <a:srgbClr val="0000FF"/>
                </a:solidFill>
              </a:rPr>
              <a:t>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a:t>
            </a:r>
            <a:r>
              <a:rPr lang="en-US" altLang="zh-CN" dirty="0" smtClean="0">
                <a:latin typeface="Times New Roman" panose="02020603050405020304" pitchFamily="18" charset="0"/>
                <a:cs typeface="+mn-cs"/>
              </a:rPr>
              <a:t>person  -- 8</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Attend online  -- 11</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Do </a:t>
            </a:r>
            <a:r>
              <a:rPr lang="en-US" altLang="zh-CN" dirty="0">
                <a:latin typeface="Times New Roman" panose="02020603050405020304" pitchFamily="18" charset="0"/>
                <a:cs typeface="+mn-cs"/>
              </a:rPr>
              <a:t>not support Ad-hoc </a:t>
            </a:r>
            <a:r>
              <a:rPr lang="en-US" altLang="zh-CN" dirty="0" smtClean="0">
                <a:latin typeface="Times New Roman" panose="02020603050405020304" pitchFamily="18" charset="0"/>
                <a:cs typeface="+mn-cs"/>
              </a:rPr>
              <a:t>meeting  -- 2</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  -- 4</a:t>
            </a: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dirty="0" smtClean="0"/>
          </a:p>
          <a:p>
            <a:pPr lvl="1" algn="just">
              <a:buFont typeface="Arial" panose="020B0604020202020204" pitchFamily="34" charset="0"/>
              <a:buChar char="–"/>
              <a:defRPr/>
            </a:pPr>
            <a:r>
              <a:rPr lang="en-US" altLang="zh-CN" sz="1400" dirty="0" smtClean="0"/>
              <a:t>Note: the SP was run on April 13</a:t>
            </a:r>
            <a:endParaRPr lang="en-US" altLang="en-US" sz="1400" dirty="0">
              <a:solidFill>
                <a:schemeClr val="tx2"/>
              </a:solidFill>
            </a:endParaRPr>
          </a:p>
          <a:p>
            <a:pPr lvl="1" algn="just">
              <a:buFont typeface="Arial" panose="020B0604020202020204" pitchFamily="34" charset="0"/>
              <a:buChar char="–"/>
              <a:defRPr/>
            </a:pPr>
            <a:endParaRPr lang="en-US" altLang="zh-CN" sz="1050" b="1" kern="0" dirty="0"/>
          </a:p>
        </p:txBody>
      </p:sp>
    </p:spTree>
    <p:extLst>
      <p:ext uri="{BB962C8B-B14F-4D97-AF65-F5344CB8AC3E}">
        <p14:creationId xmlns:p14="http://schemas.microsoft.com/office/powerpoint/2010/main" val="2318753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 July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If we have an </a:t>
            </a:r>
            <a:r>
              <a:rPr lang="en-US" altLang="zh-CN" sz="1800" b="1" kern="0" dirty="0" smtClean="0">
                <a:solidFill>
                  <a:srgbClr val="0000FF"/>
                </a:solidFill>
              </a:rPr>
              <a:t>3 </a:t>
            </a:r>
            <a:r>
              <a:rPr lang="en-US" altLang="zh-CN" sz="1800" b="1" kern="0" dirty="0" smtClean="0"/>
              <a:t>days ad-hoc </a:t>
            </a:r>
            <a:r>
              <a:rPr lang="en-US" altLang="zh-CN" sz="1800" b="1" kern="0" dirty="0"/>
              <a:t>meeting </a:t>
            </a:r>
            <a:r>
              <a:rPr lang="en-US" altLang="zh-CN" sz="1800" b="1" kern="0" dirty="0" smtClean="0"/>
              <a:t>during </a:t>
            </a:r>
            <a:r>
              <a:rPr lang="en-US" altLang="zh-CN" sz="1800" b="1" kern="0" dirty="0" smtClean="0">
                <a:solidFill>
                  <a:srgbClr val="0000FF"/>
                </a:solidFill>
              </a:rPr>
              <a:t>July 6, 7, 8</a:t>
            </a:r>
            <a:r>
              <a:rPr lang="en-US" altLang="zh-CN" sz="1800" b="1" kern="0" dirty="0" smtClean="0"/>
              <a:t>, 2023, </a:t>
            </a:r>
            <a:r>
              <a:rPr lang="en-US" altLang="zh-CN" sz="1800" b="1" kern="0" dirty="0" smtClean="0">
                <a:solidFill>
                  <a:srgbClr val="0000FF"/>
                </a:solidFill>
              </a:rPr>
              <a:t>in the </a:t>
            </a:r>
            <a:r>
              <a:rPr lang="en-US" altLang="zh-CN" sz="1800" b="1" kern="0" dirty="0">
                <a:solidFill>
                  <a:srgbClr val="0000FF"/>
                </a:solidFill>
              </a:rPr>
              <a:t>Ericsson </a:t>
            </a:r>
            <a:r>
              <a:rPr lang="en-US" altLang="zh-CN" sz="1800" b="1" kern="0" dirty="0" smtClean="0">
                <a:solidFill>
                  <a:srgbClr val="0000FF"/>
                </a:solidFill>
              </a:rPr>
              <a:t>Office, </a:t>
            </a:r>
            <a:r>
              <a:rPr lang="en-US" altLang="zh-CN" sz="1800" b="1" kern="0" dirty="0">
                <a:solidFill>
                  <a:srgbClr val="0000FF"/>
                </a:solidFill>
              </a:rPr>
              <a:t>Lund, </a:t>
            </a:r>
            <a:r>
              <a:rPr lang="en-US" altLang="zh-CN" sz="1800" b="1" kern="0" dirty="0" smtClean="0">
                <a:solidFill>
                  <a:srgbClr val="0000FF"/>
                </a:solidFill>
              </a:rPr>
              <a:t>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a:t>
            </a:r>
            <a:r>
              <a:rPr lang="en-US" altLang="zh-CN" dirty="0" smtClean="0">
                <a:latin typeface="Times New Roman" panose="02020603050405020304" pitchFamily="18" charset="0"/>
                <a:cs typeface="+mn-cs"/>
              </a:rPr>
              <a:t>person  -- </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Attend online  -- </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Do </a:t>
            </a:r>
            <a:r>
              <a:rPr lang="en-US" altLang="zh-CN" dirty="0">
                <a:latin typeface="Times New Roman" panose="02020603050405020304" pitchFamily="18" charset="0"/>
                <a:cs typeface="+mn-cs"/>
              </a:rPr>
              <a:t>not support Ad-hoc </a:t>
            </a:r>
            <a:r>
              <a:rPr lang="en-US" altLang="zh-CN" dirty="0" smtClean="0">
                <a:latin typeface="Times New Roman" panose="02020603050405020304" pitchFamily="18" charset="0"/>
                <a:cs typeface="+mn-cs"/>
              </a:rPr>
              <a:t>meeting  -- </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  -- </a:t>
            </a: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dirty="0" smtClean="0"/>
          </a:p>
          <a:p>
            <a:pPr lvl="1" algn="just">
              <a:buFont typeface="Arial" panose="020B0604020202020204" pitchFamily="34" charset="0"/>
              <a:buChar char="–"/>
              <a:defRPr/>
            </a:pPr>
            <a:r>
              <a:rPr lang="en-US" altLang="zh-CN" sz="1400" dirty="0" smtClean="0"/>
              <a:t>Note: the SP was run on </a:t>
            </a:r>
            <a:r>
              <a:rPr lang="en-US" altLang="zh-CN" sz="1400" dirty="0" smtClean="0">
                <a:solidFill>
                  <a:srgbClr val="FF0000"/>
                </a:solidFill>
              </a:rPr>
              <a:t>May </a:t>
            </a:r>
            <a:r>
              <a:rPr lang="en-US" altLang="zh-CN" sz="1400" dirty="0" smtClean="0">
                <a:solidFill>
                  <a:srgbClr val="FF0000"/>
                </a:solidFill>
              </a:rPr>
              <a:t>18 (</a:t>
            </a:r>
            <a:r>
              <a:rPr lang="en-US" altLang="zh-CN" sz="1400" dirty="0">
                <a:solidFill>
                  <a:srgbClr val="FF0000"/>
                </a:solidFill>
              </a:rPr>
              <a:t>Thursday AM </a:t>
            </a:r>
            <a:r>
              <a:rPr lang="en-US" altLang="zh-CN" sz="1400" dirty="0" smtClean="0">
                <a:solidFill>
                  <a:srgbClr val="FF0000"/>
                </a:solidFill>
              </a:rPr>
              <a:t>2)</a:t>
            </a:r>
            <a:r>
              <a:rPr lang="en-US" altLang="zh-CN" sz="1400" dirty="0" smtClean="0"/>
              <a:t>?</a:t>
            </a:r>
            <a:endParaRPr lang="en-US" altLang="en-US" sz="1400" dirty="0">
              <a:solidFill>
                <a:schemeClr val="tx2"/>
              </a:solidFill>
            </a:endParaRPr>
          </a:p>
          <a:p>
            <a:pPr lvl="1" algn="just">
              <a:buFont typeface="Arial" panose="020B0604020202020204" pitchFamily="34" charset="0"/>
              <a:buChar char="–"/>
              <a:defRPr/>
            </a:pPr>
            <a:endParaRPr lang="en-US" altLang="zh-CN" sz="1050" b="1" kern="0" dirty="0"/>
          </a:p>
        </p:txBody>
      </p:sp>
    </p:spTree>
    <p:extLst>
      <p:ext uri="{BB962C8B-B14F-4D97-AF65-F5344CB8AC3E}">
        <p14:creationId xmlns:p14="http://schemas.microsoft.com/office/powerpoint/2010/main" val="385004626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Result: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293477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135601</TotalTime>
  <Words>4697</Words>
  <Application>Microsoft Office PowerPoint</Application>
  <PresentationFormat>宽屏</PresentationFormat>
  <Paragraphs>1373</Paragraphs>
  <Slides>61</Slides>
  <Notes>60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61</vt:i4>
      </vt:variant>
    </vt:vector>
  </HeadingPairs>
  <TitlesOfParts>
    <vt:vector size="72"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May Interim 2023</vt:lpstr>
      <vt:lpstr>IEEE 802.11 Task Group bf WLAN Sensing </vt:lpstr>
      <vt:lpstr>PowerPoint 演示文稿</vt:lpstr>
      <vt:lpstr>PowerPoint 演示文稿</vt:lpstr>
      <vt:lpstr>Registration for the May IEEE 802 wireless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D1.0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5698</cp:revision>
  <cp:lastPrinted>2014-11-04T15:04:57Z</cp:lastPrinted>
  <dcterms:created xsi:type="dcterms:W3CDTF">2007-04-17T18:10:23Z</dcterms:created>
  <dcterms:modified xsi:type="dcterms:W3CDTF">2023-05-10T08:21:17Z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(3)Xr7nPJlPAqHk7gC9dhVzPrAGWOAjiPQA+Umg712IU8tA6yJbMpkB7Qc8wCwmgn9eiPGaNem4
DD1BIFyxMKRV3L9pRtD0HBjHYypdxCvyK4/zyrygxhy0SB5+vP3nO7mYYWP7GVUif18n0Q5k
FLDBNyM98SY1oB1idmHpFdxrg7OgGcSIg0avecUX0SqpmkNE0F/pkrhzOMWqJnHoyplGRtk0
vEjRIMlNBdYQCgDLGb</vt:lpwstr>
  </property>
  <property fmtid="{D5CDD505-2E9C-101B-9397-08002B2CF9AE}" pid="27" name="_2015_ms_pID_7253431">
    <vt:lpwstr>DOlb+MOduVThvUrNLiuj+O5Wf0EIOqynbUlA48aGfkzeT6IZKA40mD
W0zC15Irw7oIYAbR58bBU78YqyV5CU+pwo3IkgTaf+5mJtTRg0m37LDkHRbs2SURHdd3+f6t
953LYK6gWyj5/SJs49g/kRvU8sKAftCATFW0wZxZab0PE0OCtH6Zs91DuSKqUZkxItn/a2NO
RatG0/UHWVHrF3DNJ4XQ0OoedNSjwJe19Ox8</vt:lpwstr>
  </property>
  <property fmtid="{D5CDD505-2E9C-101B-9397-08002B2CF9AE}" pid="28" name="_2015_ms_pID_7253432">
    <vt:lpwstr>uCPjcO56GHVbyjVgwj9f5m4=</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