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2392" r:id="rId21"/>
    <p:sldId id="314" r:id="rId22"/>
    <p:sldId id="2405" r:id="rId23"/>
    <p:sldId id="2367" r:id="rId24"/>
    <p:sldId id="2393" r:id="rId25"/>
    <p:sldId id="310" r:id="rId26"/>
    <p:sldId id="295" r:id="rId27"/>
    <p:sldId id="311" r:id="rId28"/>
    <p:sldId id="313" r:id="rId29"/>
    <p:sldId id="237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80" d="100"/>
          <a:sy n="80" d="100"/>
        </p:scale>
        <p:origin x="108" y="17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07187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802.11-23/0575r0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May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2/11-22-0973-20-00bh-cc41-comments-against-d0-2.xlsx" TargetMode="External"/><Relationship Id="rId4" Type="http://schemas.openxmlformats.org/officeDocument/2006/relationships/hyperlink" Target="https://mentor.ieee.org/802.11/dcn/22/11-22-0651-15-00bh-tgbh-motions-list.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20-00bh-cc41-comments-against-d0-2.xlsx" TargetMode="External"/><Relationship Id="rId4" Type="http://schemas.openxmlformats.org/officeDocument/2006/relationships/hyperlink" Target="https://mentor.ieee.org/802.11/dcn/22/11-22-0651-15-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20-00bh-cc41-comments-against-d0-2.xlsx" TargetMode="External"/><Relationship Id="rId4" Type="http://schemas.openxmlformats.org/officeDocument/2006/relationships/hyperlink" Target="https://mentor.ieee.org/802.11/dcn/22/11-22-0651-15-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668-00-0000-liaison-statement-from-wba-re-wi-fi-devices-identification-group.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1/11-21-1141-00-00bh-excerpts-of-wba-document-wi-fi-id-scope.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1/11-21-0703-00-0000-2021-april-liaison-from-wba.docx" TargetMode="External"/><Relationship Id="rId5" Type="http://schemas.openxmlformats.org/officeDocument/2006/relationships/hyperlink" Target="https://mentor.ieee.org/802.11/dcn/22/11-22-0973-20-00bh-cc41-comments-against-d0-2.xlsx" TargetMode="External"/><Relationship Id="rId4" Type="http://schemas.openxmlformats.org/officeDocument/2006/relationships/hyperlink" Target="https://mentor.ieee.org/802.11/dcn/22/11-22-0651-15-00bh-tgbh-motions-list.pptx" TargetMode="External"/><Relationship Id="rId9" Type="http://schemas.openxmlformats.org/officeDocument/2006/relationships/hyperlink" Target="https://mentor.ieee.org/802.11/dcn/22/11-22-0653-00-0000-2022-march-wba-whitepaper-re-device-identification.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c8c74da9-42ef-4650-bbf6-d33d40c6bedc/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TGbh-agenda-2023-May-Interim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2023-04-03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1197"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820738"/>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May 2023, 10:30-12:30 ET </a:t>
            </a:r>
            <a:endParaRPr lang="en-GB" dirty="0"/>
          </a:p>
        </p:txBody>
      </p:sp>
      <p:sp>
        <p:nvSpPr>
          <p:cNvPr id="4098" name="Rectangle 2"/>
          <p:cNvSpPr>
            <a:spLocks noGrp="1" noChangeArrowheads="1"/>
          </p:cNvSpPr>
          <p:nvPr>
            <p:ph idx="1"/>
          </p:nvPr>
        </p:nvSpPr>
        <p:spPr>
          <a:xfrm>
            <a:off x="685800" y="1525586"/>
            <a:ext cx="11049000" cy="52562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Approve March plenary and April/May teleconference minutes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11-22/0973r20</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Review status of CC resolutions</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March plenary session: 11-23/0450</a:t>
            </a:r>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April 4: </a:t>
            </a:r>
          </a:p>
          <a:p>
            <a:pPr marL="1257300" lvl="2" indent="-457200">
              <a:lnSpc>
                <a:spcPct val="90000"/>
              </a:lnSpc>
              <a:spcBef>
                <a:spcPts val="0"/>
              </a:spcBef>
              <a:spcAft>
                <a:spcPts val="600"/>
              </a:spcAft>
              <a:buFont typeface="Arial" panose="020B0604020202020204" pitchFamily="34" charset="0"/>
              <a:buChar char="•"/>
              <a:defRPr/>
            </a:pPr>
            <a:r>
              <a:rPr lang="en-US" sz="2000" dirty="0"/>
              <a:t>April 11: </a:t>
            </a:r>
          </a:p>
          <a:p>
            <a:pPr marL="1257300" lvl="2" indent="-457200">
              <a:lnSpc>
                <a:spcPct val="90000"/>
              </a:lnSpc>
              <a:spcBef>
                <a:spcPts val="0"/>
              </a:spcBef>
              <a:spcAft>
                <a:spcPts val="600"/>
              </a:spcAft>
              <a:buFont typeface="Arial" panose="020B0604020202020204" pitchFamily="34" charset="0"/>
              <a:buChar char="•"/>
              <a:defRPr/>
            </a:pPr>
            <a:r>
              <a:rPr lang="en-US" sz="2000" dirty="0"/>
              <a:t>April 18:</a:t>
            </a:r>
            <a:endParaRPr lang="en-US" sz="1800" dirty="0"/>
          </a:p>
          <a:p>
            <a:pPr marL="1257300" lvl="2" indent="-457200">
              <a:lnSpc>
                <a:spcPct val="90000"/>
              </a:lnSpc>
              <a:spcBef>
                <a:spcPts val="0"/>
              </a:spcBef>
              <a:spcAft>
                <a:spcPts val="600"/>
              </a:spcAft>
              <a:buFont typeface="Arial" panose="020B0604020202020204" pitchFamily="34" charset="0"/>
              <a:buChar char="•"/>
              <a:defRPr/>
            </a:pPr>
            <a:r>
              <a:rPr lang="en-US" sz="2000" dirty="0"/>
              <a:t>April 25: </a:t>
            </a:r>
          </a:p>
          <a:p>
            <a:pPr marL="1257300" lvl="2" indent="-457200">
              <a:lnSpc>
                <a:spcPct val="90000"/>
              </a:lnSpc>
              <a:spcBef>
                <a:spcPts val="0"/>
              </a:spcBef>
              <a:spcAft>
                <a:spcPts val="600"/>
              </a:spcAft>
              <a:buFont typeface="Arial" panose="020B0604020202020204" pitchFamily="34" charset="0"/>
              <a:buChar char="•"/>
              <a:defRPr/>
            </a:pPr>
            <a:r>
              <a:rPr lang="en-US" sz="2000" dirty="0"/>
              <a:t>May 2: </a:t>
            </a: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FF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u="sng" dirty="0">
                <a:latin typeface="Times New Roman"/>
                <a:ea typeface="MS Gothic"/>
              </a:rPr>
              <a:t>Nov 2023</a:t>
            </a:r>
          </a:p>
          <a:p>
            <a:pPr lvl="1" algn="just">
              <a:spcBef>
                <a:spcPts val="0"/>
              </a:spcBef>
              <a:defRPr/>
            </a:pPr>
            <a:r>
              <a:rPr lang="en-US" altLang="zh-CN" sz="2400" dirty="0">
                <a:latin typeface="Times New Roman"/>
                <a:ea typeface="MS Gothic"/>
              </a:rPr>
              <a:t>Initial SA Ballot (D3.0)			</a:t>
            </a:r>
            <a:r>
              <a:rPr lang="en-US" altLang="zh-CN" sz="2400" u="sng" dirty="0">
                <a:latin typeface="Times New Roman"/>
                <a:ea typeface="MS Gothic"/>
              </a:rPr>
              <a:t>Mar 2024</a:t>
            </a:r>
          </a:p>
          <a:p>
            <a:pPr lvl="1" algn="just">
              <a:spcBef>
                <a:spcPts val="0"/>
              </a:spcBef>
              <a:defRPr/>
            </a:pPr>
            <a:r>
              <a:rPr lang="en-US" altLang="zh-CN" sz="2400" dirty="0">
                <a:latin typeface="Times New Roman"/>
                <a:ea typeface="MS Gothic"/>
              </a:rPr>
              <a:t>Final 802.11 WG approval		</a:t>
            </a:r>
            <a:r>
              <a:rPr lang="en-US" altLang="zh-CN" sz="2400" u="sng" dirty="0">
                <a:latin typeface="Times New Roman"/>
                <a:ea typeface="MS Gothic"/>
              </a:rPr>
              <a:t>Jul 2024</a:t>
            </a:r>
          </a:p>
          <a:p>
            <a:pPr lvl="1" algn="just">
              <a:spcBef>
                <a:spcPts val="0"/>
              </a:spcBef>
              <a:defRPr/>
            </a:pPr>
            <a:r>
              <a:rPr lang="en-US" altLang="zh-CN" sz="2400" dirty="0">
                <a:latin typeface="Times New Roman"/>
                <a:ea typeface="MS Gothic"/>
              </a:rPr>
              <a:t>802 EC approval					</a:t>
            </a:r>
            <a:r>
              <a:rPr lang="en-US" altLang="zh-CN" sz="2400" u="sng" dirty="0">
                <a:latin typeface="Times New Roman"/>
                <a:ea typeface="MS Gothic"/>
              </a:rPr>
              <a:t>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a:t>
            </a:r>
            <a:r>
              <a:rPr lang="en-US" altLang="zh-CN" sz="2400" u="sng" dirty="0">
                <a:latin typeface="Times New Roman"/>
                <a:ea typeface="MS Gothic"/>
              </a:rPr>
              <a:t>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May 2023, 13:30-15:30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11-22/0973r20</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Review status of CC resolutions</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p>
          <a:p>
            <a:pPr marL="457200" indent="-457200">
              <a:lnSpc>
                <a:spcPct val="70000"/>
              </a:lnSpc>
              <a:spcBef>
                <a:spcPts val="300"/>
              </a:spcBef>
              <a:spcAft>
                <a:spcPts val="600"/>
              </a:spcAft>
              <a:buFont typeface="Arial" panose="020B0604020202020204" pitchFamily="34" charset="0"/>
              <a:buChar char="•"/>
              <a:defRPr/>
            </a:pPr>
            <a:r>
              <a:rPr lang="en-US" sz="2800" dirty="0"/>
              <a:t>Respond to Liaisons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May 2023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May 2023, 8:00-10:00 ET</a:t>
            </a:r>
            <a:endParaRPr lang="en-GB" dirty="0"/>
          </a:p>
        </p:txBody>
      </p:sp>
      <p:sp>
        <p:nvSpPr>
          <p:cNvPr id="4098" name="Rectangle 2"/>
          <p:cNvSpPr>
            <a:spLocks noGrp="1" noChangeArrowheads="1"/>
          </p:cNvSpPr>
          <p:nvPr>
            <p:ph idx="1"/>
          </p:nvPr>
        </p:nvSpPr>
        <p:spPr>
          <a:xfrm>
            <a:off x="685800" y="1295400"/>
            <a:ext cx="110490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11-22/0973r20</a:t>
            </a:r>
            <a:r>
              <a:rPr lang="en-US" sz="2800" b="0" dirty="0"/>
              <a:t> </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Review status of CC resolutions</a:t>
            </a:r>
          </a:p>
          <a:p>
            <a:pPr marL="457200" indent="-457200">
              <a:lnSpc>
                <a:spcPct val="70000"/>
              </a:lnSpc>
              <a:spcBef>
                <a:spcPts val="300"/>
              </a:spcBef>
              <a:spcAft>
                <a:spcPts val="600"/>
              </a:spcAft>
              <a:buFont typeface="Arial" panose="020B0604020202020204" pitchFamily="34" charset="0"/>
              <a:buChar char="•"/>
              <a:defRPr/>
            </a:pPr>
            <a:r>
              <a:rPr lang="en-US" sz="2800" dirty="0"/>
              <a:t>Way forward to D1.0 (slide 22)</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Respond to Liaisons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68164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May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10:30-12:30;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Issues Tracking: </a:t>
            </a:r>
            <a:r>
              <a:rPr lang="en-US" sz="2800" b="0" dirty="0">
                <a:hlinkClick r:id="rId3"/>
              </a:rPr>
              <a:t>11-21/0332r37</a:t>
            </a:r>
            <a:endParaRPr lang="en-US" sz="2800" b="0" dirty="0"/>
          </a:p>
          <a:p>
            <a:pPr marL="457200" indent="-457200">
              <a:lnSpc>
                <a:spcPct val="70000"/>
              </a:lnSpc>
              <a:spcBef>
                <a:spcPts val="300"/>
              </a:spcBef>
              <a:spcAft>
                <a:spcPts val="600"/>
              </a:spcAft>
              <a:buFont typeface="Arial" panose="020B0604020202020204" pitchFamily="34" charset="0"/>
              <a:buChar char="•"/>
              <a:defRPr/>
            </a:pPr>
            <a:r>
              <a:rPr lang="en-US" sz="2800" dirty="0"/>
              <a:t>Motions record:</a:t>
            </a:r>
            <a:r>
              <a:rPr lang="en-US" sz="2800" b="0" dirty="0"/>
              <a:t> </a:t>
            </a:r>
            <a:r>
              <a:rPr lang="en-US" sz="2800" b="0" dirty="0">
                <a:hlinkClick r:id="rId4"/>
              </a:rPr>
              <a:t>11-22/0651r15</a:t>
            </a:r>
            <a:r>
              <a:rPr lang="en-US" sz="2800" b="0" dirty="0"/>
              <a:t> </a:t>
            </a:r>
          </a:p>
          <a:p>
            <a:pPr marL="457200" indent="-457200">
              <a:lnSpc>
                <a:spcPct val="70000"/>
              </a:lnSpc>
              <a:spcBef>
                <a:spcPts val="300"/>
              </a:spcBef>
              <a:spcAft>
                <a:spcPts val="600"/>
              </a:spcAft>
              <a:buFont typeface="Arial" panose="020B0604020202020204" pitchFamily="34" charset="0"/>
              <a:buChar char="•"/>
              <a:defRPr/>
            </a:pPr>
            <a:r>
              <a:rPr lang="en-US" sz="2800" dirty="0"/>
              <a:t>Results of Comment Collection on D0.2:</a:t>
            </a:r>
            <a:r>
              <a:rPr lang="en-US" sz="2800" b="0" dirty="0"/>
              <a:t> </a:t>
            </a:r>
            <a:r>
              <a:rPr lang="en-US" sz="2800" b="0" dirty="0">
                <a:hlinkClick r:id="rId5"/>
              </a:rPr>
              <a:t>11-22/0973r20</a:t>
            </a:r>
            <a:r>
              <a:rPr lang="en-US" sz="2800" b="0" dirty="0"/>
              <a:t> </a:t>
            </a:r>
            <a:endParaRPr lang="en-US" sz="2800" dirty="0"/>
          </a:p>
          <a:p>
            <a:pPr marL="457200" indent="-457200">
              <a:lnSpc>
                <a:spcPct val="70000"/>
              </a:lnSpc>
              <a:spcBef>
                <a:spcPts val="300"/>
              </a:spcBef>
              <a:spcAft>
                <a:spcPts val="300"/>
              </a:spcAft>
              <a:buFont typeface="Arial" panose="020B0604020202020204" pitchFamily="34" charset="0"/>
              <a:buChar char="•"/>
              <a:defRPr/>
            </a:pPr>
            <a:r>
              <a:rPr lang="en-US" sz="2800" dirty="0"/>
              <a:t>Motion on initial letter ballot</a:t>
            </a:r>
          </a:p>
          <a:p>
            <a:pPr marL="457200" indent="-457200">
              <a:lnSpc>
                <a:spcPct val="90000"/>
              </a:lnSpc>
              <a:spcBef>
                <a:spcPts val="0"/>
              </a:spcBef>
              <a:spcAft>
                <a:spcPts val="300"/>
              </a:spcAft>
              <a:buFont typeface="Arial" panose="020B0604020202020204" pitchFamily="34" charset="0"/>
              <a:buChar char="•"/>
              <a:defRPr/>
            </a:pPr>
            <a:r>
              <a:rPr lang="en-US" altLang="en-US" sz="2800" dirty="0"/>
              <a:t>Next meetings plan (slides 23, 24)</a:t>
            </a:r>
          </a:p>
          <a:p>
            <a:pPr marL="457200" indent="-457200">
              <a:lnSpc>
                <a:spcPct val="70000"/>
              </a:lnSpc>
              <a:spcBef>
                <a:spcPts val="300"/>
              </a:spcBef>
              <a:spcAft>
                <a:spcPts val="300"/>
              </a:spcAft>
              <a:buFont typeface="Arial" panose="020B0604020202020204" pitchFamily="34" charset="0"/>
              <a:buChar char="•"/>
              <a:defRPr/>
            </a:pPr>
            <a:r>
              <a:rPr lang="en-US" sz="2800" dirty="0"/>
              <a:t>Respond to Liaisons from WBA: </a:t>
            </a:r>
            <a:r>
              <a:rPr lang="en-US" sz="2800" b="0" u="sng" dirty="0">
                <a:hlinkClick r:id="rId6"/>
              </a:rPr>
              <a:t>11-21/0703r0</a:t>
            </a:r>
            <a:r>
              <a:rPr lang="en-US" sz="2800" b="0" dirty="0"/>
              <a:t>, </a:t>
            </a:r>
            <a:r>
              <a:rPr lang="en-US" sz="2800" b="0" dirty="0">
                <a:hlinkClick r:id="rId7"/>
              </a:rPr>
              <a:t>11-21/1141r0</a:t>
            </a:r>
            <a:r>
              <a:rPr lang="en-US" sz="2800" b="0" dirty="0"/>
              <a:t>, </a:t>
            </a:r>
            <a:r>
              <a:rPr lang="en-US" sz="2800" b="0" dirty="0">
                <a:hlinkClick r:id="rId8"/>
              </a:rPr>
              <a:t>11-22/0668r0</a:t>
            </a:r>
            <a:r>
              <a:rPr lang="en-US" sz="2800" b="0" dirty="0"/>
              <a:t>, </a:t>
            </a:r>
            <a:r>
              <a:rPr lang="en-US" sz="2800" b="0" dirty="0">
                <a:hlinkClick r:id="rId9"/>
              </a:rPr>
              <a:t>11-22/0653r0</a:t>
            </a:r>
            <a:r>
              <a:rPr lang="en-US" sz="2800" b="0" dirty="0"/>
              <a:t> </a:t>
            </a:r>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3DC70-4864-4BB7-86A1-B9404041B1F9}"/>
              </a:ext>
            </a:extLst>
          </p:cNvPr>
          <p:cNvSpPr>
            <a:spLocks noGrp="1"/>
          </p:cNvSpPr>
          <p:nvPr>
            <p:ph type="title"/>
          </p:nvPr>
        </p:nvSpPr>
        <p:spPr>
          <a:xfrm>
            <a:off x="914401" y="685801"/>
            <a:ext cx="10361084" cy="533399"/>
          </a:xfrm>
        </p:spPr>
        <p:txBody>
          <a:bodyPr/>
          <a:lstStyle/>
          <a:p>
            <a:r>
              <a:rPr lang="en-US" dirty="0"/>
              <a:t>Way forward – Current options</a:t>
            </a:r>
          </a:p>
        </p:txBody>
      </p:sp>
      <p:sp>
        <p:nvSpPr>
          <p:cNvPr id="3" name="Content Placeholder 2">
            <a:extLst>
              <a:ext uri="{FF2B5EF4-FFF2-40B4-BE49-F238E27FC236}">
                <a16:creationId xmlns:a16="http://schemas.microsoft.com/office/drawing/2014/main" id="{3DE0E834-7825-466C-AACB-BD71C45D27AC}"/>
              </a:ext>
            </a:extLst>
          </p:cNvPr>
          <p:cNvSpPr>
            <a:spLocks noGrp="1"/>
          </p:cNvSpPr>
          <p:nvPr>
            <p:ph idx="1"/>
          </p:nvPr>
        </p:nvSpPr>
        <p:spPr>
          <a:xfrm>
            <a:off x="914401" y="1524000"/>
            <a:ext cx="10361084" cy="4951413"/>
          </a:xfrm>
        </p:spPr>
        <p:txBody>
          <a:bodyPr/>
          <a:lstStyle/>
          <a:p>
            <a:pPr>
              <a:buFont typeface="Arial" panose="020B0604020202020204" pitchFamily="34" charset="0"/>
              <a:buChar char="•"/>
            </a:pPr>
            <a:r>
              <a:rPr lang="en-US" sz="2800" dirty="0"/>
              <a:t>All comments directly on D0.2 text changes have been resolved</a:t>
            </a:r>
          </a:p>
          <a:p>
            <a:pPr>
              <a:buFont typeface="Arial" panose="020B0604020202020204" pitchFamily="34" charset="0"/>
              <a:buChar char="•"/>
            </a:pPr>
            <a:r>
              <a:rPr lang="en-US" sz="2800" dirty="0"/>
              <a:t>Consensus on initial letter ballot resolution to “Way forward?” comments?</a:t>
            </a:r>
          </a:p>
        </p:txBody>
      </p:sp>
      <p:sp>
        <p:nvSpPr>
          <p:cNvPr id="4" name="Slide Number Placeholder 3">
            <a:extLst>
              <a:ext uri="{FF2B5EF4-FFF2-40B4-BE49-F238E27FC236}">
                <a16:creationId xmlns:a16="http://schemas.microsoft.com/office/drawing/2014/main" id="{4DD05361-13C0-4D48-B309-876A540AB49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923119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July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a:t>
            </a:r>
            <a:r>
              <a:rPr lang="en-US" sz="2800" dirty="0" err="1"/>
              <a:t>TGbc</a:t>
            </a:r>
            <a:r>
              <a:rPr lang="en-US" sz="2800" dirty="0"/>
              <a:t>, UHR, TGbe(MAC/Joint) if/as much as possible</a:t>
            </a:r>
          </a:p>
          <a:p>
            <a:endParaRPr lang="en-US" sz="2800" dirty="0"/>
          </a:p>
          <a:p>
            <a:r>
              <a:rPr lang="en-US" sz="2800" dirty="0"/>
              <a:t>Goals:</a:t>
            </a:r>
            <a:endParaRPr lang="en-US" sz="2800" u="sng"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July session? </a:t>
            </a: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Continue Tuesdays,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X - TGbh initial WG ballot</a:t>
            </a:r>
          </a:p>
        </p:txBody>
      </p:sp>
      <p:sp>
        <p:nvSpPr>
          <p:cNvPr id="3" name="Content Placeholder 2"/>
          <p:cNvSpPr>
            <a:spLocks noGrp="1"/>
          </p:cNvSpPr>
          <p:nvPr>
            <p:ph idx="1"/>
          </p:nvPr>
        </p:nvSpPr>
        <p:spPr/>
        <p:txBody>
          <a:bodyPr/>
          <a:lstStyle/>
          <a:p>
            <a:r>
              <a:rPr lang="en-US" b="0" dirty="0"/>
              <a:t>Instruct the editor to prepare P802.11bh/D1.0, and</a:t>
            </a:r>
          </a:p>
          <a:p>
            <a:r>
              <a:rPr lang="en-US" b="0" dirty="0"/>
              <a:t>approve a 30 day Working Group Technical Letter Ballot asking the question “Should TGbh Draft 1.0 be forwarded to Sponsor Ballot”?</a:t>
            </a:r>
          </a:p>
          <a:p>
            <a:endParaRPr lang="en-US" b="0" dirty="0"/>
          </a:p>
          <a:p>
            <a:r>
              <a:rPr lang="en-US" dirty="0"/>
              <a:t>Moved: </a:t>
            </a:r>
          </a:p>
          <a:p>
            <a:r>
              <a:rPr lang="en-US" dirty="0"/>
              <a:t>Seconded: </a:t>
            </a:r>
          </a:p>
          <a:p>
            <a:r>
              <a:rPr lang="en-US" dirty="0"/>
              <a:t>Result: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6518667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May 2023 Interim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May 802 wireless interim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May IEEE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https://web.cvent.com/event/c8c74da9-42ef-4650-bbf6-d33d40c6bedc/summary</a:t>
            </a:r>
            <a:endParaRPr lang="en-US" dirty="0"/>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53036</TotalTime>
  <Words>2831</Words>
  <Application>Microsoft Office PowerPoint</Application>
  <PresentationFormat>Widescreen</PresentationFormat>
  <Paragraphs>315</Paragraphs>
  <Slides>29</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Calibri</vt:lpstr>
      <vt:lpstr>Helvetica</vt:lpstr>
      <vt:lpstr>Monotype Sorts</vt:lpstr>
      <vt:lpstr>Times New Roman</vt:lpstr>
      <vt:lpstr>Office Theme</vt:lpstr>
      <vt:lpstr>Document</vt:lpstr>
      <vt:lpstr>TGbh-agenda-2023-May-Interim</vt:lpstr>
      <vt:lpstr>Abstract</vt:lpstr>
      <vt:lpstr>IEEE 802.11 TGbh   Randomized and Changing MAC Addresses (RCM)</vt:lpstr>
      <vt:lpstr>Registration for the May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May 2023, 10:30-12:30 ET </vt:lpstr>
      <vt:lpstr>Approve prior TGbh minutes</vt:lpstr>
      <vt:lpstr>Timeline</vt:lpstr>
      <vt:lpstr>TGbh Agenda – 16 May 2023, 13:30-15:30 ET</vt:lpstr>
      <vt:lpstr>TGbh Agenda – 17 May 2023, 8:00-10:00 ET</vt:lpstr>
      <vt:lpstr>TGbh Agenda – 18 May 2023, 8:00-10:00 ET</vt:lpstr>
      <vt:lpstr>Way forward – Current options</vt:lpstr>
      <vt:lpstr>July plenary session plan</vt:lpstr>
      <vt:lpstr>TGbh Teleconferences</vt:lpstr>
      <vt:lpstr>Backup material</vt:lpstr>
      <vt:lpstr>TGbh Work organization</vt:lpstr>
      <vt:lpstr>TGbh PAR Scope (emphasis added)</vt:lpstr>
      <vt:lpstr>TGbh Background/input material</vt:lpstr>
      <vt:lpstr>Motion X - TGbh initial WG ballot</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391</cp:revision>
  <cp:lastPrinted>1601-01-01T00:00:00Z</cp:lastPrinted>
  <dcterms:created xsi:type="dcterms:W3CDTF">2021-01-26T19:12:38Z</dcterms:created>
  <dcterms:modified xsi:type="dcterms:W3CDTF">2023-04-03T15:30:07Z</dcterms:modified>
</cp:coreProperties>
</file>