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28" r:id="rId28"/>
    <p:sldId id="679" r:id="rId29"/>
    <p:sldId id="2529" r:id="rId30"/>
    <p:sldId id="680" r:id="rId31"/>
    <p:sldId id="2530" r:id="rId32"/>
    <p:sldId id="2531" r:id="rId33"/>
    <p:sldId id="2533" r:id="rId34"/>
    <p:sldId id="2538" r:id="rId35"/>
    <p:sldId id="2400" r:id="rId36"/>
    <p:sldId id="2552" r:id="rId37"/>
    <p:sldId id="2554" r:id="rId38"/>
    <p:sldId id="2513" r:id="rId39"/>
    <p:sldId id="2549" r:id="rId40"/>
    <p:sldId id="2550" r:id="rId41"/>
    <p:sldId id="2553" r:id="rId42"/>
    <p:sldId id="2535" r:id="rId43"/>
    <p:sldId id="2536" r:id="rId44"/>
    <p:sldId id="2537" r:id="rId45"/>
    <p:sldId id="2551" r:id="rId46"/>
    <p:sldId id="2527" r:id="rId47"/>
    <p:sldId id="2555" r:id="rId48"/>
    <p:sldId id="2556" r:id="rId49"/>
    <p:sldId id="2557" r:id="rId50"/>
    <p:sldId id="2558" r:id="rId51"/>
    <p:sldId id="2559" r:id="rId52"/>
    <p:sldId id="2560" r:id="rId53"/>
    <p:sldId id="2561" r:id="rId54"/>
    <p:sldId id="2563" r:id="rId55"/>
    <p:sldId id="2564" r:id="rId56"/>
    <p:sldId id="2562" r:id="rId57"/>
    <p:sldId id="315" r:id="rId58"/>
    <p:sldId id="312" r:id="rId59"/>
    <p:sldId id="318" r:id="rId60"/>
    <p:sldId id="472" r:id="rId61"/>
    <p:sldId id="473" r:id="rId62"/>
    <p:sldId id="474" r:id="rId63"/>
    <p:sldId id="480" r:id="rId64"/>
    <p:sldId id="259" r:id="rId65"/>
    <p:sldId id="260" r:id="rId66"/>
    <p:sldId id="261" r:id="rId67"/>
    <p:sldId id="2525"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May 15th - May IEEE Interim meeting" id="{DE843586-E506-4D30-A655-52B441F0114A}">
          <p14:sldIdLst>
            <p14:sldId id="690"/>
            <p14:sldId id="694"/>
            <p14:sldId id="2528"/>
            <p14:sldId id="679"/>
            <p14:sldId id="2529"/>
            <p14:sldId id="680"/>
          </p14:sldIdLst>
        </p14:section>
        <p14:section name="May 16th - May IEEE interim meeting" id="{D686ED55-D2EA-43E3-A87F-725BDBE41CF2}">
          <p14:sldIdLst>
            <p14:sldId id="2530"/>
            <p14:sldId id="2531"/>
            <p14:sldId id="2533"/>
            <p14:sldId id="2538"/>
            <p14:sldId id="2400"/>
            <p14:sldId id="2552"/>
            <p14:sldId id="2554"/>
            <p14:sldId id="2513"/>
            <p14:sldId id="2549"/>
            <p14:sldId id="2550"/>
            <p14:sldId id="2553"/>
            <p14:sldId id="2535"/>
          </p14:sldIdLst>
        </p14:section>
        <p14:section name="May 17th - May IEEE interim meeting" id="{8E838D38-B45C-442C-8603-25CE94919C41}">
          <p14:sldIdLst>
            <p14:sldId id="2536"/>
            <p14:sldId id="2537"/>
            <p14:sldId id="2551"/>
            <p14:sldId id="2527"/>
          </p14:sldIdLst>
        </p14:section>
        <p14:section name="June 20th Telecon" id="{2BA70FBB-2DF2-4AB9-8CE1-BD33A7EA639A}">
          <p14:sldIdLst>
            <p14:sldId id="2555"/>
            <p14:sldId id="2556"/>
            <p14:sldId id="2557"/>
            <p14:sldId id="2558"/>
          </p14:sldIdLst>
        </p14:section>
        <p14:section name="June 27th Telecon" id="{81DC7820-6B2F-41EF-ABC1-9CAAE3DC68A2}">
          <p14:sldIdLst>
            <p14:sldId id="2559"/>
            <p14:sldId id="2560"/>
            <p14:sldId id="2561"/>
            <p14:sldId id="2563"/>
            <p14:sldId id="2564"/>
            <p14:sldId id="2562"/>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ED73D2-CE64-4F10-B95A-031D66106189}" v="5" dt="2023-06-26T18:11:13.89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6807" autoAdjust="0"/>
  </p:normalViewPr>
  <p:slideViewPr>
    <p:cSldViewPr>
      <p:cViewPr varScale="1">
        <p:scale>
          <a:sx n="109" d="100"/>
          <a:sy n="109" d="100"/>
        </p:scale>
        <p:origin x="900"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44</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41182302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41710544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2023</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2023</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2023</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2023</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802.11-23/569r9</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2023-06-26</a:t>
            </a:r>
          </a:p>
        </p:txBody>
      </p:sp>
      <p:sp>
        <p:nvSpPr>
          <p:cNvPr id="6" name="Date Placeholder 3"/>
          <p:cNvSpPr>
            <a:spLocks noGrp="1"/>
          </p:cNvSpPr>
          <p:nvPr>
            <p:ph type="dt" idx="10"/>
          </p:nvPr>
        </p:nvSpPr>
        <p:spPr/>
        <p:txBody>
          <a:bodyPr/>
          <a:lstStyle/>
          <a:p>
            <a:r>
              <a:rPr lang="en-US"/>
              <a:t>June 2023</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2023</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June 2023</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draft text meeting threshold (15min)</a:t>
            </a:r>
          </a:p>
          <a:p>
            <a:pPr algn="just">
              <a:spcBef>
                <a:spcPct val="20000"/>
              </a:spcBef>
              <a:buFontTx/>
              <a:buChar char="•"/>
            </a:pPr>
            <a:r>
              <a:rPr lang="en-US" sz="1800" b="0" dirty="0"/>
              <a:t>TG Secretary affirmation vote</a:t>
            </a:r>
          </a:p>
          <a:p>
            <a:pPr algn="just">
              <a:spcBef>
                <a:spcPct val="20000"/>
              </a:spcBef>
              <a:buFontTx/>
              <a:buChar char="•"/>
            </a:pPr>
            <a:r>
              <a:rPr lang="en-US" altLang="en-US" sz="1800" b="0" dirty="0"/>
              <a:t>Review technical submission.</a:t>
            </a:r>
          </a:p>
          <a:p>
            <a:pPr algn="just">
              <a:spcBef>
                <a:spcPct val="20000"/>
              </a:spcBef>
              <a:buFontTx/>
              <a:buChar char="•"/>
            </a:pPr>
            <a:r>
              <a:rPr lang="en-US" altLang="en-US" sz="1800" b="0" dirty="0"/>
              <a:t>Review proposed draft text.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136427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093504">
                  <a:extLst>
                    <a:ext uri="{9D8B030D-6E8A-4147-A177-3AD203B41FA5}">
                      <a16:colId xmlns:a16="http://schemas.microsoft.com/office/drawing/2014/main" val="20000"/>
                    </a:ext>
                  </a:extLst>
                </a:gridCol>
                <a:gridCol w="1093504">
                  <a:extLst>
                    <a:ext uri="{9D8B030D-6E8A-4147-A177-3AD203B41FA5}">
                      <a16:colId xmlns:a16="http://schemas.microsoft.com/office/drawing/2014/main" val="218239561"/>
                    </a:ext>
                  </a:extLst>
                </a:gridCol>
                <a:gridCol w="1986479">
                  <a:extLst>
                    <a:ext uri="{9D8B030D-6E8A-4147-A177-3AD203B41FA5}">
                      <a16:colId xmlns:a16="http://schemas.microsoft.com/office/drawing/2014/main" val="20001"/>
                    </a:ext>
                  </a:extLst>
                </a:gridCol>
                <a:gridCol w="4719502">
                  <a:extLst>
                    <a:ext uri="{9D8B030D-6E8A-4147-A177-3AD203B41FA5}">
                      <a16:colId xmlns:a16="http://schemas.microsoft.com/office/drawing/2014/main" val="20002"/>
                    </a:ext>
                  </a:extLst>
                </a:gridCol>
                <a:gridCol w="15675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endParaRPr lang="en-US" sz="1600" dirty="0"/>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11-23-569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dirty="0"/>
                        <a:t>11-23-248</a:t>
                      </a:r>
                    </a:p>
                  </a:txBody>
                  <a:tcPr marT="45712" marB="45712"/>
                </a:tc>
                <a:tc>
                  <a:txBody>
                    <a:bodyPr/>
                    <a:lstStyle/>
                    <a:p>
                      <a:endParaRPr lang="en-US" sz="1400" dirty="0"/>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11-23-415</a:t>
                      </a:r>
                    </a:p>
                  </a:txBody>
                  <a:tcPr marT="45712" marB="45712"/>
                </a:tc>
                <a:tc>
                  <a:txBody>
                    <a:bodyPr/>
                    <a:lstStyle/>
                    <a:p>
                      <a:endParaRPr lang="en-US" sz="1400" dirty="0"/>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3246342602"/>
                  </a:ext>
                </a:extLst>
              </a:tr>
              <a:tr h="0">
                <a:tc>
                  <a:txBody>
                    <a:bodyPr/>
                    <a:lstStyle/>
                    <a:p>
                      <a:r>
                        <a:rPr lang="en-US" sz="1400" dirty="0"/>
                        <a:t>11-23-698</a:t>
                      </a:r>
                    </a:p>
                  </a:txBody>
                  <a:tcPr marT="45712" marB="45712"/>
                </a:tc>
                <a:tc>
                  <a:txBody>
                    <a:bodyPr/>
                    <a:lstStyle/>
                    <a:p>
                      <a:endParaRPr lang="en-US" sz="1400" dirty="0"/>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727669512"/>
                  </a:ext>
                </a:extLst>
              </a:tr>
              <a:tr h="0">
                <a:tc>
                  <a:txBody>
                    <a:bodyPr/>
                    <a:lstStyle/>
                    <a:p>
                      <a:r>
                        <a:rPr lang="en-US" sz="1400" kern="1200" dirty="0">
                          <a:solidFill>
                            <a:schemeClr val="dk1"/>
                          </a:solidFill>
                          <a:latin typeface="+mn-lt"/>
                          <a:ea typeface="+mn-ea"/>
                          <a:cs typeface="+mn-cs"/>
                        </a:rPr>
                        <a:t>11-23-864</a:t>
                      </a: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extLst>
                  <a:ext uri="{0D108BD9-81ED-4DB2-BD59-A6C34878D82A}">
                    <a16:rowId xmlns:a16="http://schemas.microsoft.com/office/drawing/2014/main" val="106401555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35303451"/>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draft text meeting threshold (15min)</a:t>
            </a:r>
          </a:p>
          <a:p>
            <a:pPr algn="just">
              <a:spcBef>
                <a:spcPct val="20000"/>
              </a:spcBef>
              <a:buFontTx/>
              <a:buChar char="•"/>
            </a:pPr>
            <a:r>
              <a:rPr lang="en-US" sz="1600" b="0" dirty="0"/>
              <a:t>TG Secretary affirmation vote (5min)</a:t>
            </a:r>
          </a:p>
          <a:p>
            <a:pPr algn="just">
              <a:spcBef>
                <a:spcPct val="20000"/>
              </a:spcBef>
              <a:buFontTx/>
              <a:buChar char="•"/>
            </a:pPr>
            <a:r>
              <a:rPr lang="en-US" sz="1600" b="0" dirty="0"/>
              <a:t>Review Spec. Framework Document (10 min)</a:t>
            </a:r>
          </a:p>
          <a:p>
            <a:pPr algn="just">
              <a:spcBef>
                <a:spcPct val="20000"/>
              </a:spcBef>
              <a:buFontTx/>
              <a:buChar char="•"/>
            </a:pPr>
            <a:r>
              <a:rPr lang="en-US" sz="1600" b="0" dirty="0"/>
              <a:t>Review technical submission towards SFD and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54740672"/>
              </p:ext>
            </p:extLst>
          </p:nvPr>
        </p:nvGraphicFramePr>
        <p:xfrm>
          <a:off x="914401" y="1260086"/>
          <a:ext cx="10460566" cy="277353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11-23-193</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dirty="0"/>
                        <a:t>11-23-248</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TGbk</a:t>
                      </a:r>
                      <a:r>
                        <a:rPr lang="en-US" sz="1400" dirty="0"/>
                        <a:t> Specification Framework Document</a:t>
                      </a:r>
                    </a:p>
                  </a:txBody>
                  <a:tcPr marT="45712" marB="45712"/>
                </a:tc>
                <a:tc>
                  <a:txBody>
                    <a:bodyPr/>
                    <a:lstStyle/>
                    <a:p>
                      <a:r>
                        <a:rPr lang="en-US" sz="1400" dirty="0"/>
                        <a:t>Technical</a:t>
                      </a:r>
                    </a:p>
                  </a:txBody>
                  <a:tcPr marT="45712" marB="45712"/>
                </a:tc>
                <a:tc>
                  <a:txBody>
                    <a:bodyPr/>
                    <a:lstStyle/>
                    <a:p>
                      <a:r>
                        <a:rPr lang="en-US" sz="1400" dirty="0"/>
                        <a:t>15min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11-23-698</a:t>
                      </a:r>
                    </a:p>
                  </a:txBody>
                  <a:tcPr marT="45712" marB="45712"/>
                </a:tc>
                <a:tc>
                  <a:txBody>
                    <a:bodyPr/>
                    <a:lstStyle/>
                    <a:p>
                      <a:r>
                        <a:rPr lang="en-US" sz="1400" dirty="0"/>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Spec text for NDP Announcement - part2</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 min As time permits</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81C6-DD9C-546F-301A-648429188078}"/>
              </a:ext>
            </a:extLst>
          </p:cNvPr>
          <p:cNvSpPr>
            <a:spLocks noGrp="1"/>
          </p:cNvSpPr>
          <p:nvPr>
            <p:ph type="title"/>
          </p:nvPr>
        </p:nvSpPr>
        <p:spPr/>
        <p:txBody>
          <a:bodyPr/>
          <a:lstStyle/>
          <a:p>
            <a:r>
              <a:rPr lang="en-US" dirty="0"/>
              <a:t>Secretary Affirmation</a:t>
            </a:r>
          </a:p>
        </p:txBody>
      </p:sp>
      <p:sp>
        <p:nvSpPr>
          <p:cNvPr id="3" name="Content Placeholder 2">
            <a:extLst>
              <a:ext uri="{FF2B5EF4-FFF2-40B4-BE49-F238E27FC236}">
                <a16:creationId xmlns:a16="http://schemas.microsoft.com/office/drawing/2014/main" id="{060A2C3D-3C01-9F95-119E-D08D2DE22DDC}"/>
              </a:ext>
            </a:extLst>
          </p:cNvPr>
          <p:cNvSpPr>
            <a:spLocks noGrp="1"/>
          </p:cNvSpPr>
          <p:nvPr>
            <p:ph idx="1"/>
          </p:nvPr>
        </p:nvSpPr>
        <p:spPr/>
        <p:txBody>
          <a:bodyPr/>
          <a:lstStyle/>
          <a:p>
            <a:pPr marL="0" indent="0">
              <a:spcBef>
                <a:spcPct val="0"/>
              </a:spcBef>
            </a:pPr>
            <a:r>
              <a:rPr lang="en-US" altLang="zh-CN" sz="2400" i="1" u="sng" dirty="0"/>
              <a:t>Task Group Secretary</a:t>
            </a:r>
            <a:endParaRPr lang="en-US" altLang="zh-CN" sz="2400" i="1" dirty="0"/>
          </a:p>
          <a:p>
            <a:pPr marL="0" indent="0">
              <a:spcBef>
                <a:spcPct val="0"/>
              </a:spcBef>
              <a:buFontTx/>
              <a:buNone/>
            </a:pPr>
            <a:r>
              <a:rPr lang="en-US" altLang="zh-CN" sz="2400" b="0" dirty="0"/>
              <a:t>The minutes of meetings taken by the TG Secretary (or designee) are to be provided to the TG Chair in time to be available to the WG Chair for publication 30- days after close of the session. …</a:t>
            </a:r>
          </a:p>
          <a:p>
            <a:endParaRPr lang="en-US" dirty="0"/>
          </a:p>
          <a:p>
            <a:r>
              <a:rPr lang="en-US" dirty="0"/>
              <a:t>Dibakar Das </a:t>
            </a:r>
            <a:r>
              <a:rPr lang="en-US" b="0" dirty="0"/>
              <a:t>volunteered to take this position.</a:t>
            </a:r>
            <a:endParaRPr lang="en-US" dirty="0"/>
          </a:p>
        </p:txBody>
      </p:sp>
      <p:sp>
        <p:nvSpPr>
          <p:cNvPr id="4" name="Slide Number Placeholder 3">
            <a:extLst>
              <a:ext uri="{FF2B5EF4-FFF2-40B4-BE49-F238E27FC236}">
                <a16:creationId xmlns:a16="http://schemas.microsoft.com/office/drawing/2014/main" id="{62AE36E1-3534-69BE-080B-48B2243D8BF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DA0EEAC-872F-92DD-A8CC-0F8627F804A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85D2646-40C0-1ED4-C6B4-ABE01A6CA5C3}"/>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631269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50532-3BB4-30BB-AF6E-57869853E40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356388F-C963-4B2F-F916-BF03C6ED71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66AAC10-75D3-2788-3A0E-6D987F2D671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4D1D7A2-83EF-6F97-0BC8-85D3551869E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59D8F2C-4E7D-E3EE-632A-F0002188A592}"/>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757037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2023 and teleconferences running between the May and July 2023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technical submission towards amendment text (as time permits)</a:t>
            </a:r>
          </a:p>
          <a:p>
            <a:pPr algn="just">
              <a:spcBef>
                <a:spcPct val="20000"/>
              </a:spcBef>
              <a:buFontTx/>
              <a:buChar char="•"/>
            </a:pPr>
            <a:r>
              <a:rPr lang="en-US" sz="1600" b="0" dirty="0"/>
              <a:t>Progress made during the week – 5min special order</a:t>
            </a:r>
          </a:p>
          <a:p>
            <a:pPr algn="just">
              <a:spcBef>
                <a:spcPct val="20000"/>
              </a:spcBef>
              <a:buFontTx/>
              <a:buChar char="•"/>
            </a:pPr>
            <a:r>
              <a:rPr lang="en-US" sz="1600" b="0" dirty="0"/>
              <a:t>Review timelines – 5min special order</a:t>
            </a:r>
          </a:p>
          <a:p>
            <a:pPr algn="just">
              <a:spcBef>
                <a:spcPct val="20000"/>
              </a:spcBef>
              <a:buFontTx/>
              <a:buChar char="•"/>
            </a:pPr>
            <a:r>
              <a:rPr lang="en-US" sz="1600" b="0" dirty="0"/>
              <a:t>Schedule telecons for the May to July meeting interval – 5min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81294452"/>
              </p:ext>
            </p:extLst>
          </p:nvPr>
        </p:nvGraphicFramePr>
        <p:xfrm>
          <a:off x="914401" y="1260086"/>
          <a:ext cx="10460566" cy="246875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11-23-415</a:t>
                      </a:r>
                    </a:p>
                  </a:txBody>
                  <a:tcPr marT="45712" marB="45712"/>
                </a:tc>
                <a:tc>
                  <a:txBody>
                    <a:bodyPr/>
                    <a:lstStyle/>
                    <a:p>
                      <a:r>
                        <a:rPr lang="en-US" sz="1400" dirty="0"/>
                        <a:t>Steve Shellhammer</a:t>
                      </a:r>
                    </a:p>
                  </a:txBody>
                  <a:tcPr marT="45712" marB="45712"/>
                </a:tc>
                <a:tc>
                  <a:txBody>
                    <a:bodyPr/>
                    <a:lstStyle/>
                    <a:p>
                      <a:r>
                        <a:rPr lang="en-US" sz="1400" dirty="0"/>
                        <a:t>PDT EHT Ranging NDP</a:t>
                      </a:r>
                    </a:p>
                  </a:txBody>
                  <a:tcPr marT="45712" marB="45712"/>
                </a:tc>
                <a:tc>
                  <a:txBody>
                    <a:bodyPr/>
                    <a:lstStyle/>
                    <a:p>
                      <a:r>
                        <a:rPr lang="en-US" sz="1400" dirty="0"/>
                        <a:t>Amendment text</a:t>
                      </a:r>
                    </a:p>
                  </a:txBody>
                  <a:tcPr marT="45712" marB="45712"/>
                </a:tc>
                <a:tc>
                  <a:txBody>
                    <a:bodyPr/>
                    <a:lstStyle/>
                    <a:p>
                      <a:r>
                        <a:rPr lang="en-US" sz="1400" dirty="0"/>
                        <a:t>45 min</a:t>
                      </a:r>
                    </a:p>
                  </a:txBody>
                  <a:tcPr marT="45712" marB="45712"/>
                </a:tc>
                <a:extLst>
                  <a:ext uri="{0D108BD9-81ED-4DB2-BD59-A6C34878D82A}">
                    <a16:rowId xmlns:a16="http://schemas.microsoft.com/office/drawing/2014/main" val="3868341811"/>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p:txBody>
          <a:bodyPr/>
          <a:lstStyle/>
          <a:p>
            <a:r>
              <a:rPr lang="en-US" dirty="0" err="1"/>
              <a:t>TGbk</a:t>
            </a:r>
            <a:r>
              <a:rPr lang="en-US" dirty="0"/>
              <a:t> Projected Timeline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June 2023</a:t>
            </a:r>
            <a:endParaRPr lang="en-GB" dirty="0"/>
          </a:p>
        </p:txBody>
      </p:sp>
      <p:grpSp>
        <p:nvGrpSpPr>
          <p:cNvPr id="94" name="Group 93">
            <a:extLst>
              <a:ext uri="{FF2B5EF4-FFF2-40B4-BE49-F238E27FC236}">
                <a16:creationId xmlns:a16="http://schemas.microsoft.com/office/drawing/2014/main" id="{B3DB5F32-438A-4776-9924-1979778026DA}"/>
              </a:ext>
            </a:extLst>
          </p:cNvPr>
          <p:cNvGrpSpPr/>
          <p:nvPr/>
        </p:nvGrpSpPr>
        <p:grpSpPr>
          <a:xfrm>
            <a:off x="1003037" y="1839498"/>
            <a:ext cx="10285410" cy="4193610"/>
            <a:chOff x="1601361" y="1830390"/>
            <a:chExt cx="10285410" cy="4193610"/>
          </a:xfrm>
        </p:grpSpPr>
        <p:sp>
          <p:nvSpPr>
            <p:cNvPr id="8" name="Rectangle 7">
              <a:extLst>
                <a:ext uri="{FF2B5EF4-FFF2-40B4-BE49-F238E27FC236}">
                  <a16:creationId xmlns:a16="http://schemas.microsoft.com/office/drawing/2014/main" id="{1FB10516-3491-4316-A725-E4F1B9846A8D}"/>
                </a:ext>
              </a:extLst>
            </p:cNvPr>
            <p:cNvSpPr>
              <a:spLocks noChangeArrowheads="1"/>
            </p:cNvSpPr>
            <p:nvPr/>
          </p:nvSpPr>
          <p:spPr bwMode="auto">
            <a:xfrm>
              <a:off x="1601361" y="1847536"/>
              <a:ext cx="10285409" cy="4176464"/>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9" name="Rectangle 8">
              <a:extLst>
                <a:ext uri="{FF2B5EF4-FFF2-40B4-BE49-F238E27FC236}">
                  <a16:creationId xmlns:a16="http://schemas.microsoft.com/office/drawing/2014/main" id="{B387DA77-B53F-462C-90EA-AA2F27328AC2}"/>
                </a:ext>
              </a:extLst>
            </p:cNvPr>
            <p:cNvSpPr>
              <a:spLocks noChangeArrowheads="1"/>
            </p:cNvSpPr>
            <p:nvPr/>
          </p:nvSpPr>
          <p:spPr bwMode="auto">
            <a:xfrm>
              <a:off x="7992908"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10" name="Rectangle 9">
              <a:extLst>
                <a:ext uri="{FF2B5EF4-FFF2-40B4-BE49-F238E27FC236}">
                  <a16:creationId xmlns:a16="http://schemas.microsoft.com/office/drawing/2014/main" id="{ED863154-4D05-415D-ACB3-92E0A6E47AF4}"/>
                </a:ext>
              </a:extLst>
            </p:cNvPr>
            <p:cNvSpPr>
              <a:spLocks noChangeArrowheads="1"/>
            </p:cNvSpPr>
            <p:nvPr/>
          </p:nvSpPr>
          <p:spPr bwMode="auto">
            <a:xfrm>
              <a:off x="6727414" y="1847536"/>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1" name="Rectangle 10">
              <a:extLst>
                <a:ext uri="{FF2B5EF4-FFF2-40B4-BE49-F238E27FC236}">
                  <a16:creationId xmlns:a16="http://schemas.microsoft.com/office/drawing/2014/main" id="{FFEF244E-1972-4D20-9C4E-1D743CDE82F5}"/>
                </a:ext>
              </a:extLst>
            </p:cNvPr>
            <p:cNvSpPr>
              <a:spLocks noChangeArrowheads="1"/>
            </p:cNvSpPr>
            <p:nvPr/>
          </p:nvSpPr>
          <p:spPr bwMode="auto">
            <a:xfrm>
              <a:off x="4189307" y="1847536"/>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2" name="Rectangle 11">
              <a:extLst>
                <a:ext uri="{FF2B5EF4-FFF2-40B4-BE49-F238E27FC236}">
                  <a16:creationId xmlns:a16="http://schemas.microsoft.com/office/drawing/2014/main" id="{3AC636AE-408B-49BA-A585-EE731FCBE342}"/>
                </a:ext>
              </a:extLst>
            </p:cNvPr>
            <p:cNvSpPr>
              <a:spLocks noChangeArrowheads="1"/>
            </p:cNvSpPr>
            <p:nvPr/>
          </p:nvSpPr>
          <p:spPr bwMode="auto">
            <a:xfrm>
              <a:off x="2873974" y="184753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3" name="Rectangle 12">
              <a:extLst>
                <a:ext uri="{FF2B5EF4-FFF2-40B4-BE49-F238E27FC236}">
                  <a16:creationId xmlns:a16="http://schemas.microsoft.com/office/drawing/2014/main" id="{38A759AD-A5F9-4921-B4E4-193177D62170}"/>
                </a:ext>
              </a:extLst>
            </p:cNvPr>
            <p:cNvSpPr>
              <a:spLocks noChangeArrowheads="1"/>
            </p:cNvSpPr>
            <p:nvPr/>
          </p:nvSpPr>
          <p:spPr bwMode="auto">
            <a:xfrm>
              <a:off x="1601362" y="184753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4" name="Rectangle 13">
              <a:extLst>
                <a:ext uri="{FF2B5EF4-FFF2-40B4-BE49-F238E27FC236}">
                  <a16:creationId xmlns:a16="http://schemas.microsoft.com/office/drawing/2014/main" id="{6043A20A-AA58-435A-9C85-5D2307B670C2}"/>
                </a:ext>
              </a:extLst>
            </p:cNvPr>
            <p:cNvSpPr>
              <a:spLocks noChangeArrowheads="1"/>
            </p:cNvSpPr>
            <p:nvPr/>
          </p:nvSpPr>
          <p:spPr bwMode="auto">
            <a:xfrm>
              <a:off x="5453021" y="184753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24" name="Rectangle 23">
              <a:extLst>
                <a:ext uri="{FF2B5EF4-FFF2-40B4-BE49-F238E27FC236}">
                  <a16:creationId xmlns:a16="http://schemas.microsoft.com/office/drawing/2014/main" id="{BD678BB0-2F9C-4596-A626-291BF2C7627A}"/>
                </a:ext>
              </a:extLst>
            </p:cNvPr>
            <p:cNvSpPr>
              <a:spLocks noChangeArrowheads="1"/>
            </p:cNvSpPr>
            <p:nvPr/>
          </p:nvSpPr>
          <p:spPr bwMode="auto">
            <a:xfrm>
              <a:off x="9285986" y="185420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6" name="Line 15">
              <a:extLst>
                <a:ext uri="{FF2B5EF4-FFF2-40B4-BE49-F238E27FC236}">
                  <a16:creationId xmlns:a16="http://schemas.microsoft.com/office/drawing/2014/main" id="{68106E24-D65B-4E50-B77B-941DACCA4475}"/>
                </a:ext>
              </a:extLst>
            </p:cNvPr>
            <p:cNvSpPr>
              <a:spLocks noChangeShapeType="1"/>
            </p:cNvSpPr>
            <p:nvPr/>
          </p:nvSpPr>
          <p:spPr bwMode="auto">
            <a:xfrm flipH="1">
              <a:off x="8084484" y="188155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4">
              <a:extLst>
                <a:ext uri="{FF2B5EF4-FFF2-40B4-BE49-F238E27FC236}">
                  <a16:creationId xmlns:a16="http://schemas.microsoft.com/office/drawing/2014/main" id="{28C78A47-22C9-40BB-8E4B-99DA028C7827}"/>
                </a:ext>
              </a:extLst>
            </p:cNvPr>
            <p:cNvSpPr>
              <a:spLocks noChangeShapeType="1"/>
            </p:cNvSpPr>
            <p:nvPr/>
          </p:nvSpPr>
          <p:spPr bwMode="auto">
            <a:xfrm flipH="1">
              <a:off x="5494029" y="1881550"/>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0">
              <a:extLst>
                <a:ext uri="{FF2B5EF4-FFF2-40B4-BE49-F238E27FC236}">
                  <a16:creationId xmlns:a16="http://schemas.microsoft.com/office/drawing/2014/main" id="{0F92ABEB-0196-40D3-B81E-7278EBB15BC7}"/>
                </a:ext>
              </a:extLst>
            </p:cNvPr>
            <p:cNvSpPr>
              <a:spLocks noChangeShapeType="1"/>
            </p:cNvSpPr>
            <p:nvPr/>
          </p:nvSpPr>
          <p:spPr bwMode="auto">
            <a:xfrm>
              <a:off x="2820662"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1">
              <a:extLst>
                <a:ext uri="{FF2B5EF4-FFF2-40B4-BE49-F238E27FC236}">
                  <a16:creationId xmlns:a16="http://schemas.microsoft.com/office/drawing/2014/main" id="{E9B78053-243D-43F8-B9D5-6D6F6ABAFCBF}"/>
                </a:ext>
              </a:extLst>
            </p:cNvPr>
            <p:cNvSpPr>
              <a:spLocks noChangeShapeType="1"/>
            </p:cNvSpPr>
            <p:nvPr/>
          </p:nvSpPr>
          <p:spPr bwMode="auto">
            <a:xfrm>
              <a:off x="4188976"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10175594-B941-44A7-AEBA-76BE68099D90}"/>
                </a:ext>
              </a:extLst>
            </p:cNvPr>
            <p:cNvSpPr>
              <a:spLocks noChangeShapeType="1"/>
            </p:cNvSpPr>
            <p:nvPr/>
          </p:nvSpPr>
          <p:spPr bwMode="auto">
            <a:xfrm>
              <a:off x="6752767" y="1881550"/>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Line 15">
              <a:extLst>
                <a:ext uri="{FF2B5EF4-FFF2-40B4-BE49-F238E27FC236}">
                  <a16:creationId xmlns:a16="http://schemas.microsoft.com/office/drawing/2014/main" id="{7B29AA31-B78F-488F-A9BB-1858125D5FF0}"/>
                </a:ext>
              </a:extLst>
            </p:cNvPr>
            <p:cNvSpPr>
              <a:spLocks noChangeShapeType="1"/>
            </p:cNvSpPr>
            <p:nvPr/>
          </p:nvSpPr>
          <p:spPr bwMode="auto">
            <a:xfrm flipH="1">
              <a:off x="9320644" y="1847536"/>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89" name="Rectangle 88">
              <a:extLst>
                <a:ext uri="{FF2B5EF4-FFF2-40B4-BE49-F238E27FC236}">
                  <a16:creationId xmlns:a16="http://schemas.microsoft.com/office/drawing/2014/main" id="{FB2D85A7-131A-462B-9502-8756B1C0EE0B}"/>
                </a:ext>
              </a:extLst>
            </p:cNvPr>
            <p:cNvSpPr>
              <a:spLocks noChangeArrowheads="1"/>
            </p:cNvSpPr>
            <p:nvPr/>
          </p:nvSpPr>
          <p:spPr bwMode="auto">
            <a:xfrm>
              <a:off x="10582119" y="1837057"/>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90" name="Line 15">
              <a:extLst>
                <a:ext uri="{FF2B5EF4-FFF2-40B4-BE49-F238E27FC236}">
                  <a16:creationId xmlns:a16="http://schemas.microsoft.com/office/drawing/2014/main" id="{057E6EE2-3254-4589-9990-AA753E9B3AAF}"/>
                </a:ext>
              </a:extLst>
            </p:cNvPr>
            <p:cNvSpPr>
              <a:spLocks noChangeShapeType="1"/>
            </p:cNvSpPr>
            <p:nvPr/>
          </p:nvSpPr>
          <p:spPr bwMode="auto">
            <a:xfrm flipH="1">
              <a:off x="10616777" y="1830390"/>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grpSp>
      <p:sp>
        <p:nvSpPr>
          <p:cNvPr id="95" name="Text Box 26">
            <a:extLst>
              <a:ext uri="{FF2B5EF4-FFF2-40B4-BE49-F238E27FC236}">
                <a16:creationId xmlns:a16="http://schemas.microsoft.com/office/drawing/2014/main" id="{3EBD7134-DD4C-487B-93DC-A5904E47AD1E}"/>
              </a:ext>
            </a:extLst>
          </p:cNvPr>
          <p:cNvSpPr txBox="1">
            <a:spLocks noChangeArrowheads="1"/>
          </p:cNvSpPr>
          <p:nvPr/>
        </p:nvSpPr>
        <p:spPr bwMode="auto">
          <a:xfrm flipH="1">
            <a:off x="903341" y="2523664"/>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96" name="Isosceles Triangle 95">
            <a:extLst>
              <a:ext uri="{FF2B5EF4-FFF2-40B4-BE49-F238E27FC236}">
                <a16:creationId xmlns:a16="http://schemas.microsoft.com/office/drawing/2014/main" id="{A3726148-8C90-40D6-86F2-518337385D11}"/>
              </a:ext>
            </a:extLst>
          </p:cNvPr>
          <p:cNvSpPr>
            <a:spLocks noChangeArrowheads="1"/>
          </p:cNvSpPr>
          <p:nvPr/>
        </p:nvSpPr>
        <p:spPr bwMode="auto">
          <a:xfrm flipH="1">
            <a:off x="1091710" y="2333185"/>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98" name="Rectangle 97">
            <a:extLst>
              <a:ext uri="{FF2B5EF4-FFF2-40B4-BE49-F238E27FC236}">
                <a16:creationId xmlns:a16="http://schemas.microsoft.com/office/drawing/2014/main" id="{77AF3098-DF72-48B6-BA63-507FB60A86AE}"/>
              </a:ext>
            </a:extLst>
          </p:cNvPr>
          <p:cNvSpPr/>
          <p:nvPr/>
        </p:nvSpPr>
        <p:spPr>
          <a:xfrm>
            <a:off x="1130066" y="2892649"/>
            <a:ext cx="1111020" cy="316127"/>
          </a:xfrm>
          <a:prstGeom prst="rect">
            <a:avLst/>
          </a:prstGeom>
          <a:gradFill flip="none" rotWithShape="1">
            <a:gsLst>
              <a:gs pos="0">
                <a:schemeClr val="accent1">
                  <a:lumMod val="5000"/>
                  <a:lumOff val="95000"/>
                </a:schemeClr>
              </a:gs>
              <a:gs pos="0">
                <a:schemeClr val="accent1"/>
              </a:gs>
              <a:gs pos="100000">
                <a:srgbClr val="FFFF00"/>
              </a:gs>
              <a:gs pos="95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99" name="Rectangle 98">
            <a:extLst>
              <a:ext uri="{FF2B5EF4-FFF2-40B4-BE49-F238E27FC236}">
                <a16:creationId xmlns:a16="http://schemas.microsoft.com/office/drawing/2014/main" id="{52DC9D0E-C34E-4678-B84B-3251B894A84D}"/>
              </a:ext>
            </a:extLst>
          </p:cNvPr>
          <p:cNvSpPr/>
          <p:nvPr/>
        </p:nvSpPr>
        <p:spPr>
          <a:xfrm>
            <a:off x="1899520" y="3667441"/>
            <a:ext cx="3004122" cy="316126"/>
          </a:xfrm>
          <a:prstGeom prst="rect">
            <a:avLst/>
          </a:prstGeom>
          <a:gradFill flip="none" rotWithShape="1">
            <a:gsLst>
              <a:gs pos="0">
                <a:schemeClr val="accent1">
                  <a:lumMod val="5000"/>
                  <a:lumOff val="95000"/>
                </a:schemeClr>
              </a:gs>
              <a:gs pos="0">
                <a:schemeClr val="accent1"/>
              </a:gs>
              <a:gs pos="100000">
                <a:srgbClr val="FFFF00"/>
              </a:gs>
              <a:gs pos="0">
                <a:schemeClr val="accent1"/>
              </a:gs>
              <a:gs pos="38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D1.0 amendment text</a:t>
            </a:r>
          </a:p>
        </p:txBody>
      </p:sp>
      <p:sp>
        <p:nvSpPr>
          <p:cNvPr id="101" name="Rectangle 100">
            <a:extLst>
              <a:ext uri="{FF2B5EF4-FFF2-40B4-BE49-F238E27FC236}">
                <a16:creationId xmlns:a16="http://schemas.microsoft.com/office/drawing/2014/main" id="{5347C074-D267-4406-A958-F6BF5CB9A4FE}"/>
              </a:ext>
            </a:extLst>
          </p:cNvPr>
          <p:cNvSpPr/>
          <p:nvPr/>
        </p:nvSpPr>
        <p:spPr>
          <a:xfrm>
            <a:off x="4895705" y="4280847"/>
            <a:ext cx="1880903"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WG Ballot series</a:t>
            </a:r>
          </a:p>
        </p:txBody>
      </p:sp>
      <p:sp>
        <p:nvSpPr>
          <p:cNvPr id="102" name="Rectangle 101">
            <a:extLst>
              <a:ext uri="{FF2B5EF4-FFF2-40B4-BE49-F238E27FC236}">
                <a16:creationId xmlns:a16="http://schemas.microsoft.com/office/drawing/2014/main" id="{5521878A-21D2-4589-9254-DF1BC0BEF568}"/>
              </a:ext>
            </a:extLst>
          </p:cNvPr>
          <p:cNvSpPr/>
          <p:nvPr/>
        </p:nvSpPr>
        <p:spPr>
          <a:xfrm>
            <a:off x="6442473" y="4826425"/>
            <a:ext cx="1719500" cy="288937"/>
          </a:xfrm>
          <a:prstGeom prst="rect">
            <a:avLst/>
          </a:prstGeom>
          <a:solidFill>
            <a:srgbClr val="FFFF00"/>
          </a:soli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SA Ballot series</a:t>
            </a:r>
          </a:p>
        </p:txBody>
      </p:sp>
      <p:sp>
        <p:nvSpPr>
          <p:cNvPr id="104" name="Isosceles Triangle 103">
            <a:extLst>
              <a:ext uri="{FF2B5EF4-FFF2-40B4-BE49-F238E27FC236}">
                <a16:creationId xmlns:a16="http://schemas.microsoft.com/office/drawing/2014/main" id="{8ACC35D5-8B35-43CB-A9F1-9B1F5620CB3B}"/>
              </a:ext>
            </a:extLst>
          </p:cNvPr>
          <p:cNvSpPr>
            <a:spLocks noChangeArrowheads="1"/>
          </p:cNvSpPr>
          <p:nvPr/>
        </p:nvSpPr>
        <p:spPr bwMode="auto">
          <a:xfrm flipH="1">
            <a:off x="2118317" y="2360234"/>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5" name="Text Box 26">
            <a:extLst>
              <a:ext uri="{FF2B5EF4-FFF2-40B4-BE49-F238E27FC236}">
                <a16:creationId xmlns:a16="http://schemas.microsoft.com/office/drawing/2014/main" id="{38D8E094-3E96-4172-8A71-66B9C44A4826}"/>
              </a:ext>
            </a:extLst>
          </p:cNvPr>
          <p:cNvSpPr txBox="1">
            <a:spLocks noChangeArrowheads="1"/>
          </p:cNvSpPr>
          <p:nvPr/>
        </p:nvSpPr>
        <p:spPr bwMode="auto">
          <a:xfrm flipH="1">
            <a:off x="1899520" y="2542308"/>
            <a:ext cx="152914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106" name="Isosceles Triangle 105">
            <a:extLst>
              <a:ext uri="{FF2B5EF4-FFF2-40B4-BE49-F238E27FC236}">
                <a16:creationId xmlns:a16="http://schemas.microsoft.com/office/drawing/2014/main" id="{1A75E50E-D56A-401D-90FA-B2290CFA3F49}"/>
              </a:ext>
            </a:extLst>
          </p:cNvPr>
          <p:cNvSpPr>
            <a:spLocks noChangeArrowheads="1"/>
          </p:cNvSpPr>
          <p:nvPr/>
        </p:nvSpPr>
        <p:spPr bwMode="auto">
          <a:xfrm flipH="1">
            <a:off x="4801762"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7" name="Text Box 26">
            <a:extLst>
              <a:ext uri="{FF2B5EF4-FFF2-40B4-BE49-F238E27FC236}">
                <a16:creationId xmlns:a16="http://schemas.microsoft.com/office/drawing/2014/main" id="{A094C387-A5E7-4E60-889A-96910C825204}"/>
              </a:ext>
            </a:extLst>
          </p:cNvPr>
          <p:cNvSpPr txBox="1">
            <a:spLocks noChangeArrowheads="1"/>
          </p:cNvSpPr>
          <p:nvPr/>
        </p:nvSpPr>
        <p:spPr bwMode="auto">
          <a:xfrm flipH="1">
            <a:off x="4419199" y="2569259"/>
            <a:ext cx="128863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WG ballot</a:t>
            </a:r>
          </a:p>
          <a:p>
            <a:pPr algn="ctr"/>
            <a:r>
              <a:rPr lang="en-US" altLang="en-US" sz="1000" dirty="0">
                <a:latin typeface="Arial" panose="020B0604020202020204" pitchFamily="34" charset="0"/>
                <a:cs typeface="Arial" panose="020B0604020202020204" pitchFamily="34" charset="0"/>
              </a:rPr>
              <a:t>09/23</a:t>
            </a:r>
          </a:p>
        </p:txBody>
      </p:sp>
      <p:sp>
        <p:nvSpPr>
          <p:cNvPr id="108" name="Isosceles Triangle 107">
            <a:extLst>
              <a:ext uri="{FF2B5EF4-FFF2-40B4-BE49-F238E27FC236}">
                <a16:creationId xmlns:a16="http://schemas.microsoft.com/office/drawing/2014/main" id="{465E9FF8-4B95-4A2C-8C48-E4314B4455CD}"/>
              </a:ext>
            </a:extLst>
          </p:cNvPr>
          <p:cNvSpPr>
            <a:spLocks noChangeArrowheads="1"/>
          </p:cNvSpPr>
          <p:nvPr/>
        </p:nvSpPr>
        <p:spPr bwMode="auto">
          <a:xfrm flipH="1">
            <a:off x="6312290" y="2378780"/>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09" name="Text Box 26">
            <a:extLst>
              <a:ext uri="{FF2B5EF4-FFF2-40B4-BE49-F238E27FC236}">
                <a16:creationId xmlns:a16="http://schemas.microsoft.com/office/drawing/2014/main" id="{1579F5DE-63C0-4C16-BFFE-4660DAAB745B}"/>
              </a:ext>
            </a:extLst>
          </p:cNvPr>
          <p:cNvSpPr txBox="1">
            <a:spLocks noChangeArrowheads="1"/>
          </p:cNvSpPr>
          <p:nvPr/>
        </p:nvSpPr>
        <p:spPr bwMode="auto">
          <a:xfrm flipH="1">
            <a:off x="5929728" y="2569259"/>
            <a:ext cx="1140066"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WG approval for initial SA ballot</a:t>
            </a:r>
          </a:p>
        </p:txBody>
      </p:sp>
      <p:grpSp>
        <p:nvGrpSpPr>
          <p:cNvPr id="3" name="Group 2">
            <a:extLst>
              <a:ext uri="{FF2B5EF4-FFF2-40B4-BE49-F238E27FC236}">
                <a16:creationId xmlns:a16="http://schemas.microsoft.com/office/drawing/2014/main" id="{342EA3FF-0E85-4E3A-8FAE-310634A8C7D3}"/>
              </a:ext>
            </a:extLst>
          </p:cNvPr>
          <p:cNvGrpSpPr/>
          <p:nvPr/>
        </p:nvGrpSpPr>
        <p:grpSpPr>
          <a:xfrm>
            <a:off x="7081852" y="3011494"/>
            <a:ext cx="998028" cy="570630"/>
            <a:chOff x="7680176" y="2434195"/>
            <a:chExt cx="998028" cy="570630"/>
          </a:xfrm>
        </p:grpSpPr>
        <p:sp>
          <p:nvSpPr>
            <p:cNvPr id="110" name="Isosceles Triangle 109">
              <a:extLst>
                <a:ext uri="{FF2B5EF4-FFF2-40B4-BE49-F238E27FC236}">
                  <a16:creationId xmlns:a16="http://schemas.microsoft.com/office/drawing/2014/main" id="{2F206080-C2AD-45DD-AB2E-0FE23D5B2316}"/>
                </a:ext>
              </a:extLst>
            </p:cNvPr>
            <p:cNvSpPr>
              <a:spLocks noChangeArrowheads="1"/>
            </p:cNvSpPr>
            <p:nvPr/>
          </p:nvSpPr>
          <p:spPr bwMode="auto">
            <a:xfrm flipH="1">
              <a:off x="8238432" y="2434195"/>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1" name="Text Box 26">
              <a:extLst>
                <a:ext uri="{FF2B5EF4-FFF2-40B4-BE49-F238E27FC236}">
                  <a16:creationId xmlns:a16="http://schemas.microsoft.com/office/drawing/2014/main" id="{3544CEFA-853D-42EE-BE5F-91A69969A652}"/>
                </a:ext>
              </a:extLst>
            </p:cNvPr>
            <p:cNvSpPr txBox="1">
              <a:spLocks noChangeArrowheads="1"/>
            </p:cNvSpPr>
            <p:nvPr/>
          </p:nvSpPr>
          <p:spPr bwMode="auto">
            <a:xfrm flipH="1">
              <a:off x="7680176" y="2614195"/>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11be SA ballot</a:t>
              </a:r>
            </a:p>
            <a:p>
              <a:pPr algn="ctr"/>
              <a:r>
                <a:rPr lang="en-US" altLang="en-US" sz="1000" dirty="0">
                  <a:latin typeface="Arial" panose="020B0604020202020204" pitchFamily="34" charset="0"/>
                  <a:cs typeface="Arial" panose="020B0604020202020204" pitchFamily="34" charset="0"/>
                </a:rPr>
                <a:t>completion</a:t>
              </a:r>
            </a:p>
          </p:txBody>
        </p:sp>
      </p:grpSp>
      <p:sp>
        <p:nvSpPr>
          <p:cNvPr id="112" name="Isosceles Triangle 111">
            <a:extLst>
              <a:ext uri="{FF2B5EF4-FFF2-40B4-BE49-F238E27FC236}">
                <a16:creationId xmlns:a16="http://schemas.microsoft.com/office/drawing/2014/main" id="{1CD08CAB-19C6-4B44-9301-1A978E1D519A}"/>
              </a:ext>
            </a:extLst>
          </p:cNvPr>
          <p:cNvSpPr>
            <a:spLocks noChangeArrowheads="1"/>
          </p:cNvSpPr>
          <p:nvPr/>
        </p:nvSpPr>
        <p:spPr bwMode="auto">
          <a:xfrm flipH="1">
            <a:off x="8023695"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13" name="Text Box 26">
            <a:extLst>
              <a:ext uri="{FF2B5EF4-FFF2-40B4-BE49-F238E27FC236}">
                <a16:creationId xmlns:a16="http://schemas.microsoft.com/office/drawing/2014/main" id="{3FA8BB6A-4A2B-4406-869A-143EAC92BD41}"/>
              </a:ext>
            </a:extLst>
          </p:cNvPr>
          <p:cNvSpPr txBox="1">
            <a:spLocks noChangeArrowheads="1"/>
          </p:cNvSpPr>
          <p:nvPr/>
        </p:nvSpPr>
        <p:spPr bwMode="auto">
          <a:xfrm flipH="1">
            <a:off x="7379968" y="2609996"/>
            <a:ext cx="998028"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SA ballot completion</a:t>
            </a:r>
          </a:p>
        </p:txBody>
      </p:sp>
      <p:sp>
        <p:nvSpPr>
          <p:cNvPr id="41" name="Isosceles Triangle 40">
            <a:extLst>
              <a:ext uri="{FF2B5EF4-FFF2-40B4-BE49-F238E27FC236}">
                <a16:creationId xmlns:a16="http://schemas.microsoft.com/office/drawing/2014/main" id="{373B16CB-F2A9-466D-9001-89B2E901C45D}"/>
              </a:ext>
            </a:extLst>
          </p:cNvPr>
          <p:cNvSpPr>
            <a:spLocks noChangeArrowheads="1"/>
          </p:cNvSpPr>
          <p:nvPr/>
        </p:nvSpPr>
        <p:spPr bwMode="auto">
          <a:xfrm flipH="1">
            <a:off x="8434481" y="2429996"/>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2" name="Text Box 26">
            <a:extLst>
              <a:ext uri="{FF2B5EF4-FFF2-40B4-BE49-F238E27FC236}">
                <a16:creationId xmlns:a16="http://schemas.microsoft.com/office/drawing/2014/main" id="{4D7DD4BF-EF6E-4337-9846-74570E25648D}"/>
              </a:ext>
            </a:extLst>
          </p:cNvPr>
          <p:cNvSpPr txBox="1">
            <a:spLocks noChangeArrowheads="1"/>
          </p:cNvSpPr>
          <p:nvPr/>
        </p:nvSpPr>
        <p:spPr bwMode="auto">
          <a:xfrm flipH="1">
            <a:off x="8287485" y="2611916"/>
            <a:ext cx="667607"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11bk EC </a:t>
            </a:r>
          </a:p>
          <a:p>
            <a:pPr algn="ctr"/>
            <a:r>
              <a:rPr lang="en-US" altLang="en-US" sz="1000" dirty="0">
                <a:latin typeface="Arial" panose="020B0604020202020204" pitchFamily="34" charset="0"/>
                <a:cs typeface="Arial" panose="020B0604020202020204" pitchFamily="34" charset="0"/>
              </a:rPr>
              <a:t>approval</a:t>
            </a:r>
          </a:p>
        </p:txBody>
      </p:sp>
      <p:cxnSp>
        <p:nvCxnSpPr>
          <p:cNvPr id="44" name="Straight Connector 43">
            <a:extLst>
              <a:ext uri="{FF2B5EF4-FFF2-40B4-BE49-F238E27FC236}">
                <a16:creationId xmlns:a16="http://schemas.microsoft.com/office/drawing/2014/main" id="{6CF7DF2C-4FF2-45EA-9E54-23DE7C8A2595}"/>
              </a:ext>
            </a:extLst>
          </p:cNvPr>
          <p:cNvCxnSpPr>
            <a:cxnSpLocks/>
          </p:cNvCxnSpPr>
          <p:nvPr/>
        </p:nvCxnSpPr>
        <p:spPr bwMode="auto">
          <a:xfrm flipV="1">
            <a:off x="1124341" y="3222084"/>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32143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t>
            </a:r>
            <a:r>
              <a:rPr lang="en-US" altLang="en-US" b="0" kern="0" dirty="0"/>
              <a:t>June 6</a:t>
            </a:r>
            <a:r>
              <a:rPr lang="en-US" altLang="en-US" b="0" kern="0" baseline="30000" dirty="0"/>
              <a:t>th</a:t>
            </a:r>
            <a:r>
              <a:rPr lang="en-US" altLang="en-US" b="0" kern="0" dirty="0"/>
              <a:t> 		13:00-14:30 ET / </a:t>
            </a:r>
            <a:r>
              <a:rPr lang="en-US" altLang="en-US" kern="0" dirty="0"/>
              <a:t>10:00 – 11:30 PT*</a:t>
            </a:r>
            <a:r>
              <a:rPr lang="en-US" altLang="en-US" sz="2000" b="0" kern="0" baseline="30000" dirty="0"/>
              <a:t> </a:t>
            </a:r>
            <a:endParaRPr lang="en-US" altLang="en-US" kern="0" dirty="0"/>
          </a:p>
          <a:p>
            <a:pPr lvl="1">
              <a:buFont typeface="Arial" panose="020B0604020202020204" pitchFamily="34" charset="0"/>
              <a:buChar char="•"/>
            </a:pPr>
            <a:r>
              <a:rPr lang="en-US" altLang="en-US" kern="0" dirty="0"/>
              <a:t>Tue. </a:t>
            </a:r>
            <a:r>
              <a:rPr lang="en-US" altLang="en-US" b="0" kern="0" dirty="0"/>
              <a:t>June </a:t>
            </a:r>
            <a:r>
              <a:rPr lang="en-US" altLang="en-US" kern="0" dirty="0"/>
              <a:t>20</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June 27</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4705719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June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335276495"/>
              </p:ext>
            </p:extLst>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574626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June 2023</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extLst>
              <p:ext uri="{D42A27DB-BD31-4B8C-83A1-F6EECF244321}">
                <p14:modId xmlns:p14="http://schemas.microsoft.com/office/powerpoint/2010/main" val="2676947121"/>
              </p:ext>
            </p:extLst>
          </p:nvPr>
        </p:nvGraphicFramePr>
        <p:xfrm>
          <a:off x="191344" y="1484784"/>
          <a:ext cx="11521280" cy="4891864"/>
        </p:xfrm>
        <a:graphic>
          <a:graphicData uri="http://schemas.openxmlformats.org/drawingml/2006/table">
            <a:tbl>
              <a:tblPr firstRow="1" bandRow="1">
                <a:tableStyleId>{21E4AEA4-8DFA-4A89-87EB-49C32662AFE0}</a:tableStyleId>
              </a:tblPr>
              <a:tblGrid>
                <a:gridCol w="345340">
                  <a:extLst>
                    <a:ext uri="{9D8B030D-6E8A-4147-A177-3AD203B41FA5}">
                      <a16:colId xmlns:a16="http://schemas.microsoft.com/office/drawing/2014/main" val="239773636"/>
                    </a:ext>
                  </a:extLst>
                </a:gridCol>
                <a:gridCol w="1128899">
                  <a:extLst>
                    <a:ext uri="{9D8B030D-6E8A-4147-A177-3AD203B41FA5}">
                      <a16:colId xmlns:a16="http://schemas.microsoft.com/office/drawing/2014/main" val="1189415381"/>
                    </a:ext>
                  </a:extLst>
                </a:gridCol>
                <a:gridCol w="769169">
                  <a:extLst>
                    <a:ext uri="{9D8B030D-6E8A-4147-A177-3AD203B41FA5}">
                      <a16:colId xmlns:a16="http://schemas.microsoft.com/office/drawing/2014/main" val="2852703596"/>
                    </a:ext>
                  </a:extLst>
                </a:gridCol>
                <a:gridCol w="3653549">
                  <a:extLst>
                    <a:ext uri="{9D8B030D-6E8A-4147-A177-3AD203B41FA5}">
                      <a16:colId xmlns:a16="http://schemas.microsoft.com/office/drawing/2014/main" val="3044666262"/>
                    </a:ext>
                  </a:extLst>
                </a:gridCol>
                <a:gridCol w="4264669">
                  <a:extLst>
                    <a:ext uri="{9D8B030D-6E8A-4147-A177-3AD203B41FA5}">
                      <a16:colId xmlns:a16="http://schemas.microsoft.com/office/drawing/2014/main" val="1635546103"/>
                    </a:ext>
                  </a:extLst>
                </a:gridCol>
                <a:gridCol w="1359654">
                  <a:extLst>
                    <a:ext uri="{9D8B030D-6E8A-4147-A177-3AD203B41FA5}">
                      <a16:colId xmlns:a16="http://schemas.microsoft.com/office/drawing/2014/main" val="3708499730"/>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tc>
                  <a:txBody>
                    <a:bodyPr/>
                    <a:lstStyle/>
                    <a:p>
                      <a:pPr algn="ctr"/>
                      <a:r>
                        <a:rPr lang="en-US" sz="1200" dirty="0">
                          <a:solidFill>
                            <a:schemeClr val="bg1"/>
                          </a:solidFill>
                        </a:rPr>
                        <a:t>Completion status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Supported puncturing schemes for NDP frames and associated MAC level signaling</a:t>
                      </a:r>
                    </a:p>
                  </a:txBody>
                  <a:tcPr marT="45712" marB="45712"/>
                </a:tc>
                <a:tc>
                  <a:txBody>
                    <a:bodyPr/>
                    <a:lstStyle/>
                    <a:p>
                      <a:r>
                        <a:rPr lang="en-US" sz="1100" kern="1200" dirty="0">
                          <a:solidFill>
                            <a:schemeClr val="dk1"/>
                          </a:solidFill>
                          <a:latin typeface="+mn-lt"/>
                          <a:ea typeface="+mn-ea"/>
                          <a:cs typeface="+mn-cs"/>
                        </a:rPr>
                        <a:t>36. EHT PHY + relevant MAC negotiation and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a:p>
                  </a:txBody>
                  <a:tcPr marT="45712" marB="45712"/>
                </a:tc>
                <a:tc>
                  <a:txBody>
                    <a:bodyPr/>
                    <a:lstStyle/>
                    <a:p>
                      <a:endParaRPr lang="en-US" sz="1100"/>
                    </a:p>
                  </a:txBody>
                  <a:tcPr marT="45712" marB="45712"/>
                </a:tc>
                <a:tc>
                  <a:txBody>
                    <a:bodyPr/>
                    <a:lstStyle/>
                    <a:p>
                      <a:endParaRPr lang="en-US" sz="11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tc>
                  <a:txBody>
                    <a:bodyPr/>
                    <a:lstStyle/>
                    <a:p>
                      <a:r>
                        <a:rPr lang="en-US" sz="1100" kern="1200" dirty="0">
                          <a:solidFill>
                            <a:schemeClr val="dk1"/>
                          </a:solidFill>
                          <a:latin typeface="+mn-lt"/>
                          <a:ea typeface="+mn-ea"/>
                          <a:cs typeface="+mn-cs"/>
                        </a:rPr>
                        <a:t>Open</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tc>
                  <a:txBody>
                    <a:bodyPr/>
                    <a:lstStyle/>
                    <a:p>
                      <a:r>
                        <a:rPr lang="en-US" sz="1100" kern="1200" dirty="0">
                          <a:solidFill>
                            <a:schemeClr val="dk1"/>
                          </a:solidFill>
                          <a:latin typeface="+mn-lt"/>
                          <a:ea typeface="+mn-ea"/>
                          <a:cs typeface="+mn-cs"/>
                        </a:rPr>
                        <a:t>1</a:t>
                      </a:r>
                      <a:r>
                        <a:rPr lang="en-US" sz="1100" kern="1200" baseline="30000" dirty="0">
                          <a:solidFill>
                            <a:schemeClr val="dk1"/>
                          </a:solidFill>
                          <a:latin typeface="+mn-lt"/>
                          <a:ea typeface="+mn-ea"/>
                          <a:cs typeface="+mn-cs"/>
                        </a:rPr>
                        <a:t>st</a:t>
                      </a:r>
                      <a:r>
                        <a:rPr lang="en-US" sz="1100" kern="1200" dirty="0">
                          <a:solidFill>
                            <a:schemeClr val="dk1"/>
                          </a:solidFill>
                          <a:latin typeface="+mn-lt"/>
                          <a:ea typeface="+mn-ea"/>
                          <a:cs typeface="+mn-cs"/>
                        </a:rPr>
                        <a:t> round completed</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tc>
                  <a:txBody>
                    <a:bodyPr/>
                    <a:lstStyle/>
                    <a:p>
                      <a:r>
                        <a:rPr lang="en-US" sz="1100" dirty="0"/>
                        <a:t>Open</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100" dirty="0"/>
                        <a:t>Tx procedure</a:t>
                      </a:r>
                    </a:p>
                  </a:txBody>
                  <a:tcPr marT="45712" marB="45712"/>
                </a:tc>
                <a:tc>
                  <a:txBody>
                    <a:bodyPr/>
                    <a:lstStyle/>
                    <a:p>
                      <a:r>
                        <a:rPr lang="en-US" sz="1100" dirty="0"/>
                        <a:t>PHY</a:t>
                      </a:r>
                    </a:p>
                  </a:txBody>
                  <a:tcPr marT="45712" marB="45712"/>
                </a:tc>
                <a:tc>
                  <a:txBody>
                    <a:bodyPr/>
                    <a:lstStyle/>
                    <a:p>
                      <a:r>
                        <a:rPr lang="en-US" sz="1100" dirty="0"/>
                        <a:t>EHT Transmit procedure</a:t>
                      </a:r>
                    </a:p>
                  </a:txBody>
                  <a:tcPr marT="45712" marB="45712"/>
                </a:tc>
                <a:tc>
                  <a:txBody>
                    <a:bodyPr/>
                    <a:lstStyle/>
                    <a:p>
                      <a:r>
                        <a:rPr lang="en-US" sz="1100" dirty="0"/>
                        <a:t>Equivalent text to 27.3.21 HE transmit procedure needed to deal with TOD registering. </a:t>
                      </a:r>
                    </a:p>
                  </a:txBody>
                  <a:tcPr marT="45712" marB="45712"/>
                </a:tc>
                <a:tc>
                  <a:txBody>
                    <a:bodyPr/>
                    <a:lstStyle/>
                    <a:p>
                      <a:r>
                        <a:rPr lang="en-US" sz="1100" dirty="0"/>
                        <a:t>Open</a:t>
                      </a:r>
                    </a:p>
                  </a:txBody>
                  <a:tcPr marT="45712" marB="45712"/>
                </a:tc>
                <a:extLst>
                  <a:ext uri="{0D108BD9-81ED-4DB2-BD59-A6C34878D82A}">
                    <a16:rowId xmlns:a16="http://schemas.microsoft.com/office/drawing/2014/main" val="1912516262"/>
                  </a:ext>
                </a:extLst>
              </a:tr>
              <a:tr h="0">
                <a:tc>
                  <a:txBody>
                    <a:bodyPr/>
                    <a:lstStyle/>
                    <a:p>
                      <a:endParaRPr lang="en-US" sz="1400" dirty="0"/>
                    </a:p>
                  </a:txBody>
                  <a:tcPr marT="45712" marB="45712"/>
                </a:tc>
                <a:tc>
                  <a:txBody>
                    <a:bodyPr/>
                    <a:lstStyle/>
                    <a:p>
                      <a:r>
                        <a:rPr lang="en-US" sz="1100" dirty="0" err="1"/>
                        <a:t>ToD</a:t>
                      </a:r>
                      <a:r>
                        <a:rPr lang="en-US" sz="1100" dirty="0"/>
                        <a:t> </a:t>
                      </a:r>
                    </a:p>
                  </a:txBody>
                  <a:tcPr marT="45712" marB="45712"/>
                </a:tc>
                <a:tc>
                  <a:txBody>
                    <a:bodyPr/>
                    <a:lstStyle/>
                    <a:p>
                      <a:r>
                        <a:rPr lang="en-US" sz="1100" dirty="0"/>
                        <a:t>PHY</a:t>
                      </a:r>
                    </a:p>
                  </a:txBody>
                  <a:tcPr marT="45712" marB="45712"/>
                </a:tc>
                <a:tc>
                  <a:txBody>
                    <a:bodyPr/>
                    <a:lstStyle/>
                    <a:p>
                      <a:r>
                        <a:rPr lang="en-US" sz="1100" dirty="0"/>
                        <a:t>TOD accuracy</a:t>
                      </a:r>
                    </a:p>
                  </a:txBody>
                  <a:tcPr marT="45712" marB="45712"/>
                </a:tc>
                <a:tc>
                  <a:txBody>
                    <a:bodyPr/>
                    <a:lstStyle/>
                    <a:p>
                      <a:r>
                        <a:rPr lang="en-US" sz="1100" dirty="0"/>
                        <a:t>Equivalent text to clause 27.3.19.5 Time of departure accuracy for EHT </a:t>
                      </a:r>
                      <a:r>
                        <a:rPr lang="en-US" sz="1100" dirty="0" err="1"/>
                        <a:t>phy</a:t>
                      </a:r>
                      <a:endParaRPr lang="en-US" sz="1100" dirty="0"/>
                    </a:p>
                  </a:txBody>
                  <a:tcPr marT="45712" marB="45712"/>
                </a:tc>
                <a:tc>
                  <a:txBody>
                    <a:bodyPr/>
                    <a:lstStyle/>
                    <a:p>
                      <a:r>
                        <a:rPr lang="en-US" sz="1100" dirty="0"/>
                        <a:t>Open</a:t>
                      </a:r>
                    </a:p>
                  </a:txBody>
                  <a:tcPr marT="45712" marB="45712"/>
                </a:tc>
                <a:extLst>
                  <a:ext uri="{0D108BD9-81ED-4DB2-BD59-A6C34878D82A}">
                    <a16:rowId xmlns:a16="http://schemas.microsoft.com/office/drawing/2014/main" val="1157723473"/>
                  </a:ext>
                </a:extLst>
              </a:tr>
            </a:tbl>
          </a:graphicData>
        </a:graphic>
      </p:graphicFrame>
    </p:spTree>
    <p:extLst>
      <p:ext uri="{BB962C8B-B14F-4D97-AF65-F5344CB8AC3E}">
        <p14:creationId xmlns:p14="http://schemas.microsoft.com/office/powerpoint/2010/main" val="40071075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2"/>
            <a:ext cx="11809312" cy="775034"/>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535145"/>
            <a:ext cx="10657184" cy="2469919"/>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Completed SFD development.</a:t>
            </a:r>
          </a:p>
          <a:p>
            <a:pPr lvl="1">
              <a:buFont typeface="Arial" panose="020B0604020202020204" pitchFamily="34" charset="0"/>
              <a:buChar char="•"/>
            </a:pPr>
            <a:r>
              <a:rPr lang="en-US" dirty="0"/>
              <a:t>Reviewed Draft text proposals for PHY and MAC and adopted submissions into initial draft.</a:t>
            </a:r>
          </a:p>
          <a:p>
            <a:pPr lvl="1">
              <a:buFont typeface="Arial" panose="020B0604020202020204" pitchFamily="34" charset="0"/>
              <a:buChar char="•"/>
            </a:pPr>
            <a:r>
              <a:rPr lang="en-US" dirty="0"/>
              <a:t>Expected to generate P802.11bk draft 0.1 coming out of this meeting week.</a:t>
            </a:r>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2023</a:t>
            </a:r>
            <a:endParaRPr lang="en-GB" dirty="0"/>
          </a:p>
        </p:txBody>
      </p:sp>
      <p:sp>
        <p:nvSpPr>
          <p:cNvPr id="9" name="Footer Placeholder 4">
            <a:extLst>
              <a:ext uri="{FF2B5EF4-FFF2-40B4-BE49-F238E27FC236}">
                <a16:creationId xmlns:a16="http://schemas.microsoft.com/office/drawing/2014/main" id="{C65A89BF-8A40-48A4-8634-3AB695572AB5}"/>
              </a:ext>
            </a:extLst>
          </p:cNvPr>
          <p:cNvSpPr txBox="1">
            <a:spLocks/>
          </p:cNvSpP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Jonathan Segev, Intel corporation</a:t>
            </a:r>
            <a:endParaRPr lang="en-GB" dirty="0"/>
          </a:p>
        </p:txBody>
      </p:sp>
      <p:grpSp>
        <p:nvGrpSpPr>
          <p:cNvPr id="10" name="Group 9">
            <a:extLst>
              <a:ext uri="{FF2B5EF4-FFF2-40B4-BE49-F238E27FC236}">
                <a16:creationId xmlns:a16="http://schemas.microsoft.com/office/drawing/2014/main" id="{9C3037FA-DCCF-4501-86FC-77889B31AD16}"/>
              </a:ext>
            </a:extLst>
          </p:cNvPr>
          <p:cNvGrpSpPr/>
          <p:nvPr/>
        </p:nvGrpSpPr>
        <p:grpSpPr>
          <a:xfrm>
            <a:off x="2023881" y="4869160"/>
            <a:ext cx="5631921" cy="1201106"/>
            <a:chOff x="2845792" y="3241917"/>
            <a:chExt cx="5285898" cy="855830"/>
          </a:xfrm>
        </p:grpSpPr>
        <p:sp>
          <p:nvSpPr>
            <p:cNvPr id="11" name="TextBox 10">
              <a:extLst>
                <a:ext uri="{FF2B5EF4-FFF2-40B4-BE49-F238E27FC236}">
                  <a16:creationId xmlns:a16="http://schemas.microsoft.com/office/drawing/2014/main" id="{4A7C7271-C823-4DBE-B1C8-4D7553782EBA}"/>
                </a:ext>
              </a:extLst>
            </p:cNvPr>
            <p:cNvSpPr txBox="1">
              <a:spLocks noChangeAspect="1"/>
            </p:cNvSpPr>
            <p:nvPr/>
          </p:nvSpPr>
          <p:spPr>
            <a:xfrm>
              <a:off x="2845792" y="3241917"/>
              <a:ext cx="2087134" cy="461665"/>
            </a:xfrm>
            <a:prstGeom prst="rect">
              <a:avLst/>
            </a:prstGeom>
            <a:noFill/>
          </p:spPr>
          <p:txBody>
            <a:bodyPr wrap="square" rtlCol="0">
              <a:spAutoFit/>
            </a:bodyPr>
            <a:lstStyle/>
            <a:p>
              <a:r>
                <a:rPr lang="en-US" b="1" dirty="0" err="1">
                  <a:solidFill>
                    <a:schemeClr val="tx1"/>
                  </a:solidFill>
                </a:rPr>
                <a:t>TGbk</a:t>
              </a:r>
              <a:r>
                <a:rPr lang="en-US" b="1" dirty="0">
                  <a:solidFill>
                    <a:schemeClr val="tx1"/>
                  </a:solidFill>
                </a:rPr>
                <a:t>:</a:t>
              </a:r>
            </a:p>
          </p:txBody>
        </p:sp>
        <p:sp>
          <p:nvSpPr>
            <p:cNvPr id="12" name="Rectangle 11">
              <a:extLst>
                <a:ext uri="{FF2B5EF4-FFF2-40B4-BE49-F238E27FC236}">
                  <a16:creationId xmlns:a16="http://schemas.microsoft.com/office/drawing/2014/main" id="{C3C941D8-B7BA-4857-97D9-3D39D684FBD9}"/>
                </a:ext>
              </a:extLst>
            </p:cNvPr>
            <p:cNvSpPr/>
            <p:nvPr/>
          </p:nvSpPr>
          <p:spPr bwMode="auto">
            <a:xfrm>
              <a:off x="4275000" y="3613737"/>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 (SFD)</a:t>
              </a:r>
            </a:p>
          </p:txBody>
        </p:sp>
        <p:cxnSp>
          <p:nvCxnSpPr>
            <p:cNvPr id="13" name="Straight Arrow Connector 12">
              <a:extLst>
                <a:ext uri="{FF2B5EF4-FFF2-40B4-BE49-F238E27FC236}">
                  <a16:creationId xmlns:a16="http://schemas.microsoft.com/office/drawing/2014/main" id="{389AA7FF-8C2B-4816-8536-50AA731BE689}"/>
                </a:ext>
              </a:extLst>
            </p:cNvPr>
            <p:cNvCxnSpPr/>
            <p:nvPr/>
          </p:nvCxnSpPr>
          <p:spPr bwMode="auto">
            <a:xfrm>
              <a:off x="5787427" y="3916223"/>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14" name="Rectangle 13">
              <a:extLst>
                <a:ext uri="{FF2B5EF4-FFF2-40B4-BE49-F238E27FC236}">
                  <a16:creationId xmlns:a16="http://schemas.microsoft.com/office/drawing/2014/main" id="{CCE44772-81B7-45E2-B1B5-D76D9293B30B}"/>
                </a:ext>
              </a:extLst>
            </p:cNvPr>
            <p:cNvSpPr/>
            <p:nvPr/>
          </p:nvSpPr>
          <p:spPr bwMode="auto">
            <a:xfrm>
              <a:off x="6619262" y="3613737"/>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grpSp>
        <p:nvGrpSpPr>
          <p:cNvPr id="15" name="Group 14">
            <a:extLst>
              <a:ext uri="{FF2B5EF4-FFF2-40B4-BE49-F238E27FC236}">
                <a16:creationId xmlns:a16="http://schemas.microsoft.com/office/drawing/2014/main" id="{51C6BF5A-FC77-4B30-AFB2-E1A35F56E7A5}"/>
              </a:ext>
            </a:extLst>
          </p:cNvPr>
          <p:cNvGrpSpPr>
            <a:grpSpLocks noChangeAspect="1"/>
          </p:cNvGrpSpPr>
          <p:nvPr/>
        </p:nvGrpSpPr>
        <p:grpSpPr>
          <a:xfrm>
            <a:off x="4316742" y="3669856"/>
            <a:ext cx="7560840" cy="839328"/>
            <a:chOff x="550425" y="4856471"/>
            <a:chExt cx="9938093" cy="1103226"/>
          </a:xfrm>
        </p:grpSpPr>
        <p:sp>
          <p:nvSpPr>
            <p:cNvPr id="16" name="TextBox 15">
              <a:extLst>
                <a:ext uri="{FF2B5EF4-FFF2-40B4-BE49-F238E27FC236}">
                  <a16:creationId xmlns:a16="http://schemas.microsoft.com/office/drawing/2014/main" id="{D1C45289-DE96-44AB-ABA5-D3957ECBAB80}"/>
                </a:ext>
              </a:extLst>
            </p:cNvPr>
            <p:cNvSpPr txBox="1"/>
            <p:nvPr/>
          </p:nvSpPr>
          <p:spPr>
            <a:xfrm>
              <a:off x="550425" y="4856471"/>
              <a:ext cx="2087134" cy="461665"/>
            </a:xfrm>
            <a:prstGeom prst="rect">
              <a:avLst/>
            </a:prstGeom>
            <a:noFill/>
          </p:spPr>
          <p:txBody>
            <a:bodyPr wrap="square" rtlCol="0">
              <a:spAutoFit/>
            </a:bodyPr>
            <a:lstStyle/>
            <a:p>
              <a:r>
                <a:rPr lang="en-US" b="1" dirty="0" err="1">
                  <a:solidFill>
                    <a:schemeClr val="tx1"/>
                  </a:solidFill>
                </a:rPr>
                <a:t>TGaz</a:t>
              </a:r>
              <a:r>
                <a:rPr lang="en-US" b="1" dirty="0">
                  <a:solidFill>
                    <a:schemeClr val="tx1"/>
                  </a:solidFill>
                </a:rPr>
                <a:t>:</a:t>
              </a:r>
            </a:p>
          </p:txBody>
        </p:sp>
        <p:sp>
          <p:nvSpPr>
            <p:cNvPr id="17" name="Rectangle 16">
              <a:extLst>
                <a:ext uri="{FF2B5EF4-FFF2-40B4-BE49-F238E27FC236}">
                  <a16:creationId xmlns:a16="http://schemas.microsoft.com/office/drawing/2014/main" id="{903714B9-50CC-43A1-B0C4-6FD9B1F1E329}"/>
                </a:ext>
              </a:extLst>
            </p:cNvPr>
            <p:cNvSpPr/>
            <p:nvPr/>
          </p:nvSpPr>
          <p:spPr bwMode="auto">
            <a:xfrm>
              <a:off x="1943302" y="5230423"/>
              <a:ext cx="1512428" cy="482595"/>
            </a:xfrm>
            <a:prstGeom prst="rect">
              <a:avLst/>
            </a:prstGeom>
            <a:solidFill>
              <a:schemeClr val="accent1">
                <a:lumMod val="20000"/>
                <a:lumOff val="80000"/>
              </a:schemeClr>
            </a:solidFill>
            <a:ln>
              <a:solidFill>
                <a:schemeClr val="accent5">
                  <a:lumMod val="20000"/>
                  <a:lumOff val="8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Usage model</a:t>
              </a:r>
            </a:p>
          </p:txBody>
        </p:sp>
        <p:sp>
          <p:nvSpPr>
            <p:cNvPr id="18" name="Rectangle 17">
              <a:extLst>
                <a:ext uri="{FF2B5EF4-FFF2-40B4-BE49-F238E27FC236}">
                  <a16:creationId xmlns:a16="http://schemas.microsoft.com/office/drawing/2014/main" id="{21E4193D-742B-410D-9D5B-2242164DD6C0}"/>
                </a:ext>
              </a:extLst>
            </p:cNvPr>
            <p:cNvSpPr/>
            <p:nvPr/>
          </p:nvSpPr>
          <p:spPr bwMode="auto">
            <a:xfrm>
              <a:off x="4287565" y="5229009"/>
              <a:ext cx="1512428" cy="484009"/>
            </a:xfrm>
            <a:prstGeom prst="rect">
              <a:avLst/>
            </a:prstGeom>
            <a:solidFill>
              <a:schemeClr val="accent1">
                <a:lumMod val="60000"/>
                <a:lumOff val="4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ysClr val="windowText" lastClr="000000"/>
                  </a:solidFill>
                  <a:latin typeface="Arial" pitchFamily="34" charset="0"/>
                  <a:cs typeface="Arial" pitchFamily="34" charset="0"/>
                </a:rPr>
                <a:t>Functional requirements</a:t>
              </a:r>
            </a:p>
          </p:txBody>
        </p:sp>
        <p:cxnSp>
          <p:nvCxnSpPr>
            <p:cNvPr id="19" name="Straight Arrow Connector 18">
              <a:extLst>
                <a:ext uri="{FF2B5EF4-FFF2-40B4-BE49-F238E27FC236}">
                  <a16:creationId xmlns:a16="http://schemas.microsoft.com/office/drawing/2014/main" id="{AFDCB87F-492D-44E1-82E4-4F17DEE2E23A}"/>
                </a:ext>
              </a:extLst>
            </p:cNvPr>
            <p:cNvCxnSpPr/>
            <p:nvPr/>
          </p:nvCxnSpPr>
          <p:spPr bwMode="auto">
            <a:xfrm>
              <a:off x="3455730"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0" name="Rectangle 19">
              <a:extLst>
                <a:ext uri="{FF2B5EF4-FFF2-40B4-BE49-F238E27FC236}">
                  <a16:creationId xmlns:a16="http://schemas.microsoft.com/office/drawing/2014/main" id="{E48AF1EB-BEF7-4C50-A921-C00CE69F51E2}"/>
                </a:ext>
              </a:extLst>
            </p:cNvPr>
            <p:cNvSpPr/>
            <p:nvPr/>
          </p:nvSpPr>
          <p:spPr bwMode="auto">
            <a:xfrm>
              <a:off x="6631828" y="5230423"/>
              <a:ext cx="1512428" cy="484010"/>
            </a:xfrm>
            <a:prstGeom prst="rect">
              <a:avLst/>
            </a:prstGeom>
            <a:solidFill>
              <a:schemeClr val="accent1">
                <a:lumMod val="75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Specification framework</a:t>
              </a:r>
            </a:p>
          </p:txBody>
        </p:sp>
        <p:cxnSp>
          <p:nvCxnSpPr>
            <p:cNvPr id="21" name="Straight Arrow Connector 20">
              <a:extLst>
                <a:ext uri="{FF2B5EF4-FFF2-40B4-BE49-F238E27FC236}">
                  <a16:creationId xmlns:a16="http://schemas.microsoft.com/office/drawing/2014/main" id="{7B2FB4BC-2144-4CD5-98CB-7964C9EB4408}"/>
                </a:ext>
              </a:extLst>
            </p:cNvPr>
            <p:cNvCxnSpPr/>
            <p:nvPr/>
          </p:nvCxnSpPr>
          <p:spPr bwMode="auto">
            <a:xfrm>
              <a:off x="5799992"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2" name="Straight Arrow Connector 21">
              <a:extLst>
                <a:ext uri="{FF2B5EF4-FFF2-40B4-BE49-F238E27FC236}">
                  <a16:creationId xmlns:a16="http://schemas.microsoft.com/office/drawing/2014/main" id="{83A26CC5-83EE-440B-9621-5AAA7692F991}"/>
                </a:ext>
              </a:extLst>
            </p:cNvPr>
            <p:cNvCxnSpPr/>
            <p:nvPr/>
          </p:nvCxnSpPr>
          <p:spPr bwMode="auto">
            <a:xfrm>
              <a:off x="8144255" y="5532909"/>
              <a:ext cx="831835" cy="0"/>
            </a:xfrm>
            <a:prstGeom prst="straightConnector1">
              <a:avLst/>
            </a:prstGeom>
            <a:ln>
              <a:headEnd type="none" w="sm" len="sm"/>
              <a:tailEnd type="arrow"/>
            </a:ln>
            <a:extLst>
              <a:ext uri="{AF507438-7753-43e0-B8FC-AC1667EBCBE1}"/>
            </a:extLst>
          </p:spPr>
          <p:style>
            <a:lnRef idx="2">
              <a:schemeClr val="dk1"/>
            </a:lnRef>
            <a:fillRef idx="0">
              <a:schemeClr val="dk1"/>
            </a:fillRef>
            <a:effectRef idx="1">
              <a:schemeClr val="dk1"/>
            </a:effectRef>
            <a:fontRef idx="minor">
              <a:schemeClr val="tx1"/>
            </a:fontRef>
          </p:style>
        </p:cxnSp>
        <p:sp>
          <p:nvSpPr>
            <p:cNvPr id="23" name="Rectangle 22">
              <a:extLst>
                <a:ext uri="{FF2B5EF4-FFF2-40B4-BE49-F238E27FC236}">
                  <a16:creationId xmlns:a16="http://schemas.microsoft.com/office/drawing/2014/main" id="{676F90B0-F796-46CE-82CB-A1E88D4A3A07}"/>
                </a:ext>
              </a:extLst>
            </p:cNvPr>
            <p:cNvSpPr/>
            <p:nvPr/>
          </p:nvSpPr>
          <p:spPr bwMode="auto">
            <a:xfrm>
              <a:off x="8976090" y="5230423"/>
              <a:ext cx="1512428" cy="484010"/>
            </a:xfrm>
            <a:prstGeom prst="rect">
              <a:avLst/>
            </a:prstGeom>
            <a:solidFill>
              <a:schemeClr val="accent1">
                <a:lumMod val="50000"/>
              </a:schemeClr>
            </a:solidFill>
            <a:ln>
              <a:solidFill>
                <a:schemeClr val="accent1">
                  <a:lumMod val="60000"/>
                  <a:lumOff val="40000"/>
                </a:schemeClr>
              </a:solidFill>
              <a:headEnd type="none" w="sm" len="sm"/>
              <a:tailEnd type="none" w="sm" len="sm"/>
            </a:ln>
            <a:extLst>
              <a:ext uri="{AF507438-7753-43e0-B8FC-AC1667EBCBE1}"/>
            </a:extLst>
          </p:spPr>
          <p:style>
            <a:lnRef idx="0">
              <a:schemeClr val="accent6"/>
            </a:lnRef>
            <a:fillRef idx="3">
              <a:schemeClr val="accent6"/>
            </a:fillRef>
            <a:effectRef idx="3">
              <a:schemeClr val="accent6"/>
            </a:effectRef>
            <a:fontRef idx="minor">
              <a:schemeClr val="lt1"/>
            </a:fontRef>
          </p:style>
          <p:txBody>
            <a:bodyPr anchor="ctr"/>
            <a:lstStyle/>
            <a:p>
              <a:pPr algn="ctr" eaLnBrk="0" hangingPunct="0">
                <a:defRPr/>
              </a:pPr>
              <a:r>
                <a:rPr lang="en-US" sz="1200" b="1" dirty="0">
                  <a:solidFill>
                    <a:schemeClr val="bg1"/>
                  </a:solidFill>
                  <a:latin typeface="Arial" pitchFamily="34" charset="0"/>
                  <a:cs typeface="Arial" pitchFamily="34" charset="0"/>
                </a:rPr>
                <a:t>Draft amendment</a:t>
              </a:r>
            </a:p>
          </p:txBody>
        </p:sp>
        <p:grpSp>
          <p:nvGrpSpPr>
            <p:cNvPr id="24" name="Group 23">
              <a:extLst>
                <a:ext uri="{FF2B5EF4-FFF2-40B4-BE49-F238E27FC236}">
                  <a16:creationId xmlns:a16="http://schemas.microsoft.com/office/drawing/2014/main" id="{7646E523-F714-4F76-AE20-6205277389A5}"/>
                </a:ext>
              </a:extLst>
            </p:cNvPr>
            <p:cNvGrpSpPr/>
            <p:nvPr/>
          </p:nvGrpSpPr>
          <p:grpSpPr>
            <a:xfrm>
              <a:off x="1943301" y="5087304"/>
              <a:ext cx="1512428" cy="872393"/>
              <a:chOff x="2281259" y="5223255"/>
              <a:chExt cx="685272" cy="455796"/>
            </a:xfrm>
          </p:grpSpPr>
          <p:cxnSp>
            <p:nvCxnSpPr>
              <p:cNvPr id="28" name="Straight Connector 27">
                <a:extLst>
                  <a:ext uri="{FF2B5EF4-FFF2-40B4-BE49-F238E27FC236}">
                    <a16:creationId xmlns:a16="http://schemas.microsoft.com/office/drawing/2014/main" id="{ADEA66FF-CDE1-4637-A658-B7539BA72D6D}"/>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9" name="Straight Connector 28">
                <a:extLst>
                  <a:ext uri="{FF2B5EF4-FFF2-40B4-BE49-F238E27FC236}">
                    <a16:creationId xmlns:a16="http://schemas.microsoft.com/office/drawing/2014/main" id="{FF39AD60-7299-4218-A7D9-6F7DA218804A}"/>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nvGrpSpPr>
            <p:cNvPr id="25" name="Group 24">
              <a:extLst>
                <a:ext uri="{FF2B5EF4-FFF2-40B4-BE49-F238E27FC236}">
                  <a16:creationId xmlns:a16="http://schemas.microsoft.com/office/drawing/2014/main" id="{8D61770F-6627-4769-BB11-A1FA1C701901}"/>
                </a:ext>
              </a:extLst>
            </p:cNvPr>
            <p:cNvGrpSpPr/>
            <p:nvPr/>
          </p:nvGrpSpPr>
          <p:grpSpPr>
            <a:xfrm>
              <a:off x="4273148" y="5064576"/>
              <a:ext cx="1512428" cy="872393"/>
              <a:chOff x="2281259" y="5223255"/>
              <a:chExt cx="685272" cy="455796"/>
            </a:xfrm>
          </p:grpSpPr>
          <p:cxnSp>
            <p:nvCxnSpPr>
              <p:cNvPr id="26" name="Straight Connector 25">
                <a:extLst>
                  <a:ext uri="{FF2B5EF4-FFF2-40B4-BE49-F238E27FC236}">
                    <a16:creationId xmlns:a16="http://schemas.microsoft.com/office/drawing/2014/main" id="{7EB889AA-D9F0-4B85-AB08-2DEA507CD0CB}"/>
                  </a:ext>
                </a:extLst>
              </p:cNvPr>
              <p:cNvCxnSpPr/>
              <p:nvPr/>
            </p:nvCxnSpPr>
            <p:spPr bwMode="auto">
              <a:xfrm>
                <a:off x="2281259" y="5223255"/>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cxnSp>
            <p:nvCxnSpPr>
              <p:cNvPr id="27" name="Straight Connector 26">
                <a:extLst>
                  <a:ext uri="{FF2B5EF4-FFF2-40B4-BE49-F238E27FC236}">
                    <a16:creationId xmlns:a16="http://schemas.microsoft.com/office/drawing/2014/main" id="{2FEB524A-EF46-4DCD-8DF8-35FF88BEB289}"/>
                  </a:ext>
                </a:extLst>
              </p:cNvPr>
              <p:cNvCxnSpPr>
                <a:cxnSpLocks/>
              </p:cNvCxnSpPr>
              <p:nvPr/>
            </p:nvCxnSpPr>
            <p:spPr bwMode="auto">
              <a:xfrm flipH="1">
                <a:off x="2281259" y="5247003"/>
                <a:ext cx="685272" cy="432048"/>
              </a:xfrm>
              <a:prstGeom prst="line">
                <a:avLst/>
              </a:prstGeom>
              <a:solidFill>
                <a:srgbClr val="00B8FF"/>
              </a:solidFill>
              <a:ln w="22225" cap="flat" cmpd="sng" algn="ctr">
                <a:solidFill>
                  <a:srgbClr val="FF0000"/>
                </a:solidFill>
                <a:prstDash val="lgDashDot"/>
                <a:round/>
                <a:headEnd type="none" w="med" len="med"/>
                <a:tailEnd type="none" w="med" len="med"/>
              </a:ln>
              <a:effectLst/>
            </p:spPr>
          </p:cxnSp>
        </p:grpSp>
      </p:grpSp>
      <p:sp>
        <p:nvSpPr>
          <p:cNvPr id="30" name="Arrow: Down 29">
            <a:extLst>
              <a:ext uri="{FF2B5EF4-FFF2-40B4-BE49-F238E27FC236}">
                <a16:creationId xmlns:a16="http://schemas.microsoft.com/office/drawing/2014/main" id="{1A1CD639-3822-47FF-83B8-75EEBEDEEE09}"/>
              </a:ext>
            </a:extLst>
          </p:cNvPr>
          <p:cNvSpPr/>
          <p:nvPr/>
        </p:nvSpPr>
        <p:spPr bwMode="auto">
          <a:xfrm rot="2901312">
            <a:off x="7664775" y="4456430"/>
            <a:ext cx="374723" cy="806669"/>
          </a:xfrm>
          <a:prstGeom prst="down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270601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a:xfrm>
            <a:off x="191344" y="685801"/>
            <a:ext cx="11809312" cy="1065213"/>
          </a:xfrm>
        </p:spPr>
        <p:txBody>
          <a:bodyPr/>
          <a:lstStyle/>
          <a:p>
            <a:r>
              <a:rPr lang="en-US" dirty="0"/>
              <a:t>May Meeting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10009112" cy="4343400"/>
          </a:xfrm>
        </p:spPr>
        <p:txBody>
          <a:bodyPr/>
          <a:lstStyle/>
          <a:p>
            <a:pPr>
              <a:buFont typeface="Arial" panose="020B0604020202020204" pitchFamily="34" charset="0"/>
              <a:buChar char="•"/>
            </a:pPr>
            <a:r>
              <a:rPr lang="en-US" b="0" dirty="0"/>
              <a:t>Targets towards the July meeting:</a:t>
            </a:r>
          </a:p>
          <a:p>
            <a:pPr lvl="1">
              <a:buFont typeface="Arial" panose="020B0604020202020204" pitchFamily="34" charset="0"/>
              <a:buChar char="•"/>
            </a:pPr>
            <a:r>
              <a:rPr lang="en-US" dirty="0"/>
              <a:t>Generate initial P802.11bk draft (D0.1).</a:t>
            </a:r>
            <a:endParaRPr lang="en-US" b="0" dirty="0"/>
          </a:p>
          <a:p>
            <a:pPr lvl="1">
              <a:buFont typeface="Arial" panose="020B0604020202020204" pitchFamily="34" charset="0"/>
              <a:buChar char="•"/>
            </a:pPr>
            <a:r>
              <a:rPr lang="en-US" b="0" dirty="0"/>
              <a:t>Continue review and adoption of amendment text.</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558250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May meeting:</a:t>
            </a:r>
            <a:endParaRPr lang="en-US" sz="2000" b="0" dirty="0"/>
          </a:p>
          <a:p>
            <a:pPr>
              <a:buFont typeface="Arial" panose="020B0604020202020204" pitchFamily="34" charset="0"/>
              <a:buChar char="•"/>
            </a:pPr>
            <a:r>
              <a:rPr lang="en-US" sz="2000" b="0" dirty="0"/>
              <a:t>This meeting is part of the May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https://web.cvent.com/event/c8c74da9-42ef-4650-bbf6-d33d40c6bedc/summary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nvPr>
        </p:nvGraphicFramePr>
        <p:xfrm>
          <a:off x="983432" y="1728383"/>
          <a:ext cx="10585177" cy="1676320"/>
        </p:xfrm>
        <a:graphic>
          <a:graphicData uri="http://schemas.openxmlformats.org/drawingml/2006/table">
            <a:tbl>
              <a:tblPr firstRow="1" bandRow="1">
                <a:tableStyleId>{21E4AEA4-8DFA-4A89-87EB-49C32662AFE0}</a:tableStyleId>
              </a:tblPr>
              <a:tblGrid>
                <a:gridCol w="1402878">
                  <a:extLst>
                    <a:ext uri="{9D8B030D-6E8A-4147-A177-3AD203B41FA5}">
                      <a16:colId xmlns:a16="http://schemas.microsoft.com/office/drawing/2014/main" val="20000"/>
                    </a:ext>
                  </a:extLst>
                </a:gridCol>
                <a:gridCol w="2150809">
                  <a:extLst>
                    <a:ext uri="{9D8B030D-6E8A-4147-A177-3AD203B41FA5}">
                      <a16:colId xmlns:a16="http://schemas.microsoft.com/office/drawing/2014/main" val="20001"/>
                    </a:ext>
                  </a:extLst>
                </a:gridCol>
                <a:gridCol w="6042229">
                  <a:extLst>
                    <a:ext uri="{9D8B030D-6E8A-4147-A177-3AD203B41FA5}">
                      <a16:colId xmlns:a16="http://schemas.microsoft.com/office/drawing/2014/main" val="20002"/>
                    </a:ext>
                  </a:extLst>
                </a:gridCol>
                <a:gridCol w="98926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600" dirty="0"/>
                    </a:p>
                  </a:txBody>
                  <a:tcPr marT="45712" marB="45712"/>
                </a:tc>
                <a:tc>
                  <a:txBody>
                    <a:bodyPr/>
                    <a:lstStyle/>
                    <a:p>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marT="45712" marB="45712"/>
                </a:tc>
                <a:tc>
                  <a:txBody>
                    <a:bodyPr/>
                    <a:lstStyle/>
                    <a:p>
                      <a:endParaRPr lang="en-US" sz="16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16780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B67C6-EFBD-308F-963F-F648974F4D0F}"/>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C314CEC5-6869-FC2D-F6C3-D42D4A67452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F7DFC8D-8F2B-D7FB-4E54-725D5FCBF5A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DB1741D5-575F-DC90-ED59-7F7604EFDEA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3EE5AC8-E63D-01E0-87BB-F668A5C75B11}"/>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64905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17th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36780720"/>
              </p:ext>
            </p:extLst>
          </p:nvPr>
        </p:nvGraphicFramePr>
        <p:xfrm>
          <a:off x="914401" y="1260086"/>
          <a:ext cx="10460566" cy="304785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11-23-874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TXVECTOR and RXVECTOR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0008"/>
                  </a:ext>
                </a:extLst>
              </a:tr>
              <a:tr h="0">
                <a:tc>
                  <a:txBody>
                    <a:bodyPr/>
                    <a:lstStyle/>
                    <a:p>
                      <a:r>
                        <a:rPr lang="en-US" sz="1400" dirty="0"/>
                        <a:t>11-23-875</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LTFVECTOR parameters</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45min</a:t>
                      </a:r>
                    </a:p>
                  </a:txBody>
                  <a:tcPr marT="45712" marB="45712"/>
                </a:tc>
                <a:extLst>
                  <a:ext uri="{0D108BD9-81ED-4DB2-BD59-A6C34878D82A}">
                    <a16:rowId xmlns:a16="http://schemas.microsoft.com/office/drawing/2014/main" val="1142323225"/>
                  </a:ext>
                </a:extLst>
              </a:tr>
              <a:tr h="0">
                <a:tc>
                  <a:txBody>
                    <a:bodyPr/>
                    <a:lstStyle/>
                    <a:p>
                      <a:r>
                        <a:rPr lang="en-US" sz="1400" dirty="0"/>
                        <a:t>11-23-864</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EHT TB Ranging NDP Amendment Text</a:t>
                      </a:r>
                    </a:p>
                  </a:txBody>
                  <a:tcPr marT="45712" marB="45712"/>
                </a:tc>
                <a:tc>
                  <a:txBody>
                    <a:bodyPr/>
                    <a:lstStyle/>
                    <a:p>
                      <a:r>
                        <a:rPr lang="en-US" sz="1400" kern="1200" dirty="0">
                          <a:solidFill>
                            <a:schemeClr val="dk1"/>
                          </a:solidFill>
                          <a:latin typeface="+mn-lt"/>
                          <a:ea typeface="+mn-ea"/>
                          <a:cs typeface="+mn-cs"/>
                        </a:rPr>
                        <a:t>Amendment text</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408709058"/>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742737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27</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16399487"/>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20 min</a:t>
                      </a:r>
                    </a:p>
                  </a:txBody>
                  <a:tcPr marT="45712" marB="45712"/>
                </a:tc>
                <a:extLst>
                  <a:ext uri="{0D108BD9-81ED-4DB2-BD59-A6C34878D82A}">
                    <a16:rowId xmlns:a16="http://schemas.microsoft.com/office/drawing/2014/main" val="10002"/>
                  </a:ext>
                </a:extLst>
              </a:tr>
              <a:tr h="0">
                <a:tc>
                  <a:txBody>
                    <a:bodyPr/>
                    <a:lstStyle/>
                    <a:p>
                      <a:r>
                        <a:rPr lang="en-US" sz="1400" dirty="0"/>
                        <a:t>11-23-1067</a:t>
                      </a:r>
                    </a:p>
                  </a:txBody>
                  <a:tcPr marT="45712" marB="45712"/>
                </a:tc>
                <a:tc>
                  <a:txBody>
                    <a:bodyPr/>
                    <a:lstStyle/>
                    <a:p>
                      <a:r>
                        <a:rPr lang="en-US" sz="1400" dirty="0"/>
                        <a:t>Christian Berger</a:t>
                      </a:r>
                    </a:p>
                  </a:txBody>
                  <a:tcPr marT="45712" marB="45712"/>
                </a:tc>
                <a:tc>
                  <a:txBody>
                    <a:bodyPr/>
                    <a:lstStyle/>
                    <a:p>
                      <a:r>
                        <a:rPr lang="en-US" sz="1400" dirty="0"/>
                        <a:t>TB Ranging with EHT and HE TB PPDU</a:t>
                      </a:r>
                    </a:p>
                  </a:txBody>
                  <a:tcPr marT="45712" marB="45712"/>
                </a:tc>
                <a:tc>
                  <a:txBody>
                    <a:bodyPr/>
                    <a:lstStyle/>
                    <a:p>
                      <a:r>
                        <a:rPr lang="en-US" sz="1400" dirty="0"/>
                        <a:t>Technical</a:t>
                      </a:r>
                    </a:p>
                  </a:txBody>
                  <a:tcPr marT="45712" marB="45712"/>
                </a:tc>
                <a:tc>
                  <a:txBody>
                    <a:bodyPr/>
                    <a:lstStyle/>
                    <a:p>
                      <a:r>
                        <a:rPr lang="en-US" sz="1400" kern="1200" dirty="0">
                          <a:solidFill>
                            <a:schemeClr val="dk1"/>
                          </a:solidFill>
                          <a:latin typeface="+mn-lt"/>
                          <a:ea typeface="+mn-ea"/>
                          <a:cs typeface="+mn-cs"/>
                        </a:rPr>
                        <a:t>As time permits</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304708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200081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a:xfrm>
            <a:off x="914401" y="685801"/>
            <a:ext cx="10361084" cy="582959"/>
          </a:xfrm>
        </p:spPr>
        <p:txBody>
          <a:bodyPr/>
          <a:lstStyle/>
          <a:p>
            <a:r>
              <a:rPr lang="en-US" dirty="0"/>
              <a:t>Submission 11-23-887</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479376" y="1484785"/>
            <a:ext cx="11305256" cy="4609630"/>
          </a:xfrm>
        </p:spPr>
        <p:txBody>
          <a:bodyPr/>
          <a:lstStyle/>
          <a:p>
            <a:r>
              <a:rPr lang="en-US" dirty="0" err="1"/>
              <a:t>Strawpoll</a:t>
            </a:r>
            <a:endParaRPr lang="en-US" dirty="0"/>
          </a:p>
          <a:p>
            <a:pPr marL="0" indent="0"/>
            <a:r>
              <a:rPr lang="en-US" b="0" dirty="0"/>
              <a:t>Do you support to incorporate the proposed draft text of submission 11-23/0887r1 to the </a:t>
            </a:r>
            <a:r>
              <a:rPr lang="en-US" b="0" dirty="0" err="1"/>
              <a:t>TGbk</a:t>
            </a:r>
            <a:r>
              <a:rPr lang="en-US" b="0" dirty="0"/>
              <a:t> Draft ?</a:t>
            </a:r>
          </a:p>
          <a:p>
            <a:r>
              <a:rPr lang="en-US" dirty="0"/>
              <a:t>Result (Y/N/A):</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6240986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 – newly announced</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June 2023</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Aug. 1</a:t>
            </a:r>
            <a:r>
              <a:rPr lang="en-US" altLang="en-US" kern="0" baseline="30000" dirty="0"/>
              <a:t>st</a:t>
            </a:r>
            <a:r>
              <a:rPr lang="en-US" altLang="en-US" kern="0" dirty="0"/>
              <a:t> </a:t>
            </a:r>
            <a:r>
              <a:rPr lang="en-US" altLang="en-US" b="0" kern="0" dirty="0"/>
              <a:t>		13:00-14:30 ET / </a:t>
            </a:r>
            <a:r>
              <a:rPr lang="en-US" altLang="en-US" kern="0" dirty="0"/>
              <a:t>10:00 – 11:30 PT*</a:t>
            </a:r>
          </a:p>
          <a:p>
            <a:pPr lvl="1">
              <a:buFont typeface="Arial" panose="020B0604020202020204" pitchFamily="34" charset="0"/>
              <a:buChar char="•"/>
            </a:pPr>
            <a:r>
              <a:rPr lang="en-US" altLang="en-US" kern="0" dirty="0"/>
              <a:t>Tue. </a:t>
            </a:r>
            <a:r>
              <a:rPr lang="en-US" altLang="en-US" b="0" kern="0" dirty="0"/>
              <a:t>Aug. 15</a:t>
            </a:r>
            <a:r>
              <a:rPr lang="en-US" altLang="en-US" b="0" kern="0" baseline="30000" dirty="0"/>
              <a:t>th</a:t>
            </a:r>
            <a:r>
              <a:rPr lang="en-US" altLang="en-US" b="0" kern="0" dirty="0"/>
              <a:t> </a:t>
            </a:r>
            <a:r>
              <a:rPr lang="en-US" altLang="en-US" kern="0" dirty="0"/>
              <a:t>	</a:t>
            </a:r>
            <a:r>
              <a:rPr lang="en-US" altLang="en-US" b="0" kern="0" dirty="0"/>
              <a:t>13:00-14:30 ET / </a:t>
            </a:r>
            <a:r>
              <a:rPr lang="en-US" altLang="en-US" kern="0" dirty="0"/>
              <a:t>10:00 – 11:30 PT*</a:t>
            </a:r>
            <a:endParaRPr lang="en-US" altLang="en-US" sz="1200" b="0" kern="0" baseline="30000" dirty="0"/>
          </a:p>
          <a:p>
            <a:pPr lvl="1">
              <a:buFont typeface="Arial" panose="020B0604020202020204" pitchFamily="34" charset="0"/>
              <a:buChar char="•"/>
            </a:pPr>
            <a:r>
              <a:rPr lang="en-US" altLang="en-US" kern="0" dirty="0"/>
              <a:t>Tue. </a:t>
            </a:r>
            <a:r>
              <a:rPr lang="en-US" altLang="en-US" b="0" kern="0" dirty="0"/>
              <a:t>Aug. 29</a:t>
            </a:r>
            <a:r>
              <a:rPr lang="en-US" altLang="en-US" b="0" kern="0" baseline="30000" dirty="0"/>
              <a:t>th</a:t>
            </a:r>
            <a:r>
              <a:rPr lang="en-US" altLang="en-US" b="0" kern="0" dirty="0"/>
              <a:t> </a:t>
            </a:r>
            <a:r>
              <a:rPr lang="en-US" altLang="en-US" b="0" kern="0" baseline="30000" dirty="0"/>
              <a:t> </a:t>
            </a:r>
            <a:r>
              <a:rPr lang="en-US" altLang="en-US" kern="0" dirty="0"/>
              <a:t>	</a:t>
            </a:r>
            <a:r>
              <a:rPr lang="en-US" altLang="en-US" b="0" kern="0" dirty="0"/>
              <a:t>13:00-14:30 ET / </a:t>
            </a:r>
            <a:r>
              <a:rPr lang="en-US" altLang="en-US" kern="0" dirty="0"/>
              <a:t>10:00 – 11:30 PT*</a:t>
            </a:r>
            <a:r>
              <a:rPr lang="en-US" altLang="en-US" sz="1800" b="0" kern="0" baseline="30000" dirty="0"/>
              <a:t> </a:t>
            </a:r>
            <a:r>
              <a:rPr lang="en-US" altLang="en-US" sz="1400" b="0" kern="0" baseline="30000" dirty="0"/>
              <a:t>┼</a:t>
            </a:r>
            <a:endParaRPr lang="en-US" altLang="en-US" kern="0" baseline="3000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pPr marL="0" indent="0"/>
            <a:r>
              <a:rPr lang="en-US" altLang="en-US" sz="1400" b="0" dirty="0">
                <a:solidFill>
                  <a:schemeClr val="tx1"/>
                </a:solidFill>
              </a:rPr>
              <a:t>* - </a:t>
            </a:r>
            <a:r>
              <a:rPr lang="en-US" altLang="en-US" sz="1600" dirty="0">
                <a:solidFill>
                  <a:schemeClr val="tx1"/>
                </a:solidFill>
              </a:rPr>
              <a:t>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1376075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June 2023</a:t>
            </a:r>
            <a:endParaRPr lang="en-GB" dirty="0"/>
          </a:p>
        </p:txBody>
      </p:sp>
    </p:spTree>
    <p:extLst>
      <p:ext uri="{BB962C8B-B14F-4D97-AF65-F5344CB8AC3E}">
        <p14:creationId xmlns:p14="http://schemas.microsoft.com/office/powerpoint/2010/main" val="116074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2023</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116005</TotalTime>
  <Words>5930</Words>
  <Application>Microsoft Office PowerPoint</Application>
  <PresentationFormat>Widescreen</PresentationFormat>
  <Paragraphs>920</Paragraphs>
  <Slides>67</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5" baseType="lpstr">
      <vt:lpstr>Arial</vt:lpstr>
      <vt:lpstr>Calibri</vt:lpstr>
      <vt:lpstr>Monotype Sorts</vt:lpstr>
      <vt:lpstr>Montserrat</vt:lpstr>
      <vt:lpstr>Times</vt:lpstr>
      <vt:lpstr>Times New Roman</vt:lpstr>
      <vt:lpstr>Office Theme</vt:lpstr>
      <vt:lpstr>Document</vt:lpstr>
      <vt:lpstr>TGbk Next Generation Positioning  Agenda for the May Meeting and  the Following Telecons</vt:lpstr>
      <vt:lpstr>IEEE 802.11 Task Group BK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May IEEE  802.11 Interim Meeting Week Agenda</vt:lpstr>
      <vt:lpstr>Submission List for the week</vt:lpstr>
      <vt:lpstr>May IEEE Meeting –  May 15th</vt:lpstr>
      <vt:lpstr>Submission List for the May 15th meeting</vt:lpstr>
      <vt:lpstr>Secretary Affirmation</vt:lpstr>
      <vt:lpstr>Review Submissions</vt:lpstr>
      <vt:lpstr>PowerPoint Presentation</vt:lpstr>
      <vt:lpstr>PowerPoint Presentation</vt:lpstr>
      <vt:lpstr>May IEEE Meeting –  May 16th</vt:lpstr>
      <vt:lpstr>Submission List for the May 16th meeting</vt:lpstr>
      <vt:lpstr>Review Submissions</vt:lpstr>
      <vt:lpstr>TGbk Projected Timeline</vt:lpstr>
      <vt:lpstr>Scheduled TGbk telecons</vt:lpstr>
      <vt:lpstr>Identify topics for draft completion</vt:lpstr>
      <vt:lpstr>Identify topics for draft completion</vt:lpstr>
      <vt:lpstr>May Meeting Progress and Targets Towards the July Meeting</vt:lpstr>
      <vt:lpstr>May Meeting Progress and Targets Towards the July Meeting</vt:lpstr>
      <vt:lpstr>Submission Pipeline</vt:lpstr>
      <vt:lpstr>AOB</vt:lpstr>
      <vt:lpstr>PowerPoint Presentation</vt:lpstr>
      <vt:lpstr>May IEEE Meeting –  May 17th</vt:lpstr>
      <vt:lpstr>Submission List for the March 17th meeting</vt:lpstr>
      <vt:lpstr>AOB</vt:lpstr>
      <vt:lpstr>PowerPoint Presentation</vt:lpstr>
      <vt:lpstr>TGbk Telecon – June 20th</vt:lpstr>
      <vt:lpstr>Submission List for the June 20th meeting</vt:lpstr>
      <vt:lpstr>Review Submissions</vt:lpstr>
      <vt:lpstr>PowerPoint Presentation</vt:lpstr>
      <vt:lpstr>TGbk Telecon – June 27th</vt:lpstr>
      <vt:lpstr>Submission List for the June 27th meeting</vt:lpstr>
      <vt:lpstr>Review Submissions</vt:lpstr>
      <vt:lpstr>Submission 11-23-887</vt:lpstr>
      <vt:lpstr>Scheduled TGbk telecons – newly announced</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731</cp:revision>
  <cp:lastPrinted>1601-01-01T00:00:00Z</cp:lastPrinted>
  <dcterms:created xsi:type="dcterms:W3CDTF">2018-08-06T10:28:59Z</dcterms:created>
  <dcterms:modified xsi:type="dcterms:W3CDTF">2023-06-26T20:21:38Z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