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1078" r:id="rId19"/>
    <p:sldId id="933" r:id="rId20"/>
    <p:sldId id="1074" r:id="rId21"/>
    <p:sldId id="897" r:id="rId22"/>
    <p:sldId id="1072" r:id="rId23"/>
    <p:sldId id="1076" r:id="rId24"/>
    <p:sldId id="1077" r:id="rId25"/>
    <p:sldId id="842" r:id="rId26"/>
    <p:sldId id="1024" r:id="rId27"/>
    <p:sldId id="1071" r:id="rId28"/>
    <p:sldId id="1079" r:id="rId29"/>
    <p:sldId id="1080"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54814704"/>
        <c:axId val="-154809264"/>
      </c:barChart>
      <c:catAx>
        <c:axId val="-1548147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4809264"/>
        <c:crosses val="autoZero"/>
        <c:auto val="1"/>
        <c:lblAlgn val="ctr"/>
        <c:lblOffset val="100"/>
        <c:noMultiLvlLbl val="0"/>
      </c:catAx>
      <c:valAx>
        <c:axId val="-1548092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481470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801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9075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2023-04-10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968518"/>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lb272-sensing-session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INSTANCE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5908416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10</a:t>
                      </a:r>
                      <a:r>
                        <a:rPr lang="en-US" altLang="zh-CN" sz="1200" kern="1200" baseline="0" smtClean="0">
                          <a:solidFill>
                            <a:srgbClr val="0000FF"/>
                          </a:solidFill>
                          <a:latin typeface="+mn-lt"/>
                          <a:ea typeface="+mn-ea"/>
                          <a:cs typeface="+mn-cs"/>
                        </a:rPr>
                        <a:t> </a:t>
                      </a:r>
                      <a:r>
                        <a:rPr lang="en-US" altLang="zh-CN" sz="1200" kern="1200" baseline="0" dirty="0"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36911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1.77</a:t>
            </a:r>
            <a:r>
              <a:rPr lang="en-US" altLang="zh-CN" sz="1600" dirty="0"/>
              <a:t>% 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21137904"/>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1333236665"/>
              </p:ext>
            </p:extLst>
          </p:nvPr>
        </p:nvGraphicFramePr>
        <p:xfrm>
          <a:off x="457200" y="4084320"/>
          <a:ext cx="5181600" cy="2240280"/>
        </p:xfrm>
        <a:graphic>
          <a:graphicData uri="http://schemas.openxmlformats.org/drawingml/2006/table">
            <a:tbl>
              <a:tblPr firstRow="1" firstCol="1" bandRow="1">
                <a:tableStyleId>{616DA210-FB5B-4158-B5E0-FEB733F419BA}</a:tableStyleId>
              </a:tblPr>
              <a:tblGrid>
                <a:gridCol w="762000"/>
                <a:gridCol w="838200"/>
                <a:gridCol w="1214411"/>
                <a:gridCol w="919189"/>
                <a:gridCol w="838200"/>
                <a:gridCol w="609600"/>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a:effectLst/>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a:effectLst/>
                        </a:rPr>
                        <a:t>Approved</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RfM+A</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175</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0.134408602</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0.0176651</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0.152074</a:t>
                      </a:r>
                      <a:endParaRPr lang="zh-CN" sz="1100" b="1"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435377881"/>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dirty="0">
                          <a:effectLst/>
                        </a:rPr>
                        <a:t>Assigned</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a:effectLst/>
                        </a:rPr>
                        <a:t>Ready for Motion</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a:effectLst/>
                        </a:rPr>
                        <a:t>Approved</a:t>
                      </a:r>
                      <a:endParaRPr lang="zh-CN" sz="1000" dirty="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dirty="0" err="1">
                          <a:solidFill>
                            <a:srgbClr val="FF3300"/>
                          </a:solidFill>
                          <a:effectLst/>
                        </a:rPr>
                        <a:t>RfM+A</a:t>
                      </a:r>
                      <a:endParaRPr lang="zh-CN" sz="1000" dirty="0">
                        <a:solidFill>
                          <a:srgbClr val="FF3300"/>
                        </a:solidFill>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25 </a:t>
                      </a:r>
                      <a:r>
                        <a:rPr lang="en-US" sz="1000" strike="sngStrike" dirty="0" smtClean="0">
                          <a:solidFill>
                            <a:srgbClr val="0000FF"/>
                          </a:solidFill>
                          <a:effectLst/>
                          <a:latin typeface="Calibri" panose="020F0502020204030204" pitchFamily="34" charset="0"/>
                          <a:ea typeface="宋体" panose="02010600030101010101" pitchFamily="2" charset="-122"/>
                        </a:rPr>
                        <a:t>13</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Anirud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21 </a:t>
                      </a:r>
                      <a:r>
                        <a:rPr lang="en-US" sz="1000" strike="sngStrike" dirty="0" smtClean="0">
                          <a:solidFill>
                            <a:srgbClr val="0000FF"/>
                          </a:solidFill>
                          <a:effectLst/>
                          <a:latin typeface="Calibri" panose="020F0502020204030204" pitchFamily="34" charset="0"/>
                          <a:ea typeface="宋体" panose="02010600030101010101" pitchFamily="2" charset="-122"/>
                        </a:rPr>
                        <a:t>19</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82? </a:t>
                      </a:r>
                      <a:r>
                        <a:rPr lang="en-US" sz="1000" strike="sngStrike" dirty="0" smtClean="0">
                          <a:solidFill>
                            <a:srgbClr val="0000FF"/>
                          </a:solidFill>
                          <a:effectLst/>
                          <a:latin typeface="Calibri" panose="020F0502020204030204" pitchFamily="34" charset="0"/>
                          <a:ea typeface="宋体" panose="02010600030101010101" pitchFamily="2" charset="-122"/>
                        </a:rPr>
                        <a:t>60</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20</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45? </a:t>
                      </a:r>
                      <a:r>
                        <a:rPr lang="en-US" sz="1000" strike="sngStrike" dirty="0" smtClean="0">
                          <a:solidFill>
                            <a:srgbClr val="0000FF"/>
                          </a:solidFill>
                          <a:effectLst/>
                          <a:latin typeface="Calibri" panose="020F0502020204030204" pitchFamily="34" charset="0"/>
                          <a:ea typeface="宋体" panose="02010600030101010101" pitchFamily="2" charset="-122"/>
                        </a:rPr>
                        <a:t>32</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0</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208? </a:t>
                      </a:r>
                      <a:r>
                        <a:rPr lang="en-US" sz="1000" strike="sngStrike" dirty="0" smtClean="0">
                          <a:solidFill>
                            <a:srgbClr val="0000FF"/>
                          </a:solidFill>
                          <a:effectLst/>
                          <a:latin typeface="Calibri" panose="020F0502020204030204" pitchFamily="34" charset="0"/>
                          <a:ea typeface="宋体" panose="02010600030101010101" pitchFamily="2" charset="-122"/>
                        </a:rPr>
                        <a:t>60</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19</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26 </a:t>
                      </a:r>
                      <a:r>
                        <a:rPr lang="en-US" sz="1000" strike="sngStrike" dirty="0" smtClean="0">
                          <a:solidFill>
                            <a:srgbClr val="0000FF"/>
                          </a:solidFill>
                          <a:effectLst/>
                          <a:latin typeface="Calibri" panose="020F0502020204030204" pitchFamily="34" charset="0"/>
                          <a:ea typeface="宋体" panose="02010600030101010101" pitchFamily="2" charset="-122"/>
                        </a:rPr>
                        <a:t>23</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15</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Zinan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strike="noStrike" dirty="0" smtClean="0">
                          <a:solidFill>
                            <a:srgbClr val="0000FF"/>
                          </a:solidFill>
                          <a:effectLst/>
                          <a:latin typeface="Calibri" panose="020F0502020204030204" pitchFamily="34" charset="0"/>
                          <a:ea typeface="宋体" panose="02010600030101010101" pitchFamily="2" charset="-122"/>
                        </a:rPr>
                        <a:t>961?</a:t>
                      </a:r>
                      <a:r>
                        <a:rPr lang="en-US" sz="1000" strike="noStrike" baseline="0" dirty="0" smtClean="0">
                          <a:solidFill>
                            <a:srgbClr val="0000FF"/>
                          </a:solidFill>
                          <a:effectLst/>
                          <a:latin typeface="Calibri" panose="020F0502020204030204" pitchFamily="34" charset="0"/>
                          <a:ea typeface="宋体" panose="02010600030101010101" pitchFamily="2" charset="-122"/>
                        </a:rPr>
                        <a:t> </a:t>
                      </a:r>
                      <a:r>
                        <a:rPr lang="en-US" sz="1000" strike="sngStrike" dirty="0" smtClean="0">
                          <a:solidFill>
                            <a:srgbClr val="0000FF"/>
                          </a:solidFill>
                          <a:effectLst/>
                          <a:latin typeface="Calibri" panose="020F0502020204030204" pitchFamily="34" charset="0"/>
                          <a:ea typeface="宋体" panose="02010600030101010101" pitchFamily="2" charset="-122"/>
                        </a:rPr>
                        <a:t>761</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317</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0.185867896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0.203533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917373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a:t>
            </a:r>
            <a:r>
              <a:rPr lang="en-US" altLang="zh-CN" dirty="0" smtClean="0"/>
              <a:t>18 seats, or </a:t>
            </a:r>
            <a:r>
              <a:rPr lang="en-US" altLang="zh-CN" dirty="0" smtClean="0"/>
              <a:t>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smtClean="0"/>
              <a:t>Hotel: </a:t>
            </a:r>
            <a:endParaRPr lang="en-US" altLang="zh-CN" dirty="0" smtClean="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a:t>
            </a:r>
            <a:r>
              <a:rPr lang="en-US" altLang="zh-CN" sz="1800" dirty="0"/>
              <a:t>(Leif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2 days</a:t>
            </a:r>
            <a:r>
              <a:rPr lang="en-US" altLang="zh-CN" sz="1800" dirty="0"/>
              <a:t>? Thursday-Friday</a:t>
            </a:r>
            <a:r>
              <a:rPr lang="en-US" altLang="zh-CN" sz="1800" dirty="0"/>
              <a:t>? </a:t>
            </a:r>
            <a:r>
              <a:rPr lang="en-US" altLang="zh-CN" sz="1800" dirty="0"/>
              <a:t>-- July </a:t>
            </a:r>
            <a:r>
              <a:rPr lang="en-US" altLang="zh-CN" sz="1800" dirty="0"/>
              <a:t>6, </a:t>
            </a:r>
            <a:r>
              <a:rPr lang="en-US" altLang="zh-CN" sz="1800" dirty="0"/>
              <a:t>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days? </a:t>
            </a:r>
            <a:r>
              <a:rPr lang="en-US" altLang="zh-CN" sz="1800" dirty="0"/>
              <a:t>Thursday- Saturday? </a:t>
            </a:r>
            <a:r>
              <a:rPr lang="en-US" altLang="zh-CN" sz="1800" dirty="0" smtClean="0"/>
              <a:t>-- </a:t>
            </a:r>
            <a:r>
              <a:rPr lang="en-US" altLang="zh-CN" sz="1800" dirty="0"/>
              <a:t>July </a:t>
            </a:r>
            <a:r>
              <a:rPr lang="en-US" altLang="zh-CN" sz="1800" dirty="0"/>
              <a:t>6, 7, 8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t>
            </a:r>
            <a:r>
              <a:rPr lang="en-US" altLang="zh-CN" sz="3200" dirty="0" smtClean="0"/>
              <a:t>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on </a:t>
            </a:r>
            <a:r>
              <a:rPr lang="en-US" altLang="zh-CN" sz="1800" b="1" kern="0" dirty="0" smtClean="0"/>
              <a:t>during </a:t>
            </a:r>
            <a:r>
              <a:rPr lang="en-US" altLang="zh-CN" sz="1800" b="1" kern="0" dirty="0" smtClean="0">
                <a:solidFill>
                  <a:srgbClr val="0000FF"/>
                </a:solidFill>
              </a:rPr>
              <a:t>July 6, 7, 8</a:t>
            </a:r>
            <a:r>
              <a:rPr lang="en-US" altLang="zh-CN" sz="1800" b="1" kern="0" dirty="0" smtClean="0"/>
              <a:t>, </a:t>
            </a:r>
            <a:r>
              <a:rPr lang="en-US" altLang="zh-CN" sz="1800" b="1" kern="0" dirty="0" smtClean="0"/>
              <a:t>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a:t>
            </a:r>
            <a:r>
              <a:rPr lang="en-US" altLang="zh-CN" sz="1800" b="1" kern="0" dirty="0" smtClean="0">
                <a:solidFill>
                  <a:srgbClr val="0000FF"/>
                </a:solidFill>
              </a:rPr>
              <a:t>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a:t>
            </a:r>
            <a:r>
              <a:rPr lang="en-US" altLang="zh-CN" dirty="0" smtClean="0">
                <a:latin typeface="Times New Roman" panose="02020603050405020304" pitchFamily="18" charset="0"/>
                <a:cs typeface="+mn-cs"/>
              </a:rPr>
              <a:t> --</a:t>
            </a:r>
            <a:endParaRPr lang="en-US" altLang="zh-CN" dirty="0" smtClean="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a:t>
            </a:r>
            <a:r>
              <a:rPr lang="en-US" altLang="zh-CN" dirty="0" smtClean="0">
                <a:latin typeface="Times New Roman" panose="02020603050405020304" pitchFamily="18" charset="0"/>
                <a:cs typeface="+mn-cs"/>
              </a:rPr>
              <a:t>online  --</a:t>
            </a:r>
            <a:endParaRPr lang="en-US" altLang="zh-CN" dirty="0" smtClean="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a:t>
            </a:r>
            <a:r>
              <a:rPr lang="en-US" altLang="zh-CN" dirty="0" smtClean="0">
                <a:latin typeface="Times New Roman" panose="02020603050405020304" pitchFamily="18" charset="0"/>
                <a:cs typeface="+mn-cs"/>
              </a:rPr>
              <a:t>--</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a:t>
            </a:r>
            <a:r>
              <a:rPr lang="en-US" altLang="zh-CN" dirty="0" smtClean="0">
                <a:latin typeface="Times New Roman" panose="02020603050405020304" pitchFamily="18" charset="0"/>
                <a:cs typeface="+mn-cs"/>
              </a:rPr>
              <a:t>--</a:t>
            </a: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144753</TotalTime>
  <Words>3371</Words>
  <Application>Microsoft Office PowerPoint</Application>
  <PresentationFormat>宽屏</PresentationFormat>
  <Paragraphs>1002</Paragraphs>
  <Slides>29</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29</vt:i4>
      </vt:variant>
    </vt:vector>
  </HeadingPairs>
  <TitlesOfParts>
    <vt:vector size="4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5751</cp:revision>
  <cp:lastPrinted>2014-11-04T15:04:57Z</cp:lastPrinted>
  <dcterms:created xsi:type="dcterms:W3CDTF">2007-04-17T18:10:23Z</dcterms:created>
  <dcterms:modified xsi:type="dcterms:W3CDTF">2023-04-14T01:47:54Z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