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9"/>
  </p:notesMasterIdLst>
  <p:handoutMasterIdLst>
    <p:handoutMasterId r:id="rId20"/>
  </p:handoutMasterIdLst>
  <p:sldIdLst>
    <p:sldId id="403" r:id="rId5"/>
    <p:sldId id="404" r:id="rId6"/>
    <p:sldId id="406" r:id="rId7"/>
    <p:sldId id="407" r:id="rId8"/>
    <p:sldId id="408" r:id="rId9"/>
    <p:sldId id="405" r:id="rId10"/>
    <p:sldId id="415" r:id="rId11"/>
    <p:sldId id="409" r:id="rId12"/>
    <p:sldId id="416" r:id="rId13"/>
    <p:sldId id="420" r:id="rId14"/>
    <p:sldId id="417" r:id="rId15"/>
    <p:sldId id="424" r:id="rId16"/>
    <p:sldId id="418" r:id="rId17"/>
    <p:sldId id="41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98D2C-2928-4827-A921-8003FCB3755D}" v="47" dt="2023-05-18T03:02:21.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57" autoAdjust="0"/>
  </p:normalViewPr>
  <p:slideViewPr>
    <p:cSldViewPr>
      <p:cViewPr>
        <p:scale>
          <a:sx n="78" d="100"/>
          <a:sy n="78" d="100"/>
        </p:scale>
        <p:origin x="89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interdigital-my.sharepoint.com/personal/zinan_lin_interdigital_com/Documents/Documents/Work/2021/NDP%20TBPPDU%20Duration%20Calcul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interdigital-my.sharepoint.com/personal/zinan_lin_interdigital_com/Documents/Documents/Work/2021/NDP%20TBPPDU%20Duration%20Calculat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dirty="0"/>
              <a:t>Number of Compressed Beamforming Feedback Bits </a:t>
            </a:r>
            <a:r>
              <a:rPr lang="en-US" sz="1400" b="1" i="0" u="none" strike="noStrike" baseline="0" dirty="0">
                <a:effectLst/>
              </a:rPr>
              <a:t>for 20 MHz </a:t>
            </a:r>
            <a:r>
              <a:rPr lang="en-US" sz="1400" dirty="0"/>
              <a:t>SU-MIMO Reports, Ng = 4</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v>8 Tx Antennas</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'Number of feedback bits '!$C$1:$F$1</c:f>
              <c:numCache>
                <c:formatCode>General</c:formatCode>
                <c:ptCount val="4"/>
                <c:pt idx="0">
                  <c:v>1</c:v>
                </c:pt>
                <c:pt idx="1">
                  <c:v>2</c:v>
                </c:pt>
                <c:pt idx="2">
                  <c:v>3</c:v>
                </c:pt>
                <c:pt idx="3">
                  <c:v>4</c:v>
                </c:pt>
              </c:numCache>
            </c:numRef>
          </c:cat>
          <c:val>
            <c:numRef>
              <c:f>'Number of feedback bits '!$C$22:$F$22</c:f>
              <c:numCache>
                <c:formatCode>General</c:formatCode>
                <c:ptCount val="4"/>
                <c:pt idx="0">
                  <c:v>3920</c:v>
                </c:pt>
                <c:pt idx="1">
                  <c:v>7280</c:v>
                </c:pt>
                <c:pt idx="2">
                  <c:v>10080</c:v>
                </c:pt>
                <c:pt idx="3">
                  <c:v>12320</c:v>
                </c:pt>
              </c:numCache>
            </c:numRef>
          </c:val>
          <c:extLst>
            <c:ext xmlns:c16="http://schemas.microsoft.com/office/drawing/2014/chart" uri="{C3380CC4-5D6E-409C-BE32-E72D297353CC}">
              <c16:uniqueId val="{00000000-292C-4EFA-AE6B-5BBC1ED32317}"/>
            </c:ext>
          </c:extLst>
        </c:ser>
        <c:ser>
          <c:idx val="1"/>
          <c:order val="1"/>
          <c:tx>
            <c:v>16 Tx Antennas</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'Number of feedback bits '!$C$1:$F$1</c:f>
              <c:numCache>
                <c:formatCode>General</c:formatCode>
                <c:ptCount val="4"/>
                <c:pt idx="0">
                  <c:v>1</c:v>
                </c:pt>
                <c:pt idx="1">
                  <c:v>2</c:v>
                </c:pt>
                <c:pt idx="2">
                  <c:v>3</c:v>
                </c:pt>
                <c:pt idx="3">
                  <c:v>4</c:v>
                </c:pt>
              </c:numCache>
            </c:numRef>
          </c:cat>
          <c:val>
            <c:numRef>
              <c:f>'Number of feedback bits '!$C$25:$F$25</c:f>
              <c:numCache>
                <c:formatCode>General</c:formatCode>
                <c:ptCount val="4"/>
                <c:pt idx="0">
                  <c:v>8400</c:v>
                </c:pt>
                <c:pt idx="1">
                  <c:v>16240</c:v>
                </c:pt>
                <c:pt idx="2">
                  <c:v>23520</c:v>
                </c:pt>
                <c:pt idx="3">
                  <c:v>30240</c:v>
                </c:pt>
              </c:numCache>
            </c:numRef>
          </c:val>
          <c:extLst>
            <c:ext xmlns:c16="http://schemas.microsoft.com/office/drawing/2014/chart" uri="{C3380CC4-5D6E-409C-BE32-E72D297353CC}">
              <c16:uniqueId val="{00000001-292C-4EFA-AE6B-5BBC1ED32317}"/>
            </c:ext>
          </c:extLst>
        </c:ser>
        <c:dLbls>
          <c:dLblPos val="inEnd"/>
          <c:showLegendKey val="0"/>
          <c:showVal val="1"/>
          <c:showCatName val="0"/>
          <c:showSerName val="0"/>
          <c:showPercent val="0"/>
          <c:showBubbleSize val="0"/>
        </c:dLbls>
        <c:gapWidth val="65"/>
        <c:axId val="950812896"/>
        <c:axId val="950813552"/>
      </c:barChart>
      <c:catAx>
        <c:axId val="95081289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Nc</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950813552"/>
        <c:crosses val="autoZero"/>
        <c:auto val="1"/>
        <c:lblAlgn val="ctr"/>
        <c:lblOffset val="100"/>
        <c:noMultiLvlLbl val="0"/>
      </c:catAx>
      <c:valAx>
        <c:axId val="950813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 of Bits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9508128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dirty="0"/>
              <a:t>Number of Compressed Beamforming Feedback Bits for </a:t>
            </a:r>
            <a:r>
              <a:rPr lang="en-US" sz="1400" b="1" i="0" u="none" strike="noStrike" baseline="0" dirty="0">
                <a:effectLst/>
              </a:rPr>
              <a:t>20 MHz</a:t>
            </a:r>
            <a:r>
              <a:rPr lang="en-US" sz="1800" b="1" i="0" u="none" strike="noStrike" baseline="0" dirty="0">
                <a:effectLst/>
              </a:rPr>
              <a:t> </a:t>
            </a:r>
            <a:r>
              <a:rPr lang="en-US" sz="1400" dirty="0"/>
              <a:t>MU-MIMO Reports, Ng = 4</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v>8 Tx Antennas</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'Number of feedback bits '!$C$1:$F$1</c:f>
              <c:numCache>
                <c:formatCode>General</c:formatCode>
                <c:ptCount val="4"/>
                <c:pt idx="0">
                  <c:v>1</c:v>
                </c:pt>
                <c:pt idx="1">
                  <c:v>2</c:v>
                </c:pt>
                <c:pt idx="2">
                  <c:v>3</c:v>
                </c:pt>
                <c:pt idx="3">
                  <c:v>4</c:v>
                </c:pt>
              </c:numCache>
            </c:numRef>
          </c:cat>
          <c:val>
            <c:numRef>
              <c:f>'Number of feedback bits '!$C$51:$F$51</c:f>
              <c:numCache>
                <c:formatCode>General</c:formatCode>
                <c:ptCount val="4"/>
                <c:pt idx="0">
                  <c:v>6272</c:v>
                </c:pt>
                <c:pt idx="1">
                  <c:v>11648</c:v>
                </c:pt>
                <c:pt idx="2">
                  <c:v>16128</c:v>
                </c:pt>
                <c:pt idx="3">
                  <c:v>19712</c:v>
                </c:pt>
              </c:numCache>
            </c:numRef>
          </c:val>
          <c:extLst>
            <c:ext xmlns:c16="http://schemas.microsoft.com/office/drawing/2014/chart" uri="{C3380CC4-5D6E-409C-BE32-E72D297353CC}">
              <c16:uniqueId val="{00000000-4F01-4500-A392-19727F341551}"/>
            </c:ext>
          </c:extLst>
        </c:ser>
        <c:ser>
          <c:idx val="1"/>
          <c:order val="1"/>
          <c:tx>
            <c:v>16 Tx Antennas</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'Number of feedback bits '!$C$1:$F$1</c:f>
              <c:numCache>
                <c:formatCode>General</c:formatCode>
                <c:ptCount val="4"/>
                <c:pt idx="0">
                  <c:v>1</c:v>
                </c:pt>
                <c:pt idx="1">
                  <c:v>2</c:v>
                </c:pt>
                <c:pt idx="2">
                  <c:v>3</c:v>
                </c:pt>
                <c:pt idx="3">
                  <c:v>4</c:v>
                </c:pt>
              </c:numCache>
            </c:numRef>
          </c:cat>
          <c:val>
            <c:numRef>
              <c:f>'Number of feedback bits '!$C$54:$F$54</c:f>
              <c:numCache>
                <c:formatCode>General</c:formatCode>
                <c:ptCount val="4"/>
                <c:pt idx="0">
                  <c:v>13440</c:v>
                </c:pt>
                <c:pt idx="1">
                  <c:v>25984</c:v>
                </c:pt>
                <c:pt idx="2">
                  <c:v>37632</c:v>
                </c:pt>
                <c:pt idx="3">
                  <c:v>48384</c:v>
                </c:pt>
              </c:numCache>
            </c:numRef>
          </c:val>
          <c:extLst>
            <c:ext xmlns:c16="http://schemas.microsoft.com/office/drawing/2014/chart" uri="{C3380CC4-5D6E-409C-BE32-E72D297353CC}">
              <c16:uniqueId val="{00000001-4F01-4500-A392-19727F341551}"/>
            </c:ext>
          </c:extLst>
        </c:ser>
        <c:dLbls>
          <c:dLblPos val="inEnd"/>
          <c:showLegendKey val="0"/>
          <c:showVal val="1"/>
          <c:showCatName val="0"/>
          <c:showSerName val="0"/>
          <c:showPercent val="0"/>
          <c:showBubbleSize val="0"/>
        </c:dLbls>
        <c:gapWidth val="65"/>
        <c:axId val="950812896"/>
        <c:axId val="950813552"/>
      </c:barChart>
      <c:catAx>
        <c:axId val="95081289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Nc</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950813552"/>
        <c:crosses val="autoZero"/>
        <c:auto val="1"/>
        <c:lblAlgn val="ctr"/>
        <c:lblOffset val="100"/>
        <c:noMultiLvlLbl val="0"/>
      </c:catAx>
      <c:valAx>
        <c:axId val="950813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 of Bits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9508128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802.11-23/0473r1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Zinan Lin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Discussions on CSI Feedback Reduction in UHR</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05/04/2023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2476980935"/>
              </p:ext>
            </p:extLst>
          </p:nvPr>
        </p:nvGraphicFramePr>
        <p:xfrm>
          <a:off x="1849438" y="3170238"/>
          <a:ext cx="9601200" cy="3101975"/>
        </p:xfrm>
        <a:graphic>
          <a:graphicData uri="http://schemas.openxmlformats.org/presentationml/2006/ole">
            <mc:AlternateContent xmlns:mc="http://schemas.openxmlformats.org/markup-compatibility/2006">
              <mc:Choice xmlns:v="urn:schemas-microsoft-com:vml" Requires="v">
                <p:oleObj name="Document" r:id="rId3" imgW="8379226" imgH="2719087" progId="Word.Document.8">
                  <p:embed/>
                </p:oleObj>
              </mc:Choice>
              <mc:Fallback>
                <p:oleObj name="Document" r:id="rId3" imgW="8379226" imgH="2719087"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1849438" y="3170238"/>
                        <a:ext cx="9601200" cy="3101975"/>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43AE990-A9C5-DDCD-1436-4F02C6894EC0}"/>
              </a:ext>
            </a:extLst>
          </p:cNvPr>
          <p:cNvPicPr>
            <a:picLocks noChangeAspect="1"/>
          </p:cNvPicPr>
          <p:nvPr/>
        </p:nvPicPr>
        <p:blipFill>
          <a:blip r:embed="rId2"/>
          <a:stretch>
            <a:fillRect/>
          </a:stretch>
        </p:blipFill>
        <p:spPr>
          <a:xfrm>
            <a:off x="623392" y="831819"/>
            <a:ext cx="9234795" cy="4762313"/>
          </a:xfrm>
          <a:prstGeom prst="rect">
            <a:avLst/>
          </a:prstGeom>
        </p:spPr>
      </p:pic>
      <p:sp>
        <p:nvSpPr>
          <p:cNvPr id="4" name="Slide Number Placeholder 3">
            <a:extLst>
              <a:ext uri="{FF2B5EF4-FFF2-40B4-BE49-F238E27FC236}">
                <a16:creationId xmlns:a16="http://schemas.microsoft.com/office/drawing/2014/main" id="{0D076B1A-22B7-4B53-6A1E-4F1C9EF5945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56D3622-FF80-0C70-DE8A-8D44DF3FB830}"/>
                  </a:ext>
                </a:extLst>
              </p:cNvPr>
              <p:cNvSpPr txBox="1"/>
              <p:nvPr/>
            </p:nvSpPr>
            <p:spPr>
              <a:xfrm>
                <a:off x="1487488" y="5573133"/>
                <a:ext cx="8136904" cy="707886"/>
              </a:xfrm>
              <a:prstGeom prst="rect">
                <a:avLst/>
              </a:prstGeom>
              <a:noFill/>
            </p:spPr>
            <p:txBody>
              <a:bodyPr wrap="square" rtlCol="0">
                <a:spAutoFit/>
              </a:bodyPr>
              <a:lstStyle/>
              <a:p>
                <a:r>
                  <a:rPr lang="en-US" sz="2000" b="1" dirty="0">
                    <a:solidFill>
                      <a:schemeClr val="tx1"/>
                    </a:solidFill>
                  </a:rPr>
                  <a:t>50%-tile </a:t>
                </a:r>
                <a14:m>
                  <m:oMath xmlns:m="http://schemas.openxmlformats.org/officeDocument/2006/math">
                    <m:r>
                      <a:rPr lang="en-US" sz="2000" b="1" i="1" smtClean="0">
                        <a:solidFill>
                          <a:schemeClr val="tx1"/>
                        </a:solidFill>
                        <a:latin typeface="Cambria Math" panose="02040503050406030204" pitchFamily="18" charset="0"/>
                      </a:rPr>
                      <m:t>𝝍</m:t>
                    </m:r>
                  </m:oMath>
                </a14:m>
                <a:r>
                  <a:rPr lang="en-US" sz="2000" dirty="0">
                    <a:solidFill>
                      <a:schemeClr val="tx1"/>
                    </a:solidFill>
                  </a:rPr>
                  <a:t> values do not change with MIMO setting significantly: AP may pre-store the vector of </a:t>
                </a:r>
                <a:r>
                  <a:rPr lang="en-US" sz="2000" b="1" dirty="0">
                    <a:solidFill>
                      <a:schemeClr val="tx1"/>
                    </a:solidFill>
                  </a:rPr>
                  <a:t>50%-tile </a:t>
                </a:r>
                <a14:m>
                  <m:oMath xmlns:m="http://schemas.openxmlformats.org/officeDocument/2006/math">
                    <m:r>
                      <a:rPr lang="en-US" sz="2000" b="1" i="1">
                        <a:solidFill>
                          <a:schemeClr val="tx1"/>
                        </a:solidFill>
                        <a:latin typeface="Cambria Math" panose="02040503050406030204" pitchFamily="18" charset="0"/>
                      </a:rPr>
                      <m:t>𝝍</m:t>
                    </m:r>
                  </m:oMath>
                </a14:m>
                <a:r>
                  <a:rPr lang="en-US" sz="2000" dirty="0">
                    <a:solidFill>
                      <a:schemeClr val="tx1"/>
                    </a:solidFill>
                  </a:rPr>
                  <a:t> values </a:t>
                </a:r>
              </a:p>
            </p:txBody>
          </p:sp>
        </mc:Choice>
        <mc:Fallback xmlns="">
          <p:sp>
            <p:nvSpPr>
              <p:cNvPr id="6" name="TextBox 5">
                <a:extLst>
                  <a:ext uri="{FF2B5EF4-FFF2-40B4-BE49-F238E27FC236}">
                    <a16:creationId xmlns:a16="http://schemas.microsoft.com/office/drawing/2014/main" id="{156D3622-FF80-0C70-DE8A-8D44DF3FB830}"/>
                  </a:ext>
                </a:extLst>
              </p:cNvPr>
              <p:cNvSpPr txBox="1">
                <a:spLocks noRot="1" noChangeAspect="1" noMove="1" noResize="1" noEditPoints="1" noAdjustHandles="1" noChangeArrowheads="1" noChangeShapeType="1" noTextEdit="1"/>
              </p:cNvSpPr>
              <p:nvPr/>
            </p:nvSpPr>
            <p:spPr>
              <a:xfrm>
                <a:off x="1487488" y="5573133"/>
                <a:ext cx="8136904" cy="707886"/>
              </a:xfrm>
              <a:prstGeom prst="rect">
                <a:avLst/>
              </a:prstGeom>
              <a:blipFill>
                <a:blip r:embed="rId3"/>
                <a:stretch>
                  <a:fillRect l="-749" t="-4310" b="-14655"/>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740B7B84-C892-1110-B104-5D7E43F0D070}"/>
              </a:ext>
            </a:extLst>
          </p:cNvPr>
          <p:cNvSpPr txBox="1"/>
          <p:nvPr/>
        </p:nvSpPr>
        <p:spPr>
          <a:xfrm>
            <a:off x="9336360" y="3212976"/>
            <a:ext cx="2520280" cy="1077218"/>
          </a:xfrm>
          <a:prstGeom prst="rect">
            <a:avLst/>
          </a:prstGeom>
          <a:noFill/>
        </p:spPr>
        <p:txBody>
          <a:bodyPr wrap="square" rtlCol="0">
            <a:spAutoFit/>
          </a:bodyPr>
          <a:lstStyle/>
          <a:p>
            <a:r>
              <a:rPr lang="en-US" sz="1600" dirty="0">
                <a:solidFill>
                  <a:schemeClr val="tx1"/>
                </a:solidFill>
              </a:rPr>
              <a:t>Simulation assumptions:</a:t>
            </a:r>
          </a:p>
          <a:p>
            <a:pPr marL="285750" indent="-285750">
              <a:buFont typeface="Arial" panose="020B0604020202020204" pitchFamily="34" charset="0"/>
              <a:buChar char="•"/>
            </a:pPr>
            <a:r>
              <a:rPr lang="en-US" sz="1600" dirty="0">
                <a:solidFill>
                  <a:schemeClr val="tx1"/>
                </a:solidFill>
              </a:rPr>
              <a:t>Channel A-E</a:t>
            </a:r>
          </a:p>
          <a:p>
            <a:pPr marL="285750" indent="-285750">
              <a:buFont typeface="Arial" panose="020B0604020202020204" pitchFamily="34" charset="0"/>
              <a:buChar char="•"/>
            </a:pPr>
            <a:r>
              <a:rPr lang="en-US" sz="1600" dirty="0">
                <a:solidFill>
                  <a:schemeClr val="tx1"/>
                </a:solidFill>
              </a:rPr>
              <a:t>Sim. for 1000 packets for each channel type</a:t>
            </a:r>
          </a:p>
        </p:txBody>
      </p:sp>
    </p:spTree>
    <p:extLst>
      <p:ext uri="{BB962C8B-B14F-4D97-AF65-F5344CB8AC3E}">
        <p14:creationId xmlns:p14="http://schemas.microsoft.com/office/powerpoint/2010/main" val="54458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F1110FC4-FCA2-62D7-C0A9-6CABDDF05593}"/>
                  </a:ext>
                </a:extLst>
              </p:cNvPr>
              <p:cNvSpPr>
                <a:spLocks noGrp="1"/>
              </p:cNvSpPr>
              <p:nvPr>
                <p:ph type="title"/>
              </p:nvPr>
            </p:nvSpPr>
            <p:spPr/>
            <p:txBody>
              <a:bodyPr/>
              <a:lstStyle/>
              <a:p>
                <a:r>
                  <a:rPr lang="en-US" dirty="0"/>
                  <a:t>PER Performance of </a:t>
                </a:r>
                <a14:m>
                  <m:oMath xmlns:m="http://schemas.openxmlformats.org/officeDocument/2006/math">
                    <m:r>
                      <a:rPr lang="en-US" kern="1200" smtClean="0">
                        <a:solidFill>
                          <a:schemeClr val="tx1"/>
                        </a:solidFill>
                        <a:effectLst/>
                        <a:latin typeface="Cambria Math" panose="02040503050406030204" pitchFamily="18" charset="0"/>
                        <a:ea typeface="+mn-ea"/>
                        <a:cs typeface="+mn-cs"/>
                      </a:rPr>
                      <m:t>𝜙</m:t>
                    </m:r>
                    <m:r>
                      <a:rPr lang="en-US" kern="1200" smtClean="0">
                        <a:solidFill>
                          <a:schemeClr val="tx1"/>
                        </a:solidFill>
                        <a:effectLst/>
                        <a:latin typeface="Cambria Math" panose="02040503050406030204" pitchFamily="18" charset="0"/>
                        <a:ea typeface="+mn-ea"/>
                        <a:cs typeface="+mn-cs"/>
                      </a:rPr>
                      <m:t> </m:t>
                    </m:r>
                  </m:oMath>
                </a14:m>
                <a:r>
                  <a:rPr lang="en-US" kern="1200" dirty="0">
                    <a:solidFill>
                      <a:schemeClr val="tx1"/>
                    </a:solidFill>
                    <a:effectLst/>
                    <a:ea typeface="+mn-ea"/>
                    <a:cs typeface="+mn-cs"/>
                  </a:rPr>
                  <a:t>only feedback </a:t>
                </a:r>
                <a:endParaRPr lang="en-US" dirty="0"/>
              </a:p>
            </p:txBody>
          </p:sp>
        </mc:Choice>
        <mc:Fallback xmlns="">
          <p:sp>
            <p:nvSpPr>
              <p:cNvPr id="2" name="Title 1">
                <a:extLst>
                  <a:ext uri="{FF2B5EF4-FFF2-40B4-BE49-F238E27FC236}">
                    <a16:creationId xmlns:a16="http://schemas.microsoft.com/office/drawing/2014/main" id="{F1110FC4-FCA2-62D7-C0A9-6CABDDF05593}"/>
                  </a:ext>
                </a:extLst>
              </p:cNvPr>
              <p:cNvSpPr>
                <a:spLocks noGrp="1" noRot="1" noChangeAspect="1" noMove="1" noResize="1" noEditPoints="1" noAdjustHandles="1" noChangeArrowheads="1" noChangeShapeType="1" noTextEdit="1"/>
              </p:cNvSpPr>
              <p:nvPr>
                <p:ph type="title"/>
              </p:nvPr>
            </p:nvSpPr>
            <p:spPr>
              <a:blipFill>
                <a:blip r:embed="rId3"/>
                <a:stretch>
                  <a:fillRect/>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98EAC8C-ECC7-F5E7-C505-B2E56315A7A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5EC78B9-1FAA-1A2D-9912-628FEDEDC2F2}"/>
                  </a:ext>
                </a:extLst>
              </p:cNvPr>
              <p:cNvSpPr txBox="1"/>
              <p:nvPr/>
            </p:nvSpPr>
            <p:spPr>
              <a:xfrm>
                <a:off x="7320136" y="1641376"/>
                <a:ext cx="3600401"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solidFill>
                      <a:schemeClr val="tx1"/>
                    </a:solidFill>
                  </a:rPr>
                  <a:t>Simulation Assumptions: </a:t>
                </a:r>
              </a:p>
              <a:p>
                <a:pPr marL="342900" indent="-342900">
                  <a:buFont typeface="Arial" panose="020B0604020202020204" pitchFamily="34" charset="0"/>
                  <a:buChar char="•"/>
                </a:pPr>
                <a:r>
                  <a:rPr lang="en-US" sz="1400" dirty="0">
                    <a:solidFill>
                      <a:schemeClr val="tx1"/>
                    </a:solidFill>
                  </a:rPr>
                  <a:t>8x2, Channel D, 20 MHz BW</a:t>
                </a:r>
              </a:p>
              <a:p>
                <a:pPr marL="342900" indent="-342900">
                  <a:buFont typeface="Arial" panose="020B0604020202020204" pitchFamily="34" charset="0"/>
                  <a:buChar char="•"/>
                </a:pPr>
                <a:r>
                  <a:rPr lang="en-US" sz="1400" dirty="0">
                    <a:solidFill>
                      <a:schemeClr val="tx1"/>
                    </a:solidFill>
                  </a:rPr>
                  <a:t>Payload length: 1000 bytes</a:t>
                </a:r>
              </a:p>
              <a:p>
                <a:pPr marL="342900" indent="-342900">
                  <a:buFont typeface="Arial" panose="020B0604020202020204" pitchFamily="34" charset="0"/>
                  <a:buChar char="•"/>
                </a:pPr>
                <a:r>
                  <a:rPr lang="en-US" sz="1400" dirty="0">
                    <a:solidFill>
                      <a:schemeClr val="tx1"/>
                    </a:solidFill>
                  </a:rPr>
                  <a:t>Baseline: </a:t>
                </a:r>
                <a14:m>
                  <m:oMath xmlns:m="http://schemas.openxmlformats.org/officeDocument/2006/math">
                    <m:r>
                      <a:rPr lang="en-US" sz="1400" b="0" i="1" smtClean="0">
                        <a:solidFill>
                          <a:schemeClr val="tx1"/>
                        </a:solidFill>
                        <a:latin typeface="Cambria Math" panose="02040503050406030204" pitchFamily="18" charset="0"/>
                      </a:rPr>
                      <m:t>𝜙</m:t>
                    </m:r>
                  </m:oMath>
                </a14:m>
                <a:r>
                  <a:rPr lang="en-US" sz="1400" dirty="0">
                    <a:solidFill>
                      <a:schemeClr val="tx1"/>
                    </a:solidFill>
                  </a:rPr>
                  <a:t> – 6 bits, </a:t>
                </a:r>
                <a14:m>
                  <m:oMath xmlns:m="http://schemas.openxmlformats.org/officeDocument/2006/math">
                    <m:r>
                      <a:rPr lang="en-US" sz="1400" b="0" i="1" smtClean="0">
                        <a:solidFill>
                          <a:schemeClr val="tx1"/>
                        </a:solidFill>
                        <a:latin typeface="Cambria Math" panose="02040503050406030204" pitchFamily="18" charset="0"/>
                      </a:rPr>
                      <m:t>𝜓</m:t>
                    </m:r>
                  </m:oMath>
                </a14:m>
                <a:r>
                  <a:rPr lang="en-US" sz="1400" dirty="0">
                    <a:solidFill>
                      <a:schemeClr val="tx1"/>
                    </a:solidFill>
                  </a:rPr>
                  <a:t> – 4 bits</a:t>
                </a:r>
              </a:p>
              <a:p>
                <a:pPr marL="342900" indent="-342900">
                  <a:buFont typeface="Arial" panose="020B0604020202020204" pitchFamily="34" charset="0"/>
                  <a:buChar char="•"/>
                </a:pPr>
                <a14:m>
                  <m:oMath xmlns:m="http://schemas.openxmlformats.org/officeDocument/2006/math">
                    <m:r>
                      <a:rPr lang="en-US" sz="1600" b="0" i="1" smtClean="0">
                        <a:solidFill>
                          <a:schemeClr val="tx1"/>
                        </a:solidFill>
                        <a:latin typeface="Cambria Math" panose="02040503050406030204" pitchFamily="18" charset="0"/>
                      </a:rPr>
                      <m:t>𝜙</m:t>
                    </m:r>
                  </m:oMath>
                </a14:m>
                <a:r>
                  <a:rPr lang="en-US" sz="1600" dirty="0">
                    <a:solidFill>
                      <a:schemeClr val="bg2"/>
                    </a:solidFill>
                  </a:rPr>
                  <a:t> </a:t>
                </a:r>
                <a:r>
                  <a:rPr lang="en-US" sz="1400" dirty="0">
                    <a:solidFill>
                      <a:schemeClr val="tx1"/>
                    </a:solidFill>
                  </a:rPr>
                  <a:t>only feedback: 50%-tile </a:t>
                </a:r>
                <a14:m>
                  <m:oMath xmlns:m="http://schemas.openxmlformats.org/officeDocument/2006/math">
                    <m:r>
                      <a:rPr lang="en-US" sz="1400">
                        <a:solidFill>
                          <a:schemeClr val="tx1"/>
                        </a:solidFill>
                        <a:latin typeface="Cambria Math" panose="02040503050406030204" pitchFamily="18" charset="0"/>
                      </a:rPr>
                      <m:t>𝜓</m:t>
                    </m:r>
                  </m:oMath>
                </a14:m>
                <a:r>
                  <a:rPr lang="en-US" sz="1400" dirty="0">
                    <a:solidFill>
                      <a:schemeClr val="tx1"/>
                    </a:solidFill>
                  </a:rPr>
                  <a:t> values used in the beamformer side </a:t>
                </a:r>
              </a:p>
            </p:txBody>
          </p:sp>
        </mc:Choice>
        <mc:Fallback xmlns="">
          <p:sp>
            <p:nvSpPr>
              <p:cNvPr id="6" name="TextBox 5">
                <a:extLst>
                  <a:ext uri="{FF2B5EF4-FFF2-40B4-BE49-F238E27FC236}">
                    <a16:creationId xmlns:a16="http://schemas.microsoft.com/office/drawing/2014/main" id="{95EC78B9-1FAA-1A2D-9912-628FEDEDC2F2}"/>
                  </a:ext>
                </a:extLst>
              </p:cNvPr>
              <p:cNvSpPr txBox="1">
                <a:spLocks noRot="1" noChangeAspect="1" noMove="1" noResize="1" noEditPoints="1" noAdjustHandles="1" noChangeArrowheads="1" noChangeShapeType="1" noTextEdit="1"/>
              </p:cNvSpPr>
              <p:nvPr/>
            </p:nvSpPr>
            <p:spPr>
              <a:xfrm>
                <a:off x="7320136" y="1641376"/>
                <a:ext cx="3600401" cy="1477328"/>
              </a:xfrm>
              <a:prstGeom prst="rect">
                <a:avLst/>
              </a:prstGeom>
              <a:blipFill>
                <a:blip r:embed="rId4"/>
                <a:stretch>
                  <a:fillRect l="-673" t="-405" b="-4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E2C12249-79CC-511D-AB9B-0635B7EE2715}"/>
                  </a:ext>
                </a:extLst>
              </p:cNvPr>
              <p:cNvSpPr txBox="1"/>
              <p:nvPr/>
            </p:nvSpPr>
            <p:spPr>
              <a:xfrm>
                <a:off x="6498168" y="3376954"/>
                <a:ext cx="5502488" cy="2860358"/>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82880" indent="-182880">
                  <a:buFont typeface="Arial" panose="020B0604020202020204" pitchFamily="34" charset="0"/>
                  <a:buChar char="•"/>
                </a:pPr>
                <a:r>
                  <a:rPr lang="en-US" sz="1600" dirty="0">
                    <a:solidFill>
                      <a:schemeClr val="tx1"/>
                    </a:solidFill>
                  </a:rPr>
                  <a:t>At lower MCS, e.g. MCS = 0, no PER performance difference between baseline and </a:t>
                </a:r>
                <a14:m>
                  <m:oMath xmlns:m="http://schemas.openxmlformats.org/officeDocument/2006/math">
                    <m:r>
                      <a:rPr lang="en-US" sz="1600">
                        <a:solidFill>
                          <a:schemeClr val="tx1"/>
                        </a:solidFill>
                        <a:latin typeface="Cambria Math" panose="02040503050406030204" pitchFamily="18" charset="0"/>
                      </a:rPr>
                      <m:t>𝜙</m:t>
                    </m:r>
                    <m:r>
                      <a:rPr lang="en-US" sz="1600">
                        <a:solidFill>
                          <a:schemeClr val="tx1"/>
                        </a:solidFill>
                        <a:latin typeface="Cambria Math" panose="02040503050406030204" pitchFamily="18" charset="0"/>
                      </a:rPr>
                      <m:t> </m:t>
                    </m:r>
                  </m:oMath>
                </a14:m>
                <a:r>
                  <a:rPr lang="en-US" sz="1600" dirty="0">
                    <a:solidFill>
                      <a:schemeClr val="tx1"/>
                    </a:solidFill>
                  </a:rPr>
                  <a:t>only feedback schemes</a:t>
                </a:r>
              </a:p>
              <a:p>
                <a:pPr marL="182880" indent="-182880">
                  <a:buFont typeface="Arial" panose="020B0604020202020204" pitchFamily="34" charset="0"/>
                  <a:buChar char="•"/>
                </a:pPr>
                <a:endParaRPr lang="en-US" sz="1600" dirty="0">
                  <a:solidFill>
                    <a:schemeClr val="tx1"/>
                  </a:solidFill>
                </a:endParaRPr>
              </a:p>
              <a:p>
                <a:pPr marL="182880" indent="-182880">
                  <a:buFont typeface="Arial" panose="020B0604020202020204" pitchFamily="34" charset="0"/>
                  <a:buChar char="•"/>
                </a:pPr>
                <a:r>
                  <a:rPr lang="en-US" sz="1600" dirty="0">
                    <a:solidFill>
                      <a:schemeClr val="tx1"/>
                    </a:solidFill>
                  </a:rPr>
                  <a:t>As MCS increases, the PER performance gap between baseline and </a:t>
                </a:r>
                <a14:m>
                  <m:oMath xmlns:m="http://schemas.openxmlformats.org/officeDocument/2006/math">
                    <m:r>
                      <a:rPr lang="en-US" sz="1600">
                        <a:solidFill>
                          <a:schemeClr val="tx1"/>
                        </a:solidFill>
                        <a:latin typeface="Cambria Math" panose="02040503050406030204" pitchFamily="18" charset="0"/>
                      </a:rPr>
                      <m:t>𝜙</m:t>
                    </m:r>
                    <m:r>
                      <a:rPr lang="en-US" sz="1600">
                        <a:solidFill>
                          <a:schemeClr val="tx1"/>
                        </a:solidFill>
                        <a:latin typeface="Cambria Math" panose="02040503050406030204" pitchFamily="18" charset="0"/>
                      </a:rPr>
                      <m:t> </m:t>
                    </m:r>
                  </m:oMath>
                </a14:m>
                <a:r>
                  <a:rPr lang="en-US" sz="1600" dirty="0">
                    <a:solidFill>
                      <a:schemeClr val="tx1"/>
                    </a:solidFill>
                  </a:rPr>
                  <a:t>only feedback schemes increases</a:t>
                </a:r>
              </a:p>
              <a:p>
                <a:pPr marL="457200" lvl="1" indent="-182880">
                  <a:buFont typeface="Arial" panose="020B0604020202020204" pitchFamily="34" charset="0"/>
                  <a:buChar char="•"/>
                </a:pPr>
                <a:r>
                  <a:rPr lang="en-US" sz="1600" dirty="0">
                    <a:solidFill>
                      <a:schemeClr val="tx1"/>
                    </a:solidFill>
                  </a:rPr>
                  <a:t>Less than 1 dB SNR degradation to meet the PER target of 10^(-2)</a:t>
                </a:r>
              </a:p>
              <a:p>
                <a:pPr marL="342900" indent="-342900">
                  <a:buFont typeface="Arial" panose="020B0604020202020204" pitchFamily="34" charset="0"/>
                  <a:buChar char="•"/>
                </a:pPr>
                <a:endParaRPr lang="en-US" sz="1600" dirty="0">
                  <a:solidFill>
                    <a:schemeClr val="tx1"/>
                  </a:solidFill>
                </a:endParaRPr>
              </a:p>
              <a:p>
                <a:pPr marL="182880" indent="-182880">
                  <a:buFont typeface="Arial" panose="020B0604020202020204" pitchFamily="34" charset="0"/>
                  <a:buChar char="•"/>
                </a:pPr>
                <a:r>
                  <a:rPr lang="en-US" sz="1600" dirty="0">
                    <a:solidFill>
                      <a:schemeClr val="tx1"/>
                    </a:solidFill>
                  </a:rPr>
                  <a:t>However, </a:t>
                </a:r>
                <a14:m>
                  <m:oMath xmlns:m="http://schemas.openxmlformats.org/officeDocument/2006/math">
                    <m:r>
                      <a:rPr lang="en-US" sz="1800" b="0" i="1" smtClean="0">
                        <a:solidFill>
                          <a:schemeClr val="tx1"/>
                        </a:solidFill>
                        <a:latin typeface="Cambria Math" panose="02040503050406030204" pitchFamily="18" charset="0"/>
                      </a:rPr>
                      <m:t>𝜙</m:t>
                    </m:r>
                  </m:oMath>
                </a14:m>
                <a:r>
                  <a:rPr lang="en-US" sz="1800" dirty="0">
                    <a:solidFill>
                      <a:schemeClr val="bg2"/>
                    </a:solidFill>
                  </a:rPr>
                  <a:t> </a:t>
                </a:r>
                <a:r>
                  <a:rPr lang="en-US" sz="1600" dirty="0">
                    <a:solidFill>
                      <a:schemeClr val="tx1"/>
                    </a:solidFill>
                  </a:rPr>
                  <a:t>only feedback scheme results in a significant overhead reduction, i.e., 40% feedback bits reduction</a:t>
                </a:r>
              </a:p>
            </p:txBody>
          </p:sp>
        </mc:Choice>
        <mc:Fallback>
          <p:sp>
            <p:nvSpPr>
              <p:cNvPr id="8" name="TextBox 7">
                <a:extLst>
                  <a:ext uri="{FF2B5EF4-FFF2-40B4-BE49-F238E27FC236}">
                    <a16:creationId xmlns:a16="http://schemas.microsoft.com/office/drawing/2014/main" id="{E2C12249-79CC-511D-AB9B-0635B7EE2715}"/>
                  </a:ext>
                </a:extLst>
              </p:cNvPr>
              <p:cNvSpPr txBox="1">
                <a:spLocks noRot="1" noChangeAspect="1" noMove="1" noResize="1" noEditPoints="1" noAdjustHandles="1" noChangeArrowheads="1" noChangeShapeType="1" noTextEdit="1"/>
              </p:cNvSpPr>
              <p:nvPr/>
            </p:nvSpPr>
            <p:spPr>
              <a:xfrm>
                <a:off x="6498168" y="3376954"/>
                <a:ext cx="5502488" cy="2860358"/>
              </a:xfrm>
              <a:prstGeom prst="roundRect">
                <a:avLst/>
              </a:prstGeom>
              <a:blipFill>
                <a:blip r:embed="rId5"/>
                <a:stretch>
                  <a:fillRect/>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51383B0E-5501-4B9B-12DB-CB38C3B738C0}"/>
              </a:ext>
            </a:extLst>
          </p:cNvPr>
          <p:cNvPicPr>
            <a:picLocks noChangeAspect="1"/>
          </p:cNvPicPr>
          <p:nvPr/>
        </p:nvPicPr>
        <p:blipFill>
          <a:blip r:embed="rId6"/>
          <a:stretch>
            <a:fillRect/>
          </a:stretch>
        </p:blipFill>
        <p:spPr>
          <a:xfrm>
            <a:off x="0" y="1641376"/>
            <a:ext cx="6729003" cy="4530823"/>
          </a:xfrm>
          <a:prstGeom prst="rect">
            <a:avLst/>
          </a:prstGeom>
        </p:spPr>
      </p:pic>
    </p:spTree>
    <p:extLst>
      <p:ext uri="{BB962C8B-B14F-4D97-AF65-F5344CB8AC3E}">
        <p14:creationId xmlns:p14="http://schemas.microsoft.com/office/powerpoint/2010/main" val="365438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353B-8D25-6807-5844-CDB6FC031C87}"/>
              </a:ext>
            </a:extLst>
          </p:cNvPr>
          <p:cNvSpPr>
            <a:spLocks noGrp="1"/>
          </p:cNvSpPr>
          <p:nvPr>
            <p:ph type="title"/>
          </p:nvPr>
        </p:nvSpPr>
        <p:spPr/>
        <p:txBody>
          <a:bodyPr/>
          <a:lstStyle/>
          <a:p>
            <a:r>
              <a:rPr lang="en-US" dirty="0"/>
              <a:t>Simulation Results</a:t>
            </a:r>
          </a:p>
        </p:txBody>
      </p:sp>
      <p:sp>
        <p:nvSpPr>
          <p:cNvPr id="3" name="Slide Number Placeholder 2">
            <a:extLst>
              <a:ext uri="{FF2B5EF4-FFF2-40B4-BE49-F238E27FC236}">
                <a16:creationId xmlns:a16="http://schemas.microsoft.com/office/drawing/2014/main" id="{54FF5AC8-584A-0DF1-E478-E277863462F7}"/>
              </a:ext>
            </a:extLst>
          </p:cNvPr>
          <p:cNvSpPr>
            <a:spLocks noGrp="1"/>
          </p:cNvSpPr>
          <p:nvPr>
            <p:ph type="sldNum" idx="12"/>
          </p:nvPr>
        </p:nvSpPr>
        <p:spPr/>
        <p:txBody>
          <a:bodyPr/>
          <a:lstStyle/>
          <a:p>
            <a:r>
              <a:rPr lang="en-GB"/>
              <a:t>Slide </a:t>
            </a:r>
            <a:fld id="{06B781AF-4CCF-49B0-A572-DE54FBE5D942}" type="slidenum">
              <a:rPr lang="en-GB" smtClean="0"/>
              <a:pPr/>
              <a:t>12</a:t>
            </a:fld>
            <a:endParaRPr lang="en-GB" dirty="0"/>
          </a:p>
        </p:txBody>
      </p:sp>
      <p:grpSp>
        <p:nvGrpSpPr>
          <p:cNvPr id="15" name="Group 14">
            <a:extLst>
              <a:ext uri="{FF2B5EF4-FFF2-40B4-BE49-F238E27FC236}">
                <a16:creationId xmlns:a16="http://schemas.microsoft.com/office/drawing/2014/main" id="{D9B17B4E-0DBC-84E9-43C5-F56F3C7DD589}"/>
              </a:ext>
            </a:extLst>
          </p:cNvPr>
          <p:cNvGrpSpPr/>
          <p:nvPr/>
        </p:nvGrpSpPr>
        <p:grpSpPr>
          <a:xfrm>
            <a:off x="476221" y="1737018"/>
            <a:ext cx="5334000" cy="4000500"/>
            <a:chOff x="6094943" y="1556792"/>
            <a:chExt cx="5334000" cy="4000500"/>
          </a:xfrm>
        </p:grpSpPr>
        <p:pic>
          <p:nvPicPr>
            <p:cNvPr id="6" name="Picture 5">
              <a:extLst>
                <a:ext uri="{FF2B5EF4-FFF2-40B4-BE49-F238E27FC236}">
                  <a16:creationId xmlns:a16="http://schemas.microsoft.com/office/drawing/2014/main" id="{19D5D483-4109-7060-66B0-B81CA67D07F9}"/>
                </a:ext>
              </a:extLst>
            </p:cNvPr>
            <p:cNvPicPr>
              <a:picLocks noChangeAspect="1"/>
            </p:cNvPicPr>
            <p:nvPr/>
          </p:nvPicPr>
          <p:blipFill>
            <a:blip r:embed="rId2"/>
            <a:stretch>
              <a:fillRect/>
            </a:stretch>
          </p:blipFill>
          <p:spPr>
            <a:xfrm>
              <a:off x="6094943" y="1556792"/>
              <a:ext cx="5334000" cy="4000500"/>
            </a:xfrm>
            <a:prstGeom prst="rect">
              <a:avLst/>
            </a:prstGeom>
          </p:spPr>
        </p:pic>
        <p:grpSp>
          <p:nvGrpSpPr>
            <p:cNvPr id="14" name="Group 13">
              <a:extLst>
                <a:ext uri="{FF2B5EF4-FFF2-40B4-BE49-F238E27FC236}">
                  <a16:creationId xmlns:a16="http://schemas.microsoft.com/office/drawing/2014/main" id="{F1446E0F-27FF-0504-B9A7-D889A2F64019}"/>
                </a:ext>
              </a:extLst>
            </p:cNvPr>
            <p:cNvGrpSpPr/>
            <p:nvPr/>
          </p:nvGrpSpPr>
          <p:grpSpPr>
            <a:xfrm>
              <a:off x="10344472" y="1988840"/>
              <a:ext cx="648069" cy="504056"/>
              <a:chOff x="10344472" y="1988840"/>
              <a:chExt cx="648069" cy="504056"/>
            </a:xfrm>
          </p:grpSpPr>
          <p:cxnSp>
            <p:nvCxnSpPr>
              <p:cNvPr id="11" name="Straight Arrow Connector 10">
                <a:extLst>
                  <a:ext uri="{FF2B5EF4-FFF2-40B4-BE49-F238E27FC236}">
                    <a16:creationId xmlns:a16="http://schemas.microsoft.com/office/drawing/2014/main" id="{EACF47E6-93FF-911E-3487-56160C6FAB0E}"/>
                  </a:ext>
                </a:extLst>
              </p:cNvPr>
              <p:cNvCxnSpPr>
                <a:cxnSpLocks/>
              </p:cNvCxnSpPr>
              <p:nvPr/>
            </p:nvCxnSpPr>
            <p:spPr bwMode="auto">
              <a:xfrm>
                <a:off x="10416480" y="1988840"/>
                <a:ext cx="0" cy="504056"/>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5CA8D457-101E-FD0D-EA62-BF18E62EBE85}"/>
                  </a:ext>
                </a:extLst>
              </p:cNvPr>
              <p:cNvSpPr txBox="1"/>
              <p:nvPr/>
            </p:nvSpPr>
            <p:spPr>
              <a:xfrm>
                <a:off x="10344472" y="2113910"/>
                <a:ext cx="648069" cy="253916"/>
              </a:xfrm>
              <a:prstGeom prst="rect">
                <a:avLst/>
              </a:prstGeom>
              <a:noFill/>
            </p:spPr>
            <p:txBody>
              <a:bodyPr wrap="square" rtlCol="0">
                <a:spAutoFit/>
              </a:bodyPr>
              <a:lstStyle/>
              <a:p>
                <a:r>
                  <a:rPr lang="en-US" sz="1050" b="1" dirty="0">
                    <a:solidFill>
                      <a:schemeClr val="tx2"/>
                    </a:solidFill>
                    <a:latin typeface="Arial Black" panose="020B0A04020102020204" pitchFamily="34" charset="0"/>
                  </a:rPr>
                  <a:t>17.6%</a:t>
                </a:r>
              </a:p>
            </p:txBody>
          </p:sp>
        </p:grpSp>
      </p:gr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B679069-A141-0514-776A-D4155C453566}"/>
                  </a:ext>
                </a:extLst>
              </p:cNvPr>
              <p:cNvSpPr txBox="1"/>
              <p:nvPr/>
            </p:nvSpPr>
            <p:spPr>
              <a:xfrm>
                <a:off x="5810221" y="1686392"/>
                <a:ext cx="5537272" cy="4332179"/>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sz="1800" b="1" dirty="0">
                    <a:solidFill>
                      <a:schemeClr val="tx1"/>
                    </a:solidFill>
                  </a:rPr>
                  <a:t>Tput calculation assumption</a:t>
                </a:r>
                <a:r>
                  <a:rPr lang="en-US" sz="1800" dirty="0">
                    <a:solidFill>
                      <a:schemeClr val="tx1"/>
                    </a:solidFill>
                  </a:rPr>
                  <a:t>: the sounding procedure is not performed with the data packet re-transmissions</a:t>
                </a:r>
                <a:endParaRPr lang="en-US" sz="1800" i="1" dirty="0">
                  <a:solidFill>
                    <a:schemeClr val="tx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400" i="1">
                          <a:solidFill>
                            <a:schemeClr val="tx1"/>
                          </a:solidFill>
                          <a:latin typeface="Cambria Math" panose="02040503050406030204" pitchFamily="18" charset="0"/>
                        </a:rPr>
                        <m:t>𝑻𝒑𝒖</m:t>
                      </m:r>
                      <m:r>
                        <a:rPr lang="en-US" sz="1400" b="0" i="1" smtClean="0">
                          <a:solidFill>
                            <a:schemeClr val="tx1"/>
                          </a:solidFill>
                          <a:latin typeface="Cambria Math" panose="02040503050406030204" pitchFamily="18" charset="0"/>
                        </a:rPr>
                        <m:t>𝑡</m:t>
                      </m:r>
                      <m:r>
                        <a:rPr lang="en-US" sz="1400" i="1">
                          <a:solidFill>
                            <a:schemeClr val="tx1"/>
                          </a:solidFill>
                          <a:latin typeface="Cambria Math" panose="02040503050406030204" pitchFamily="18" charset="0"/>
                        </a:rPr>
                        <m:t>= </m:t>
                      </m:r>
                      <m:f>
                        <m:fPr>
                          <m:ctrlPr>
                            <a:rPr lang="en-US" sz="1400" i="1">
                              <a:solidFill>
                                <a:schemeClr val="tx1"/>
                              </a:solidFill>
                              <a:latin typeface="Cambria Math" panose="02040503050406030204" pitchFamily="18" charset="0"/>
                            </a:rPr>
                          </m:ctrlPr>
                        </m:fPr>
                        <m:num>
                          <m:r>
                            <a:rPr lang="en-US" sz="1400" b="0" i="1" smtClean="0">
                              <a:solidFill>
                                <a:schemeClr val="tx1"/>
                              </a:solidFill>
                              <a:latin typeface="Cambria Math" panose="02040503050406030204" pitchFamily="18" charset="0"/>
                            </a:rPr>
                            <m:t>𝐿</m:t>
                          </m:r>
                          <m:r>
                            <a:rPr lang="en-US" sz="1400" i="1">
                              <a:solidFill>
                                <a:schemeClr val="tx1"/>
                              </a:solidFill>
                              <a:latin typeface="Cambria Math" panose="02040503050406030204" pitchFamily="18" charset="0"/>
                            </a:rPr>
                            <m:t> </m:t>
                          </m:r>
                        </m:num>
                        <m:den>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𝑠𝑜𝑢𝑛𝑑𝑖𝑛𝑔</m:t>
                              </m:r>
                            </m:sub>
                          </m:sSub>
                          <m:r>
                            <a:rPr lang="en-US" sz="1400" b="0" i="1" smtClean="0">
                              <a:solidFill>
                                <a:schemeClr val="tx1"/>
                              </a:solidFill>
                              <a:latin typeface="Cambria Math" panose="02040503050406030204" pitchFamily="18" charset="0"/>
                            </a:rPr>
                            <m:t>+</m:t>
                          </m:r>
                          <m:r>
                            <a:rPr lang="en-US" sz="1400" b="0" i="1" smtClean="0">
                              <a:solidFill>
                                <a:schemeClr val="tx1"/>
                              </a:solidFill>
                              <a:latin typeface="Cambria Math" panose="02040503050406030204" pitchFamily="18" charset="0"/>
                            </a:rPr>
                            <m:t>𝐸</m:t>
                          </m:r>
                          <m:d>
                            <m:dPr>
                              <m:ctrlPr>
                                <a:rPr lang="en-US" sz="1400" b="0" i="1" smtClean="0">
                                  <a:solidFill>
                                    <a:schemeClr val="tx1"/>
                                  </a:solidFill>
                                  <a:latin typeface="Cambria Math" panose="02040503050406030204" pitchFamily="18" charset="0"/>
                                </a:rPr>
                              </m:ctrlPr>
                            </m:dPr>
                            <m:e>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𝑑𝑎𝑡𝑎</m:t>
                                  </m:r>
                                </m:sub>
                              </m:sSub>
                            </m:e>
                          </m:d>
                          <m:r>
                            <a:rPr lang="en-US" sz="1400" b="0" i="1" smtClean="0">
                              <a:solidFill>
                                <a:schemeClr val="tx1"/>
                              </a:solidFill>
                              <a:latin typeface="Cambria Math" panose="02040503050406030204" pitchFamily="18" charset="0"/>
                            </a:rPr>
                            <m:t>+</m:t>
                          </m:r>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𝐴𝐶𝐾</m:t>
                              </m:r>
                            </m:sub>
                          </m:sSub>
                        </m:den>
                      </m:f>
                    </m:oMath>
                  </m:oMathPara>
                </a14:m>
                <a:endParaRPr lang="en-US" sz="1400" b="0" i="1" dirty="0">
                  <a:solidFill>
                    <a:schemeClr val="tx1"/>
                  </a:solidFill>
                  <a:latin typeface="Cambria Math" panose="02040503050406030204" pitchFamily="18" charset="0"/>
                </a:endParaRPr>
              </a:p>
              <a:p>
                <a:pPr lvl="2"/>
                <a14:m>
                  <m:oMath xmlns:m="http://schemas.openxmlformats.org/officeDocument/2006/math">
                    <m:r>
                      <a:rPr lang="en-US" sz="1400" b="0" i="1" smtClean="0">
                        <a:solidFill>
                          <a:schemeClr val="tx1"/>
                        </a:solidFill>
                        <a:latin typeface="Cambria Math" panose="02040503050406030204" pitchFamily="18" charset="0"/>
                      </a:rPr>
                      <m:t>=</m:t>
                    </m:r>
                  </m:oMath>
                </a14:m>
                <a:r>
                  <a:rPr lang="en-US" sz="1400" dirty="0">
                    <a:solidFill>
                      <a:schemeClr val="tx1"/>
                    </a:solidFill>
                  </a:rPr>
                  <a:t> </a:t>
                </a:r>
                <a14:m>
                  <m:oMath xmlns:m="http://schemas.openxmlformats.org/officeDocument/2006/math">
                    <m:f>
                      <m:fPr>
                        <m:ctrlPr>
                          <a:rPr lang="en-US" sz="1400" i="1">
                            <a:solidFill>
                              <a:schemeClr val="tx1"/>
                            </a:solidFill>
                            <a:latin typeface="Cambria Math" panose="02040503050406030204" pitchFamily="18" charset="0"/>
                          </a:rPr>
                        </m:ctrlPr>
                      </m:fPr>
                      <m:num>
                        <m:r>
                          <a:rPr lang="en-US" sz="1400" b="1" i="1">
                            <a:solidFill>
                              <a:schemeClr val="tx1"/>
                            </a:solidFill>
                            <a:latin typeface="Cambria Math" panose="02040503050406030204" pitchFamily="18" charset="0"/>
                          </a:rPr>
                          <m:t>𝑳</m:t>
                        </m:r>
                        <m:r>
                          <a:rPr lang="en-US" sz="1400" i="1">
                            <a:solidFill>
                              <a:schemeClr val="tx1"/>
                            </a:solidFill>
                            <a:latin typeface="Cambria Math" panose="02040503050406030204" pitchFamily="18" charset="0"/>
                          </a:rPr>
                          <m:t> </m:t>
                        </m:r>
                      </m:num>
                      <m:den>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𝑠𝑜𝑢𝑛𝑑𝑖𝑛𝑔</m:t>
                            </m:r>
                          </m:sub>
                        </m:sSub>
                        <m:r>
                          <a:rPr lang="en-US" sz="1400" i="1">
                            <a:solidFill>
                              <a:schemeClr val="tx1"/>
                            </a:solidFill>
                            <a:latin typeface="Cambria Math" panose="02040503050406030204" pitchFamily="18" charset="0"/>
                          </a:rPr>
                          <m:t>+</m:t>
                        </m:r>
                        <m:f>
                          <m:fPr>
                            <m:ctrlPr>
                              <a:rPr lang="en-US" sz="1400" b="0" i="1" smtClean="0">
                                <a:solidFill>
                                  <a:schemeClr val="tx1"/>
                                </a:solidFill>
                                <a:latin typeface="Cambria Math" panose="02040503050406030204" pitchFamily="18" charset="0"/>
                              </a:rPr>
                            </m:ctrlPr>
                          </m:fPr>
                          <m:num>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1</m:t>
                                </m:r>
                              </m:sub>
                            </m:sSub>
                          </m:num>
                          <m:den>
                            <m:r>
                              <a:rPr lang="en-US" sz="1400" b="0" i="1" smtClean="0">
                                <a:solidFill>
                                  <a:schemeClr val="tx1"/>
                                </a:solidFill>
                                <a:latin typeface="Cambria Math" panose="02040503050406030204" pitchFamily="18" charset="0"/>
                              </a:rPr>
                              <m:t>1−</m:t>
                            </m:r>
                            <m:r>
                              <a:rPr lang="en-US" sz="1400" b="0" i="1" smtClean="0">
                                <a:solidFill>
                                  <a:schemeClr val="tx1"/>
                                </a:solidFill>
                                <a:latin typeface="Cambria Math" panose="02040503050406030204" pitchFamily="18" charset="0"/>
                              </a:rPr>
                              <m:t>𝑃</m:t>
                            </m:r>
                          </m:den>
                        </m:f>
                        <m:r>
                          <a:rPr lang="en-US" sz="1400" b="0" i="1" smtClean="0">
                            <a:solidFill>
                              <a:schemeClr val="tx1"/>
                            </a:solidFill>
                            <a:latin typeface="Cambria Math" panose="02040503050406030204" pitchFamily="18" charset="0"/>
                          </a:rPr>
                          <m:t>+</m:t>
                        </m:r>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𝐴𝐶𝐾</m:t>
                            </m:r>
                          </m:sub>
                        </m:sSub>
                      </m:den>
                    </m:f>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b="1" i="1">
                            <a:solidFill>
                              <a:schemeClr val="tx1"/>
                            </a:solidFill>
                            <a:latin typeface="Cambria Math" panose="02040503050406030204" pitchFamily="18" charset="0"/>
                          </a:rPr>
                          <m:t>𝑳</m:t>
                        </m:r>
                        <m:r>
                          <a:rPr lang="en-US" sz="1400" i="1">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(1−</m:t>
                        </m:r>
                        <m:r>
                          <a:rPr lang="en-US" sz="1400" b="0" i="1" smtClean="0">
                            <a:solidFill>
                              <a:schemeClr val="tx1"/>
                            </a:solidFill>
                            <a:latin typeface="Cambria Math" panose="02040503050406030204" pitchFamily="18" charset="0"/>
                          </a:rPr>
                          <m:t>𝑃</m:t>
                        </m:r>
                        <m:r>
                          <a:rPr lang="en-US" sz="1400" b="0" i="1" smtClean="0">
                            <a:solidFill>
                              <a:schemeClr val="tx1"/>
                            </a:solidFill>
                            <a:latin typeface="Cambria Math" panose="02040503050406030204" pitchFamily="18" charset="0"/>
                          </a:rPr>
                          <m:t>)</m:t>
                        </m:r>
                      </m:num>
                      <m:den>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𝑠𝑜𝑢𝑛𝑑𝑖𝑛𝑔</m:t>
                            </m:r>
                          </m:sub>
                        </m:sSub>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1−</m:t>
                            </m:r>
                            <m:r>
                              <a:rPr lang="en-US" sz="1400" b="0" i="1" smtClean="0">
                                <a:solidFill>
                                  <a:schemeClr val="tx1"/>
                                </a:solidFill>
                                <a:latin typeface="Cambria Math" panose="02040503050406030204" pitchFamily="18" charset="0"/>
                              </a:rPr>
                              <m:t>𝑃</m:t>
                            </m:r>
                          </m:e>
                        </m:d>
                        <m:r>
                          <a:rPr lang="en-US" sz="1400" b="0" i="1" smtClean="0">
                            <a:solidFill>
                              <a:schemeClr val="tx1"/>
                            </a:solidFill>
                            <a:latin typeface="Cambria Math" panose="02040503050406030204" pitchFamily="18" charset="0"/>
                          </a:rPr>
                          <m:t>+</m:t>
                        </m:r>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1</m:t>
                            </m:r>
                          </m:sub>
                        </m:sSub>
                        <m:r>
                          <a:rPr lang="en-US" sz="1400" b="0" i="1" smtClean="0">
                            <a:solidFill>
                              <a:schemeClr val="tx1"/>
                            </a:solidFill>
                            <a:latin typeface="Cambria Math" panose="02040503050406030204" pitchFamily="18" charset="0"/>
                          </a:rPr>
                          <m:t>+</m:t>
                        </m:r>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𝑇</m:t>
                            </m:r>
                          </m:e>
                          <m:sub>
                            <m:r>
                              <a:rPr lang="en-US" sz="1400" b="0" i="1" smtClean="0">
                                <a:solidFill>
                                  <a:schemeClr val="tx1"/>
                                </a:solidFill>
                                <a:latin typeface="Cambria Math" panose="02040503050406030204" pitchFamily="18" charset="0"/>
                              </a:rPr>
                              <m:t>𝐴𝐶𝐾</m:t>
                            </m:r>
                          </m:sub>
                        </m:sSub>
                        <m:r>
                          <a:rPr lang="en-US" sz="1400" b="0" i="1" smtClean="0">
                            <a:solidFill>
                              <a:schemeClr val="tx1"/>
                            </a:solidFill>
                            <a:latin typeface="Cambria Math" panose="02040503050406030204" pitchFamily="18" charset="0"/>
                          </a:rPr>
                          <m:t>(1−</m:t>
                        </m:r>
                        <m:r>
                          <a:rPr lang="en-US" sz="1400" b="0" i="1" smtClean="0">
                            <a:solidFill>
                              <a:schemeClr val="tx1"/>
                            </a:solidFill>
                            <a:latin typeface="Cambria Math" panose="02040503050406030204" pitchFamily="18" charset="0"/>
                          </a:rPr>
                          <m:t>𝑃</m:t>
                        </m:r>
                        <m:r>
                          <a:rPr lang="en-US" sz="1400" b="0" i="1" smtClean="0">
                            <a:solidFill>
                              <a:schemeClr val="tx1"/>
                            </a:solidFill>
                            <a:latin typeface="Cambria Math" panose="02040503050406030204" pitchFamily="18" charset="0"/>
                          </a:rPr>
                          <m:t>)</m:t>
                        </m:r>
                      </m:den>
                    </m:f>
                  </m:oMath>
                </a14:m>
                <a:endParaRPr lang="en-US" sz="1800" b="0" dirty="0">
                  <a:solidFill>
                    <a:schemeClr val="tx1"/>
                  </a:solidFill>
                </a:endParaRPr>
              </a:p>
              <a:p>
                <a:endParaRPr lang="en-US" sz="1400" dirty="0">
                  <a:solidFill>
                    <a:schemeClr val="tx1"/>
                  </a:solidFill>
                </a:endParaRPr>
              </a:p>
              <a:p>
                <a:r>
                  <a:rPr lang="en-US" sz="1400" dirty="0">
                    <a:solidFill>
                      <a:schemeClr val="tx1"/>
                    </a:solidFill>
                  </a:rPr>
                  <a:t>L: the payload length </a:t>
                </a:r>
              </a:p>
              <a:p>
                <a14:m>
                  <m:oMath xmlns:m="http://schemas.openxmlformats.org/officeDocument/2006/math">
                    <m:sSub>
                      <m:sSubPr>
                        <m:ctrlPr>
                          <a:rPr lang="en-US" sz="1400" b="0" i="1" dirty="0" smtClean="0">
                            <a:solidFill>
                              <a:schemeClr val="tx1"/>
                            </a:solidFill>
                            <a:latin typeface="Cambria Math" panose="02040503050406030204" pitchFamily="18" charset="0"/>
                          </a:rPr>
                        </m:ctrlPr>
                      </m:sSubPr>
                      <m:e>
                        <m:r>
                          <a:rPr lang="en-US" sz="1400" i="1" dirty="0" smtClean="0">
                            <a:solidFill>
                              <a:schemeClr val="tx1"/>
                            </a:solidFill>
                            <a:latin typeface="Cambria Math" panose="02040503050406030204" pitchFamily="18" charset="0"/>
                          </a:rPr>
                          <m:t>𝑇</m:t>
                        </m:r>
                      </m:e>
                      <m:sub>
                        <m:r>
                          <a:rPr lang="en-US" sz="1400" b="0" i="1" dirty="0" smtClean="0">
                            <a:solidFill>
                              <a:schemeClr val="tx1"/>
                            </a:solidFill>
                            <a:latin typeface="Cambria Math" panose="02040503050406030204" pitchFamily="18" charset="0"/>
                          </a:rPr>
                          <m:t>1</m:t>
                        </m:r>
                      </m:sub>
                    </m:sSub>
                  </m:oMath>
                </a14:m>
                <a:r>
                  <a:rPr lang="en-US" sz="1400" dirty="0">
                    <a:solidFill>
                      <a:schemeClr val="tx1"/>
                    </a:solidFill>
                  </a:rPr>
                  <a:t>: the packet transmission time</a:t>
                </a:r>
              </a:p>
              <a:p>
                <a:r>
                  <a:rPr lang="en-US" sz="1400" dirty="0">
                    <a:solidFill>
                      <a:schemeClr val="tx1"/>
                    </a:solidFill>
                  </a:rPr>
                  <a:t>P: Packet error rate</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1800" b="1" dirty="0">
                    <a:solidFill>
                      <a:schemeClr val="tx1"/>
                    </a:solidFill>
                  </a:rPr>
                  <a:t>Observation</a:t>
                </a:r>
                <a:r>
                  <a:rPr lang="en-US" sz="1800" dirty="0">
                    <a:solidFill>
                      <a:schemeClr val="tx1"/>
                    </a:solidFill>
                  </a:rPr>
                  <a:t>: </a:t>
                </a:r>
                <a14:m>
                  <m:oMath xmlns:m="http://schemas.openxmlformats.org/officeDocument/2006/math">
                    <m:r>
                      <m:rPr>
                        <m:sty m:val="p"/>
                      </m:rPr>
                      <a:rPr lang="en-US" sz="1800" b="0" i="0" smtClean="0">
                        <a:solidFill>
                          <a:schemeClr val="tx1"/>
                        </a:solidFill>
                        <a:latin typeface="Cambria Math" panose="02040503050406030204" pitchFamily="18" charset="0"/>
                      </a:rPr>
                      <m:t>Φ</m:t>
                    </m:r>
                  </m:oMath>
                </a14:m>
                <a:r>
                  <a:rPr lang="en-US" sz="1800" dirty="0">
                    <a:solidFill>
                      <a:schemeClr val="tx1"/>
                    </a:solidFill>
                  </a:rPr>
                  <a:t> only feedback CSI report algorithm provides up to ~18% gain over baseline CSI feedback for </a:t>
                </a:r>
                <a14:m>
                  <m:oMath xmlns:m="http://schemas.openxmlformats.org/officeDocument/2006/math">
                    <m:r>
                      <a:rPr lang="en-US" sz="1800" b="0" i="1" smtClean="0">
                        <a:solidFill>
                          <a:schemeClr val="tx1"/>
                        </a:solidFill>
                        <a:latin typeface="Cambria Math" panose="02040503050406030204" pitchFamily="18" charset="0"/>
                      </a:rPr>
                      <m:t>8</m:t>
                    </m:r>
                    <m:r>
                      <a:rPr lang="en-US" sz="1800" b="0" i="1" smtClean="0">
                        <a:solidFill>
                          <a:schemeClr val="tx1"/>
                        </a:solidFill>
                        <a:latin typeface="Cambria Math" panose="02040503050406030204" pitchFamily="18" charset="0"/>
                        <a:ea typeface="Cambria Math" panose="02040503050406030204" pitchFamily="18" charset="0"/>
                      </a:rPr>
                      <m:t>×2 </m:t>
                    </m:r>
                  </m:oMath>
                </a14:m>
                <a:r>
                  <a:rPr lang="en-US" sz="1800">
                    <a:solidFill>
                      <a:schemeClr val="tx1"/>
                    </a:solidFill>
                  </a:rPr>
                  <a:t>MIMO</a:t>
                </a:r>
                <a:endParaRPr lang="en-US" sz="1800" dirty="0">
                  <a:solidFill>
                    <a:schemeClr val="tx1"/>
                  </a:solidFill>
                </a:endParaRPr>
              </a:p>
              <a:p>
                <a:pPr marL="285750" indent="-285750">
                  <a:buFont typeface="Arial" panose="020B0604020202020204" pitchFamily="34" charset="0"/>
                  <a:buChar char="•"/>
                </a:pPr>
                <a:endParaRPr lang="en-US" sz="1400" dirty="0">
                  <a:solidFill>
                    <a:schemeClr val="tx1"/>
                  </a:solidFill>
                </a:endParaRPr>
              </a:p>
            </p:txBody>
          </p:sp>
        </mc:Choice>
        <mc:Fallback xmlns="">
          <p:sp>
            <p:nvSpPr>
              <p:cNvPr id="17" name="TextBox 16">
                <a:extLst>
                  <a:ext uri="{FF2B5EF4-FFF2-40B4-BE49-F238E27FC236}">
                    <a16:creationId xmlns:a16="http://schemas.microsoft.com/office/drawing/2014/main" id="{9B679069-A141-0514-776A-D4155C453566}"/>
                  </a:ext>
                </a:extLst>
              </p:cNvPr>
              <p:cNvSpPr txBox="1">
                <a:spLocks noRot="1" noChangeAspect="1" noMove="1" noResize="1" noEditPoints="1" noAdjustHandles="1" noChangeArrowheads="1" noChangeShapeType="1" noTextEdit="1"/>
              </p:cNvSpPr>
              <p:nvPr/>
            </p:nvSpPr>
            <p:spPr>
              <a:xfrm>
                <a:off x="5810221" y="1686392"/>
                <a:ext cx="5537272" cy="4332179"/>
              </a:xfrm>
              <a:prstGeom prst="round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1855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B68A-F1F6-6DEC-F0FF-D163EBB173E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00DA081-D776-D261-B6C0-D3A9BF09EBD4}"/>
              </a:ext>
            </a:extLst>
          </p:cNvPr>
          <p:cNvSpPr>
            <a:spLocks noGrp="1"/>
          </p:cNvSpPr>
          <p:nvPr>
            <p:ph idx="1"/>
          </p:nvPr>
        </p:nvSpPr>
        <p:spPr/>
        <p:txBody>
          <a:bodyPr/>
          <a:lstStyle/>
          <a:p>
            <a:pPr>
              <a:buFont typeface="Arial" panose="020B0604020202020204" pitchFamily="34" charset="0"/>
              <a:buChar char="•"/>
            </a:pPr>
            <a:r>
              <a:rPr lang="en-US" dirty="0"/>
              <a:t>Discuss the need to reduce the overhead of Channel State Information (CSI) feedback for UHR </a:t>
            </a:r>
          </a:p>
          <a:p>
            <a:pPr>
              <a:buFont typeface="Arial" panose="020B0604020202020204" pitchFamily="34" charset="0"/>
              <a:buChar char="•"/>
            </a:pPr>
            <a:endParaRPr lang="en-US" dirty="0"/>
          </a:p>
          <a:p>
            <a:pPr>
              <a:buFont typeface="Arial" panose="020B0604020202020204" pitchFamily="34" charset="0"/>
              <a:buChar char="•"/>
            </a:pPr>
            <a:r>
              <a:rPr lang="en-US" dirty="0"/>
              <a:t>Summarize the existing proposals of CSI feedback reduction using the wireless domain knowledge and/or AIML techniques</a:t>
            </a:r>
          </a:p>
          <a:p>
            <a:pPr>
              <a:buFont typeface="Arial" panose="020B0604020202020204" pitchFamily="34" charset="0"/>
              <a:buChar char="•"/>
            </a:pPr>
            <a:endParaRPr lang="en-US" dirty="0"/>
          </a:p>
          <a:p>
            <a:pPr>
              <a:buFont typeface="Arial" panose="020B0604020202020204" pitchFamily="34" charset="0"/>
              <a:buChar char="•"/>
            </a:pPr>
            <a:r>
              <a:rPr lang="en-US" dirty="0"/>
              <a:t>Propose to extend one existing solution to reduce CSI feedback for multiple spatial streams</a:t>
            </a:r>
          </a:p>
        </p:txBody>
      </p:sp>
      <p:sp>
        <p:nvSpPr>
          <p:cNvPr id="4" name="Slide Number Placeholder 3">
            <a:extLst>
              <a:ext uri="{FF2B5EF4-FFF2-40B4-BE49-F238E27FC236}">
                <a16:creationId xmlns:a16="http://schemas.microsoft.com/office/drawing/2014/main" id="{654530FA-793F-2225-7F99-79E11D2A054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777254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A310-D72D-D0C3-0FDE-35839479E41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ED753E8-97FA-D18D-02F3-8D3A4877EF8E}"/>
              </a:ext>
            </a:extLst>
          </p:cNvPr>
          <p:cNvSpPr>
            <a:spLocks noGrp="1"/>
          </p:cNvSpPr>
          <p:nvPr>
            <p:ph idx="1"/>
          </p:nvPr>
        </p:nvSpPr>
        <p:spPr/>
        <p:txBody>
          <a:bodyPr>
            <a:normAutofit/>
          </a:bodyPr>
          <a:lstStyle/>
          <a:p>
            <a:pPr marL="0" indent="0"/>
            <a:r>
              <a:rPr lang="en-US" sz="2000" kern="0" dirty="0"/>
              <a:t>[1] </a:t>
            </a:r>
            <a:r>
              <a:rPr lang="en-US" sz="2000" dirty="0"/>
              <a:t>11-23/480r0, UHR Proposed PAR</a:t>
            </a:r>
          </a:p>
          <a:p>
            <a:pPr marL="0" indent="0"/>
            <a:r>
              <a:rPr lang="en-US" sz="2000" kern="0" dirty="0"/>
              <a:t>[2]</a:t>
            </a:r>
            <a:r>
              <a:rPr lang="en-US" sz="2000" dirty="0"/>
              <a:t> 11-22/1515r0, A candidate feature: Multi-AP</a:t>
            </a:r>
          </a:p>
          <a:p>
            <a:pPr marL="0" indent="0"/>
            <a:r>
              <a:rPr lang="en-US" sz="2000" dirty="0"/>
              <a:t>[3] 11-22/1516, Considerations on Multi-AP Coordination</a:t>
            </a:r>
          </a:p>
          <a:p>
            <a:pPr marL="0" indent="0"/>
            <a:r>
              <a:rPr lang="en-US" sz="2000" dirty="0"/>
              <a:t>[4] 11-22/1821r1, System level simulation of Co-BF and Joint Tx</a:t>
            </a:r>
          </a:p>
          <a:p>
            <a:pPr marL="0" indent="0"/>
            <a:r>
              <a:rPr lang="en-US" sz="2000" dirty="0"/>
              <a:t>[5] 11-22/2188r0, Joint transmission for UHR – A Refresher and New Results</a:t>
            </a:r>
          </a:p>
          <a:p>
            <a:pPr marL="0" indent="0"/>
            <a:r>
              <a:rPr lang="en-US" sz="2000" dirty="0"/>
              <a:t>[6] 11-22/0932r0, Thoughts on Beyond 802.11be</a:t>
            </a:r>
          </a:p>
          <a:p>
            <a:pPr marL="0" indent="0"/>
            <a:r>
              <a:rPr lang="en-US" sz="2000" dirty="0"/>
              <a:t>[7] 11-22/1083r1, Next generation SG formation</a:t>
            </a:r>
          </a:p>
          <a:p>
            <a:pPr marL="0" indent="0"/>
            <a:r>
              <a:rPr lang="en-US" sz="2000" dirty="0"/>
              <a:t>[8] 11-22/685r0, Discussion on next generation Wi-Fi</a:t>
            </a:r>
          </a:p>
          <a:p>
            <a:pPr marL="0" indent="0"/>
            <a:r>
              <a:rPr lang="en-US" sz="2000" dirty="0"/>
              <a:t>[9] 11-22/2049r2, UHR PAR discussion</a:t>
            </a:r>
          </a:p>
          <a:p>
            <a:pPr marL="0" indent="0"/>
            <a:r>
              <a:rPr lang="en-US" sz="2000" dirty="0"/>
              <a:t>[10] 11-22/1804r0, Next Gen After 11be: Band and complexity discussion</a:t>
            </a:r>
          </a:p>
        </p:txBody>
      </p:sp>
      <p:sp>
        <p:nvSpPr>
          <p:cNvPr id="4" name="Slide Number Placeholder 3">
            <a:extLst>
              <a:ext uri="{FF2B5EF4-FFF2-40B4-BE49-F238E27FC236}">
                <a16:creationId xmlns:a16="http://schemas.microsoft.com/office/drawing/2014/main" id="{61259E4A-63D2-6147-178C-EF796234F23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1837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Abstract</a:t>
            </a:r>
            <a:endParaRPr lang="en-GB" kern="0" dirty="0"/>
          </a:p>
        </p:txBody>
      </p:sp>
      <p:sp>
        <p:nvSpPr>
          <p:cNvPr id="8" name="Rectangle 2"/>
          <p:cNvSpPr txBox="1">
            <a:spLocks noChangeArrowheads="1"/>
          </p:cNvSpPr>
          <p:nvPr/>
        </p:nvSpPr>
        <p:spPr>
          <a:xfrm>
            <a:off x="1127448" y="22768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a:xfrm>
            <a:off x="1279848" y="24292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discuss the need to reduce the overhead of Channel State Information (CSI) feedback for UHR and the potential methods of CSI feedback reduction. </a:t>
            </a:r>
            <a:endParaRPr lang="en-GB" kern="0" dirty="0"/>
          </a:p>
        </p:txBody>
      </p:sp>
    </p:spTree>
    <p:extLst>
      <p:ext uri="{BB962C8B-B14F-4D97-AF65-F5344CB8AC3E}">
        <p14:creationId xmlns:p14="http://schemas.microsoft.com/office/powerpoint/2010/main" val="266181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E04D5-C3CC-BFE8-82A5-C11AF0E0D7A1}"/>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id="{5BB972BC-9079-8C00-C9F8-3D4152307433}"/>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Potential features proposed for UHR may require high CSI feedback overhead </a:t>
            </a:r>
            <a:endParaRPr lang="en-US" dirty="0">
              <a:cs typeface="Times New Roman"/>
            </a:endParaRPr>
          </a:p>
          <a:p>
            <a:pPr lvl="1">
              <a:buFont typeface="Arial" panose="020B0604020202020204" pitchFamily="34" charset="0"/>
              <a:buChar char="•"/>
            </a:pPr>
            <a:r>
              <a:rPr lang="en-US" dirty="0"/>
              <a:t>Multi-AP: joint transmission/coordinated beamforming [2-5]</a:t>
            </a:r>
          </a:p>
          <a:p>
            <a:pPr lvl="1">
              <a:buFont typeface="Arial" panose="020B0604020202020204" pitchFamily="34" charset="0"/>
              <a:buChar char="•"/>
            </a:pPr>
            <a:r>
              <a:rPr lang="en-US" dirty="0"/>
              <a:t>Beamformed MIMO with a large number of antennas up to 16 SS at the AP [6-8]</a:t>
            </a:r>
            <a:endParaRPr lang="en-US" dirty="0">
              <a:cs typeface="Times New Roman"/>
            </a:endParaRPr>
          </a:p>
          <a:p>
            <a:pPr lvl="1">
              <a:buFont typeface="Arial" panose="020B0604020202020204" pitchFamily="34" charset="0"/>
              <a:buChar char="•"/>
            </a:pPr>
            <a:r>
              <a:rPr lang="en-US" dirty="0"/>
              <a:t>Larger number of antennas at STA [10]</a:t>
            </a:r>
          </a:p>
          <a:p>
            <a:pPr lvl="1">
              <a:buFont typeface="Arial" panose="020B0604020202020204" pitchFamily="34" charset="0"/>
              <a:buChar char="•"/>
            </a:pPr>
            <a:r>
              <a:rPr lang="en-US" dirty="0"/>
              <a:t>Large operating bandwidths (&gt;= 320 MHz) [9]</a:t>
            </a:r>
            <a:endParaRPr lang="en-US" dirty="0">
              <a:cs typeface="Times New Roman"/>
            </a:endParaRPr>
          </a:p>
          <a:p>
            <a:pPr lvl="1">
              <a:buFont typeface="Arial" panose="020B0604020202020204" pitchFamily="34" charset="0"/>
              <a:buChar char="•"/>
            </a:pPr>
            <a:r>
              <a:rPr lang="en-US" dirty="0"/>
              <a:t>Any combined solutions [9] may further increase the airtime of CSI feedback transmission</a:t>
            </a:r>
          </a:p>
          <a:p>
            <a:pPr>
              <a:buFont typeface="Arial" panose="020B0604020202020204" pitchFamily="34" charset="0"/>
              <a:buChar char="•"/>
            </a:pPr>
            <a:endParaRPr lang="en-US" dirty="0"/>
          </a:p>
          <a:p>
            <a:pPr>
              <a:buFont typeface="Arial" panose="020B0604020202020204" pitchFamily="34" charset="0"/>
              <a:buChar char="•"/>
            </a:pPr>
            <a:r>
              <a:rPr lang="en-US" dirty="0"/>
              <a:t>Large CSI feedback overhead may: </a:t>
            </a:r>
            <a:endParaRPr lang="en-US" dirty="0">
              <a:cs typeface="Times New Roman"/>
            </a:endParaRPr>
          </a:p>
          <a:p>
            <a:pPr lvl="1">
              <a:buFont typeface="Arial" panose="020B0604020202020204" pitchFamily="34" charset="0"/>
              <a:buChar char="•"/>
            </a:pPr>
            <a:r>
              <a:rPr lang="en-US" dirty="0"/>
              <a:t>Limit the throughput improvement </a:t>
            </a:r>
          </a:p>
          <a:p>
            <a:pPr lvl="1">
              <a:buFont typeface="Arial" panose="020B0604020202020204" pitchFamily="34" charset="0"/>
              <a:buChar char="•"/>
            </a:pPr>
            <a:r>
              <a:rPr lang="en-US" dirty="0"/>
              <a:t>Prolong the delivery of low latency traffic</a:t>
            </a:r>
            <a:endParaRPr lang="en-US" strike="sngStrike" dirty="0">
              <a:cs typeface="Times New Roman"/>
            </a:endParaRPr>
          </a:p>
          <a:p>
            <a:pPr lvl="1">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CD285E9F-8BC3-B4FE-DC2B-D7766B8FFA7C}"/>
              </a:ext>
            </a:extLst>
          </p:cNvPr>
          <p:cNvSpPr>
            <a:spLocks noGrp="1"/>
          </p:cNvSpPr>
          <p:nvPr>
            <p:ph type="sldNum" idx="12"/>
          </p:nvPr>
        </p:nvSpPr>
        <p:spPr/>
        <p:txBody>
          <a:bodyPr/>
          <a:lstStyle/>
          <a:p>
            <a:r>
              <a:rPr lang="en-GB"/>
              <a:t>Slide </a:t>
            </a:r>
            <a:fld id="{06B781AF-4CCF-49B0-A572-DE54FBE5D942}" type="slidenum">
              <a:rPr lang="en-GB" smtClean="0"/>
              <a:pPr/>
              <a:t>3</a:t>
            </a:fld>
            <a:endParaRPr lang="en-GB" dirty="0"/>
          </a:p>
        </p:txBody>
      </p:sp>
    </p:spTree>
    <p:extLst>
      <p:ext uri="{BB962C8B-B14F-4D97-AF65-F5344CB8AC3E}">
        <p14:creationId xmlns:p14="http://schemas.microsoft.com/office/powerpoint/2010/main" val="115420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453E0C-4688-344A-BFC8-2E71718B8401}"/>
              </a:ext>
            </a:extLst>
          </p:cNvPr>
          <p:cNvSpPr>
            <a:spLocks noGrp="1"/>
          </p:cNvSpPr>
          <p:nvPr>
            <p:ph type="title"/>
          </p:nvPr>
        </p:nvSpPr>
        <p:spPr/>
        <p:txBody>
          <a:bodyPr/>
          <a:lstStyle/>
          <a:p>
            <a:r>
              <a:rPr lang="en-US" dirty="0"/>
              <a:t>CSI Overhead Analysis</a:t>
            </a:r>
          </a:p>
        </p:txBody>
      </p:sp>
      <p:sp>
        <p:nvSpPr>
          <p:cNvPr id="3" name="Slide Number Placeholder 2">
            <a:extLst>
              <a:ext uri="{FF2B5EF4-FFF2-40B4-BE49-F238E27FC236}">
                <a16:creationId xmlns:a16="http://schemas.microsoft.com/office/drawing/2014/main" id="{E6B6BA3A-F0E2-50EB-6752-5128959B264D}"/>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5" name="TextBox 4">
            <a:extLst>
              <a:ext uri="{FF2B5EF4-FFF2-40B4-BE49-F238E27FC236}">
                <a16:creationId xmlns:a16="http://schemas.microsoft.com/office/drawing/2014/main" id="{39CA8449-ECD0-4385-A229-2A1F065C586E}"/>
              </a:ext>
            </a:extLst>
          </p:cNvPr>
          <p:cNvSpPr txBox="1"/>
          <p:nvPr/>
        </p:nvSpPr>
        <p:spPr>
          <a:xfrm>
            <a:off x="2135560" y="5106987"/>
            <a:ext cx="8424936" cy="1123712"/>
          </a:xfrm>
          <a:prstGeom prst="round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r>
              <a:rPr lang="en-US" sz="2000" dirty="0">
                <a:solidFill>
                  <a:schemeClr val="tx1"/>
                </a:solidFill>
              </a:rPr>
              <a:t>The required CSI airtime may be further increased by the large operational bandwidth, high number of STAs associated with one AP (e.g., dense Wi-Fi deployment), MAP joint transmission and coordinated beamforming, etc.</a:t>
            </a:r>
          </a:p>
        </p:txBody>
      </p:sp>
      <p:graphicFrame>
        <p:nvGraphicFramePr>
          <p:cNvPr id="11" name="Chart 10">
            <a:extLst>
              <a:ext uri="{FF2B5EF4-FFF2-40B4-BE49-F238E27FC236}">
                <a16:creationId xmlns:a16="http://schemas.microsoft.com/office/drawing/2014/main" id="{C85F6307-344E-16EF-5FE7-96DC95D9BDF1}"/>
              </a:ext>
            </a:extLst>
          </p:cNvPr>
          <p:cNvGraphicFramePr>
            <a:graphicFrameLocks/>
          </p:cNvGraphicFramePr>
          <p:nvPr>
            <p:extLst>
              <p:ext uri="{D42A27DB-BD31-4B8C-83A1-F6EECF244321}">
                <p14:modId xmlns:p14="http://schemas.microsoft.com/office/powerpoint/2010/main" val="3842387539"/>
              </p:ext>
            </p:extLst>
          </p:nvPr>
        </p:nvGraphicFramePr>
        <p:xfrm>
          <a:off x="783430" y="1644007"/>
          <a:ext cx="4896544" cy="30634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8E0A72CC-D13A-4622-9F5F-97F7188EB72A}"/>
              </a:ext>
            </a:extLst>
          </p:cNvPr>
          <p:cNvGraphicFramePr>
            <a:graphicFrameLocks/>
          </p:cNvGraphicFramePr>
          <p:nvPr>
            <p:extLst>
              <p:ext uri="{D42A27DB-BD31-4B8C-83A1-F6EECF244321}">
                <p14:modId xmlns:p14="http://schemas.microsoft.com/office/powerpoint/2010/main" val="2887215850"/>
              </p:ext>
            </p:extLst>
          </p:nvPr>
        </p:nvGraphicFramePr>
        <p:xfrm>
          <a:off x="6512028" y="1652418"/>
          <a:ext cx="5328590" cy="30225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8163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EA0325-2BFA-8179-C3A4-854F182EDC58}"/>
              </a:ext>
            </a:extLst>
          </p:cNvPr>
          <p:cNvSpPr>
            <a:spLocks noGrp="1"/>
          </p:cNvSpPr>
          <p:nvPr>
            <p:ph type="title"/>
          </p:nvPr>
        </p:nvSpPr>
        <p:spPr/>
        <p:txBody>
          <a:bodyPr/>
          <a:lstStyle/>
          <a:p>
            <a:r>
              <a:rPr lang="en-US" dirty="0"/>
              <a:t>Benefits of Reduced CSI Feedback Overhead</a:t>
            </a:r>
          </a:p>
        </p:txBody>
      </p:sp>
      <p:sp>
        <p:nvSpPr>
          <p:cNvPr id="5" name="Content Placeholder 4">
            <a:extLst>
              <a:ext uri="{FF2B5EF4-FFF2-40B4-BE49-F238E27FC236}">
                <a16:creationId xmlns:a16="http://schemas.microsoft.com/office/drawing/2014/main" id="{F460DC88-2C58-6913-3292-D42588B1D64F}"/>
              </a:ext>
            </a:extLst>
          </p:cNvPr>
          <p:cNvSpPr>
            <a:spLocks noGrp="1"/>
          </p:cNvSpPr>
          <p:nvPr>
            <p:ph idx="1"/>
          </p:nvPr>
        </p:nvSpPr>
        <p:spPr/>
        <p:txBody>
          <a:bodyPr/>
          <a:lstStyle/>
          <a:p>
            <a:pPr>
              <a:buFont typeface="Arial" panose="020B0604020202020204" pitchFamily="34" charset="0"/>
              <a:buChar char="•"/>
            </a:pPr>
            <a:r>
              <a:rPr lang="en-US" dirty="0"/>
              <a:t>Reduce the airtime of CSI feedback transmission and potentially improve the system throughput</a:t>
            </a:r>
          </a:p>
          <a:p>
            <a:pPr>
              <a:buFont typeface="Arial" panose="020B0604020202020204" pitchFamily="34" charset="0"/>
              <a:buChar char="•"/>
            </a:pPr>
            <a:endParaRPr lang="en-US" dirty="0"/>
          </a:p>
          <a:p>
            <a:pPr>
              <a:buFont typeface="Arial" panose="020B0604020202020204" pitchFamily="34" charset="0"/>
              <a:buChar char="•"/>
            </a:pPr>
            <a:r>
              <a:rPr lang="en-US" dirty="0"/>
              <a:t>Enable faster packet delivery with a shortened channel access time, especially for low latency traffic</a:t>
            </a:r>
          </a:p>
          <a:p>
            <a:pPr>
              <a:buFont typeface="Arial" panose="020B0604020202020204" pitchFamily="34" charset="0"/>
              <a:buChar char="•"/>
            </a:pPr>
            <a:endParaRPr lang="en-US" dirty="0"/>
          </a:p>
          <a:p>
            <a:pPr>
              <a:buFont typeface="Arial" panose="020B0604020202020204" pitchFamily="34" charset="0"/>
              <a:buChar char="•"/>
            </a:pPr>
            <a:r>
              <a:rPr lang="en-US" dirty="0"/>
              <a:t>Lessen the burden of frequent sounding sequences for CSI accuracy required in a more dynamic channel environment</a:t>
            </a:r>
            <a:endParaRPr lang="en-US" dirty="0">
              <a:cs typeface="Times New Roman"/>
            </a:endParaRPr>
          </a:p>
        </p:txBody>
      </p:sp>
      <p:sp>
        <p:nvSpPr>
          <p:cNvPr id="3" name="Slide Number Placeholder 2">
            <a:extLst>
              <a:ext uri="{FF2B5EF4-FFF2-40B4-BE49-F238E27FC236}">
                <a16:creationId xmlns:a16="http://schemas.microsoft.com/office/drawing/2014/main" id="{0D4F1BD2-D5F1-2081-98D7-5FD1CDDA3181}"/>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Tree>
    <p:extLst>
      <p:ext uri="{BB962C8B-B14F-4D97-AF65-F5344CB8AC3E}">
        <p14:creationId xmlns:p14="http://schemas.microsoft.com/office/powerpoint/2010/main" val="261626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87D6-BF2A-41C1-EE66-23C88EACE918}"/>
              </a:ext>
            </a:extLst>
          </p:cNvPr>
          <p:cNvSpPr>
            <a:spLocks noGrp="1"/>
          </p:cNvSpPr>
          <p:nvPr>
            <p:ph type="title"/>
          </p:nvPr>
        </p:nvSpPr>
        <p:spPr/>
        <p:txBody>
          <a:bodyPr/>
          <a:lstStyle/>
          <a:p>
            <a:r>
              <a:rPr lang="en-US" dirty="0"/>
              <a:t>Recap: CSI Feedback Reduction Schemes Proposed in EHT and AIML (1/2)</a:t>
            </a:r>
          </a:p>
        </p:txBody>
      </p:sp>
      <p:sp>
        <p:nvSpPr>
          <p:cNvPr id="4" name="Content Placeholder 3">
            <a:extLst>
              <a:ext uri="{FF2B5EF4-FFF2-40B4-BE49-F238E27FC236}">
                <a16:creationId xmlns:a16="http://schemas.microsoft.com/office/drawing/2014/main" id="{75F1C522-4A55-4F67-EFD8-C9FBAAFAF47B}"/>
              </a:ext>
            </a:extLst>
          </p:cNvPr>
          <p:cNvSpPr>
            <a:spLocks noGrp="1"/>
          </p:cNvSpPr>
          <p:nvPr>
            <p:ph idx="1"/>
          </p:nvPr>
        </p:nvSpPr>
        <p:spPr>
          <a:xfrm>
            <a:off x="914401" y="1916832"/>
            <a:ext cx="10361084" cy="4113213"/>
          </a:xfrm>
        </p:spPr>
        <p:txBody>
          <a:bodyPr/>
          <a:lstStyle/>
          <a:p>
            <a:pPr marL="0" indent="0"/>
            <a:r>
              <a:rPr lang="en-US" sz="2000" dirty="0"/>
              <a:t>The following directions to reduce the CSI feedback are discussed in the existing specs, EHT, AIML proposals</a:t>
            </a:r>
          </a:p>
        </p:txBody>
      </p:sp>
      <p:sp>
        <p:nvSpPr>
          <p:cNvPr id="3" name="Slide Number Placeholder 2">
            <a:extLst>
              <a:ext uri="{FF2B5EF4-FFF2-40B4-BE49-F238E27FC236}">
                <a16:creationId xmlns:a16="http://schemas.microsoft.com/office/drawing/2014/main" id="{797E90A1-EEED-5230-25E9-9430114A83B8}"/>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9E9451BB-86C9-95D3-4C4F-E43A34437241}"/>
                  </a:ext>
                </a:extLst>
              </p:cNvPr>
              <p:cNvGraphicFramePr>
                <a:graphicFrameLocks noGrp="1"/>
              </p:cNvGraphicFramePr>
              <p:nvPr>
                <p:extLst>
                  <p:ext uri="{D42A27DB-BD31-4B8C-83A1-F6EECF244321}">
                    <p14:modId xmlns:p14="http://schemas.microsoft.com/office/powerpoint/2010/main" val="873707836"/>
                  </p:ext>
                </p:extLst>
              </p:nvPr>
            </p:nvGraphicFramePr>
            <p:xfrm>
              <a:off x="1343472" y="2996952"/>
              <a:ext cx="9793089" cy="3003576"/>
            </p:xfrm>
            <a:graphic>
              <a:graphicData uri="http://schemas.openxmlformats.org/drawingml/2006/table">
                <a:tbl>
                  <a:tblPr>
                    <a:tableStyleId>{5940675A-B579-460E-94D1-54222C63F5DA}</a:tableStyleId>
                  </a:tblPr>
                  <a:tblGrid>
                    <a:gridCol w="1944216">
                      <a:extLst>
                        <a:ext uri="{9D8B030D-6E8A-4147-A177-3AD203B41FA5}">
                          <a16:colId xmlns:a16="http://schemas.microsoft.com/office/drawing/2014/main" val="971876169"/>
                        </a:ext>
                      </a:extLst>
                    </a:gridCol>
                    <a:gridCol w="1368152">
                      <a:extLst>
                        <a:ext uri="{9D8B030D-6E8A-4147-A177-3AD203B41FA5}">
                          <a16:colId xmlns:a16="http://schemas.microsoft.com/office/drawing/2014/main" val="3409022244"/>
                        </a:ext>
                      </a:extLst>
                    </a:gridCol>
                    <a:gridCol w="6480721">
                      <a:extLst>
                        <a:ext uri="{9D8B030D-6E8A-4147-A177-3AD203B41FA5}">
                          <a16:colId xmlns:a16="http://schemas.microsoft.com/office/drawing/2014/main" val="4017085275"/>
                        </a:ext>
                      </a:extLst>
                    </a:gridCol>
                  </a:tblGrid>
                  <a:tr h="469176">
                    <a:tc>
                      <a:txBody>
                        <a:bodyPr/>
                        <a:lstStyle/>
                        <a:p>
                          <a:pPr marL="0" marR="0" algn="ctr" fontAlgn="t">
                            <a:spcBef>
                              <a:spcPts val="0"/>
                            </a:spcBef>
                            <a:spcAft>
                              <a:spcPts val="0"/>
                            </a:spcAft>
                          </a:pPr>
                          <a:r>
                            <a:rPr lang="en-US" sz="1600" b="1" dirty="0">
                              <a:effectLst/>
                              <a:latin typeface="+mn-lt"/>
                              <a:cs typeface="Calibri" panose="020F0502020204030204" pitchFamily="34" charset="0"/>
                            </a:rPr>
                            <a:t>Category</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Specs or Doc</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Techniques</a:t>
                          </a:r>
                        </a:p>
                      </a:txBody>
                      <a:tcPr marL="50100" marR="50100" marT="50100" marB="50100"/>
                    </a:tc>
                    <a:extLst>
                      <a:ext uri="{0D108BD9-81ED-4DB2-BD59-A6C34878D82A}">
                        <a16:rowId xmlns:a16="http://schemas.microsoft.com/office/drawing/2014/main" val="1699919016"/>
                      </a:ext>
                    </a:extLst>
                  </a:tr>
                  <a:tr h="501873">
                    <a:tc rowSpan="2">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Existing standards</a:t>
                          </a: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802.11 ac/ax, </a:t>
                          </a:r>
                        </a:p>
                      </a:txBody>
                      <a:tcPr marL="50100" marR="50100" marT="50100" marB="50100"/>
                    </a:tc>
                    <a:tc>
                      <a:txBody>
                        <a:bodyPr/>
                        <a:lstStyle/>
                        <a:p>
                          <a:pPr marL="0" marR="0" algn="l" rtl="0" eaLnBrk="1" fontAlgn="t" latinLnBrk="0" hangingPunct="1">
                            <a:spcBef>
                              <a:spcPts val="0"/>
                            </a:spcBef>
                            <a:spcAft>
                              <a:spcPts val="0"/>
                            </a:spcAft>
                          </a:pPr>
                          <a:r>
                            <a:rPr lang="en-US" sz="1400" kern="1200" dirty="0">
                              <a:solidFill>
                                <a:schemeClr val="tx1"/>
                              </a:solidFill>
                              <a:effectLst/>
                              <a:latin typeface="+mn-lt"/>
                              <a:ea typeface="+mn-ea"/>
                              <a:cs typeface="+mn-cs"/>
                            </a:rPr>
                            <a:t>Apply Givens rotation to decompose V vector and feedback the vector that contains angles (</a:t>
                          </a:r>
                          <a14:m>
                            <m:oMath xmlns:m="http://schemas.openxmlformats.org/officeDocument/2006/math">
                              <m:r>
                                <a:rPr lang="en-US" sz="1400" kern="1200" smtClean="0">
                                  <a:solidFill>
                                    <a:schemeClr val="tx1"/>
                                  </a:solidFill>
                                  <a:effectLst/>
                                  <a:latin typeface="Cambria Math" panose="02040503050406030204" pitchFamily="18" charset="0"/>
                                  <a:ea typeface="+mn-ea"/>
                                  <a:cs typeface="+mn-cs"/>
                                </a:rPr>
                                <m:t>𝜙</m:t>
                              </m:r>
                            </m:oMath>
                          </a14:m>
                          <a:r>
                            <a:rPr lang="en-US" sz="1400" kern="1200" dirty="0">
                              <a:solidFill>
                                <a:schemeClr val="tx1"/>
                              </a:solidFill>
                              <a:effectLst/>
                              <a:latin typeface="+mn-lt"/>
                              <a:ea typeface="+mn-ea"/>
                              <a:cs typeface="+mn-cs"/>
                            </a:rPr>
                            <a:t> and </a:t>
                          </a:r>
                          <a14:m>
                            <m:oMath xmlns:m="http://schemas.openxmlformats.org/officeDocument/2006/math">
                              <m:r>
                                <m:rPr>
                                  <m:sty m:val="p"/>
                                </m:rPr>
                                <a:rPr lang="en-US" sz="1400" b="0" i="1" kern="1200" smtClean="0">
                                  <a:solidFill>
                                    <a:schemeClr val="tx1"/>
                                  </a:solidFill>
                                  <a:effectLst/>
                                  <a:latin typeface="Cambria Math" panose="02040503050406030204" pitchFamily="18" charset="0"/>
                                  <a:ea typeface="+mn-ea"/>
                                  <a:cs typeface="+mn-cs"/>
                                </a:rPr>
                                <m:t>ψ</m:t>
                              </m:r>
                            </m:oMath>
                          </a14:m>
                          <a:r>
                            <a:rPr lang="en-US" sz="1400" kern="1200" dirty="0">
                              <a:solidFill>
                                <a:schemeClr val="tx1"/>
                              </a:solidFill>
                              <a:effectLst/>
                              <a:latin typeface="+mn-lt"/>
                              <a:ea typeface="+mn-ea"/>
                              <a:cs typeface="+mn-cs"/>
                            </a:rPr>
                            <a:t>) indices </a:t>
                          </a:r>
                        </a:p>
                      </a:txBody>
                      <a:tcPr marL="50100" marR="50100" marT="50100" marB="50100"/>
                    </a:tc>
                    <a:extLst>
                      <a:ext uri="{0D108BD9-81ED-4DB2-BD59-A6C34878D82A}">
                        <a16:rowId xmlns:a16="http://schemas.microsoft.com/office/drawing/2014/main" val="1155901151"/>
                      </a:ext>
                    </a:extLst>
                  </a:tr>
                  <a:tr h="0">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802.11ah</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similar technology but allow partial report (</a:t>
                          </a:r>
                          <a14:m>
                            <m:oMath xmlns:m="http://schemas.openxmlformats.org/officeDocument/2006/math">
                              <m:r>
                                <a:rPr lang="en-US" sz="1400" kern="1200" smtClean="0">
                                  <a:solidFill>
                                    <a:schemeClr val="tx1"/>
                                  </a:solidFill>
                                  <a:effectLst/>
                                  <a:latin typeface="Cambria Math" panose="02040503050406030204" pitchFamily="18" charset="0"/>
                                  <a:ea typeface="+mn-ea"/>
                                  <a:cs typeface="+mn-cs"/>
                                </a:rPr>
                                <m:t>𝜙</m:t>
                              </m:r>
                              <m:r>
                                <a:rPr lang="en-US" sz="1400" kern="1200" smtClean="0">
                                  <a:solidFill>
                                    <a:schemeClr val="tx1"/>
                                  </a:solidFill>
                                  <a:effectLst/>
                                  <a:latin typeface="Cambria Math" panose="02040503050406030204" pitchFamily="18" charset="0"/>
                                  <a:ea typeface="+mn-ea"/>
                                  <a:cs typeface="+mn-cs"/>
                                </a:rPr>
                                <m:t> </m:t>
                              </m:r>
                            </m:oMath>
                          </a14:m>
                          <a:r>
                            <a:rPr lang="en-US" sz="1400" kern="1200" dirty="0">
                              <a:solidFill>
                                <a:schemeClr val="tx1"/>
                              </a:solidFill>
                              <a:effectLst/>
                              <a:latin typeface="+mn-lt"/>
                              <a:ea typeface="+mn-ea"/>
                              <a:cs typeface="+mn-cs"/>
                            </a:rPr>
                            <a:t>only feedback )</a:t>
                          </a:r>
                        </a:p>
                      </a:txBody>
                      <a:tcPr marL="50100" marR="50100" marT="50100" marB="50100"/>
                    </a:tc>
                    <a:extLst>
                      <a:ext uri="{0D108BD9-81ED-4DB2-BD59-A6C34878D82A}">
                        <a16:rowId xmlns:a16="http://schemas.microsoft.com/office/drawing/2014/main" val="2014400892"/>
                      </a:ext>
                    </a:extLst>
                  </a:tr>
                  <a:tr h="248165">
                    <a:tc rowSpan="2">
                      <a:txBody>
                        <a:bodyPr/>
                        <a:lstStyle/>
                        <a:p>
                          <a:pPr marL="0" marR="0" fontAlgn="t">
                            <a:spcBef>
                              <a:spcPts val="0"/>
                            </a:spcBef>
                            <a:spcAft>
                              <a:spcPts val="0"/>
                            </a:spcAft>
                          </a:pPr>
                          <a:r>
                            <a:rPr lang="en-US" sz="1400" dirty="0">
                              <a:effectLst/>
                              <a:latin typeface="+mn-lt"/>
                            </a:rPr>
                            <a:t>EHT/802.11be proposals: Enhancement of 802.11ax using conventional wireless technologies</a:t>
                          </a: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19/1018</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Decompose the singular vector </a:t>
                          </a:r>
                          <a14:m>
                            <m:oMath xmlns:m="http://schemas.openxmlformats.org/officeDocument/2006/math">
                              <m:r>
                                <a:rPr lang="en-US" sz="1400" kern="1200" smtClean="0">
                                  <a:solidFill>
                                    <a:schemeClr val="tx1"/>
                                  </a:solidFill>
                                  <a:effectLst/>
                                  <a:latin typeface="Cambria Math" panose="02040503050406030204" pitchFamily="18" charset="0"/>
                                  <a:ea typeface="+mn-ea"/>
                                  <a:cs typeface="+mn-cs"/>
                                </a:rPr>
                                <m:t>𝑉</m:t>
                              </m:r>
                              <m:r>
                                <a:rPr lang="en-US" sz="1400" kern="1200" smtClean="0">
                                  <a:solidFill>
                                    <a:schemeClr val="tx1"/>
                                  </a:solidFill>
                                  <a:effectLst/>
                                  <a:latin typeface="Cambria Math" panose="02040503050406030204" pitchFamily="18" charset="0"/>
                                  <a:ea typeface="+mn-ea"/>
                                  <a:cs typeface="+mn-cs"/>
                                </a:rPr>
                                <m:t>=</m:t>
                              </m:r>
                              <m:sSub>
                                <m:sSubPr>
                                  <m:ctrlPr>
                                    <a:rPr lang="en-US" sz="1400" i="1" kern="1200" smtClean="0">
                                      <a:solidFill>
                                        <a:schemeClr val="tx1"/>
                                      </a:solidFill>
                                      <a:effectLst/>
                                      <a:latin typeface="Cambria Math" panose="02040503050406030204" pitchFamily="18" charset="0"/>
                                      <a:ea typeface="+mn-ea"/>
                                      <a:cs typeface="+mn-cs"/>
                                    </a:rPr>
                                  </m:ctrlPr>
                                </m:sSubPr>
                                <m:e>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1</m:t>
                                      </m:r>
                                    </m:sub>
                                  </m:sSub>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2</m:t>
                                  </m:r>
                                </m:sub>
                              </m:sSub>
                            </m:oMath>
                          </a14:m>
                          <a:r>
                            <a:rPr lang="en-US" sz="1400" kern="1200" dirty="0">
                              <a:solidFill>
                                <a:schemeClr val="tx1"/>
                              </a:solidFill>
                              <a:effectLst/>
                              <a:latin typeface="+mn-lt"/>
                              <a:ea typeface="+mn-ea"/>
                              <a:cs typeface="+mn-cs"/>
                            </a:rPr>
                            <a:t>,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1</m:t>
                                  </m:r>
                                </m:sub>
                              </m:sSub>
                              <m:r>
                                <a:rPr lang="en-US" sz="1400" b="0" i="0" kern="1200" smtClean="0">
                                  <a:solidFill>
                                    <a:schemeClr val="tx1"/>
                                  </a:solidFill>
                                  <a:effectLst/>
                                  <a:latin typeface="Cambria Math" panose="02040503050406030204" pitchFamily="18" charset="0"/>
                                  <a:ea typeface="+mn-ea"/>
                                  <a:cs typeface="+mn-cs"/>
                                </a:rPr>
                                <m:t> </m:t>
                              </m:r>
                            </m:oMath>
                          </a14:m>
                          <a:r>
                            <a:rPr lang="en-US" sz="1400" kern="1200" dirty="0">
                              <a:solidFill>
                                <a:schemeClr val="tx1"/>
                              </a:solidFill>
                              <a:effectLst/>
                              <a:latin typeface="+mn-lt"/>
                              <a:ea typeface="+mn-ea"/>
                              <a:cs typeface="+mn-cs"/>
                            </a:rPr>
                            <a:t>is reported per </a:t>
                          </a:r>
                          <a:r>
                            <a:rPr lang="en-US" sz="1400" kern="1200" dirty="0" err="1">
                              <a:solidFill>
                                <a:schemeClr val="tx1"/>
                              </a:solidFill>
                              <a:effectLst/>
                              <a:latin typeface="+mn-lt"/>
                              <a:ea typeface="+mn-ea"/>
                              <a:cs typeface="+mn-cs"/>
                            </a:rPr>
                            <a:t>subband</a:t>
                          </a:r>
                          <a:r>
                            <a:rPr lang="en-US" sz="1400" kern="1200" dirty="0">
                              <a:solidFill>
                                <a:schemeClr val="tx1"/>
                              </a:solidFill>
                              <a:effectLst/>
                              <a:latin typeface="+mn-lt"/>
                              <a:ea typeface="+mn-ea"/>
                              <a:cs typeface="+mn-cs"/>
                            </a:rPr>
                            <a:t> and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2</m:t>
                                  </m:r>
                                </m:sub>
                              </m:sSub>
                            </m:oMath>
                          </a14:m>
                          <a:r>
                            <a:rPr lang="en-US" sz="1400" kern="1200" dirty="0">
                              <a:solidFill>
                                <a:schemeClr val="tx1"/>
                              </a:solidFill>
                              <a:effectLst/>
                              <a:latin typeface="+mn-lt"/>
                              <a:ea typeface="+mn-ea"/>
                              <a:cs typeface="+mn-cs"/>
                            </a:rPr>
                            <a:t> is reported per subcarrier group, where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2</m:t>
                                  </m:r>
                                </m:sub>
                              </m:sSub>
                            </m:oMath>
                          </a14:m>
                          <a:r>
                            <a:rPr lang="en-US" sz="1400" kern="1200" dirty="0">
                              <a:solidFill>
                                <a:schemeClr val="tx1"/>
                              </a:solidFill>
                              <a:effectLst/>
                              <a:latin typeface="+mn-lt"/>
                              <a:ea typeface="+mn-ea"/>
                              <a:cs typeface="+mn-cs"/>
                            </a:rPr>
                            <a:t>’s dimension is</a:t>
                          </a:r>
                          <a:r>
                            <a:rPr lang="en-US" sz="1400" kern="1200" baseline="0" dirty="0">
                              <a:solidFill>
                                <a:schemeClr val="tx1"/>
                              </a:solidFill>
                              <a:effectLst/>
                              <a:latin typeface="+mn-lt"/>
                              <a:ea typeface="+mn-ea"/>
                              <a:cs typeface="+mn-cs"/>
                            </a:rPr>
                            <a:t> smaller than</a:t>
                          </a:r>
                          <a:r>
                            <a:rPr lang="en-US" sz="1400" kern="1200" dirty="0">
                              <a:solidFill>
                                <a:schemeClr val="tx1"/>
                              </a:solidFill>
                              <a:effectLst/>
                              <a:latin typeface="+mn-lt"/>
                              <a:ea typeface="+mn-ea"/>
                              <a:cs typeface="+mn-cs"/>
                            </a:rPr>
                            <a:t> </a:t>
                          </a:r>
                          <a14:m>
                            <m:oMath xmlns:m="http://schemas.openxmlformats.org/officeDocument/2006/math">
                              <m:sSup>
                                <m:sSupPr>
                                  <m:ctrlPr>
                                    <a:rPr lang="en-US" sz="1400" b="0" i="1" kern="1200" smtClean="0">
                                      <a:solidFill>
                                        <a:schemeClr val="tx1"/>
                                      </a:solidFill>
                                      <a:effectLst/>
                                      <a:latin typeface="Cambria Math" panose="02040503050406030204" pitchFamily="18" charset="0"/>
                                      <a:ea typeface="+mn-ea"/>
                                      <a:cs typeface="+mn-cs"/>
                                    </a:rPr>
                                  </m:ctrlPr>
                                </m:sSupPr>
                                <m:e>
                                  <m:r>
                                    <a:rPr lang="en-US" sz="1400" kern="1200" smtClean="0">
                                      <a:solidFill>
                                        <a:schemeClr val="tx1"/>
                                      </a:solidFill>
                                      <a:effectLst/>
                                      <a:latin typeface="Cambria Math" panose="02040503050406030204" pitchFamily="18" charset="0"/>
                                      <a:ea typeface="+mn-ea"/>
                                      <a:cs typeface="+mn-cs"/>
                                    </a:rPr>
                                    <m:t>𝑉</m:t>
                                  </m:r>
                                </m:e>
                                <m:sup>
                                  <m:r>
                                    <a:rPr lang="en-US" sz="1400" b="0" i="0" kern="1200" smtClean="0">
                                      <a:solidFill>
                                        <a:schemeClr val="tx1"/>
                                      </a:solidFill>
                                      <a:effectLst/>
                                      <a:latin typeface="Cambria Math" panose="02040503050406030204" pitchFamily="18" charset="0"/>
                                      <a:ea typeface="+mn-ea"/>
                                      <a:cs typeface="+mn-cs"/>
                                    </a:rPr>
                                    <m:t>′</m:t>
                                  </m:r>
                                </m:sup>
                              </m:sSup>
                              <m:r>
                                <m:rPr>
                                  <m:sty m:val="p"/>
                                </m:rPr>
                                <a:rPr lang="en-US" sz="1400" b="0" i="0" kern="1200" smtClean="0">
                                  <a:solidFill>
                                    <a:schemeClr val="tx1"/>
                                  </a:solidFill>
                                  <a:effectLst/>
                                  <a:latin typeface="Cambria Math" panose="02040503050406030204" pitchFamily="18" charset="0"/>
                                  <a:ea typeface="+mn-ea"/>
                                  <a:cs typeface="+mn-cs"/>
                                </a:rPr>
                                <m:t>s</m:t>
                              </m:r>
                            </m:oMath>
                          </a14:m>
                          <a:r>
                            <a:rPr lang="en-US" sz="1400" kern="1200" dirty="0">
                              <a:solidFill>
                                <a:schemeClr val="tx1"/>
                              </a:solidFill>
                              <a:effectLst/>
                              <a:latin typeface="+mn-lt"/>
                              <a:ea typeface="+mn-ea"/>
                              <a:cs typeface="+mn-cs"/>
                            </a:rPr>
                            <a:t> and dimensions of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1</m:t>
                                  </m:r>
                                </m:sub>
                              </m:sSub>
                              <m:r>
                                <a:rPr lang="en-US" sz="1400" b="0" i="0" kern="1200" smtClean="0">
                                  <a:solidFill>
                                    <a:schemeClr val="tx1"/>
                                  </a:solidFill>
                                  <a:effectLst/>
                                  <a:latin typeface="Cambria Math" panose="02040503050406030204" pitchFamily="18" charset="0"/>
                                  <a:ea typeface="+mn-ea"/>
                                  <a:cs typeface="+mn-cs"/>
                                </a:rPr>
                                <m:t> </m:t>
                              </m:r>
                            </m:oMath>
                          </a14:m>
                          <a:r>
                            <a:rPr lang="en-US" sz="1400" kern="1200" baseline="0" dirty="0">
                              <a:solidFill>
                                <a:schemeClr val="tx1"/>
                              </a:solidFill>
                              <a:effectLst/>
                              <a:latin typeface="+mn-lt"/>
                              <a:ea typeface="+mn-ea"/>
                              <a:cs typeface="+mn-cs"/>
                            </a:rPr>
                            <a:t> and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b="0" i="0" kern="1200" smtClean="0">
                                      <a:solidFill>
                                        <a:schemeClr val="tx1"/>
                                      </a:solidFill>
                                      <a:effectLst/>
                                      <a:latin typeface="Cambria Math" panose="02040503050406030204" pitchFamily="18" charset="0"/>
                                      <a:ea typeface="+mn-ea"/>
                                      <a:cs typeface="+mn-cs"/>
                                    </a:rPr>
                                    <m:t>2</m:t>
                                  </m:r>
                                </m:sub>
                              </m:sSub>
                            </m:oMath>
                          </a14:m>
                          <a:r>
                            <a:rPr lang="en-US" sz="1400" kern="1200" baseline="0" dirty="0">
                              <a:solidFill>
                                <a:schemeClr val="tx1"/>
                              </a:solidFill>
                              <a:effectLst/>
                              <a:latin typeface="+mn-lt"/>
                              <a:ea typeface="+mn-ea"/>
                              <a:cs typeface="+mn-cs"/>
                            </a:rPr>
                            <a:t> can be parameterized</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3213065612"/>
                      </a:ext>
                    </a:extLst>
                  </a:tr>
                  <a:tr h="672419">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19/1115</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Enable mixed</a:t>
                          </a:r>
                          <a:r>
                            <a:rPr lang="en-US" sz="1400" kern="1200" baseline="0" dirty="0">
                              <a:solidFill>
                                <a:schemeClr val="tx1"/>
                              </a:solidFill>
                              <a:effectLst/>
                              <a:latin typeface="+mn-lt"/>
                              <a:ea typeface="+mn-ea"/>
                              <a:cs typeface="+mn-cs"/>
                            </a:rPr>
                            <a:t> beamforming report: decompose each subcarrier report </a:t>
                          </a:r>
                          <a14:m>
                            <m:oMath xmlns:m="http://schemas.openxmlformats.org/officeDocument/2006/math">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𝐻</m:t>
                                  </m:r>
                                </m:e>
                                <m:sub>
                                  <m:r>
                                    <a:rPr lang="en-US" sz="1400" kern="1200" dirty="0" smtClean="0">
                                      <a:solidFill>
                                        <a:schemeClr val="tx1"/>
                                      </a:solidFill>
                                      <a:effectLst/>
                                      <a:latin typeface="Cambria Math" panose="02040503050406030204" pitchFamily="18" charset="0"/>
                                      <a:ea typeface="+mn-ea"/>
                                      <a:cs typeface="+mn-cs"/>
                                    </a:rPr>
                                    <m:t>𝑚</m:t>
                                  </m:r>
                                  <m:r>
                                    <a:rPr lang="en-US" sz="1400" kern="1200" dirty="0" smtClean="0">
                                      <a:solidFill>
                                        <a:schemeClr val="tx1"/>
                                      </a:solidFill>
                                      <a:effectLst/>
                                      <a:latin typeface="Cambria Math" panose="02040503050406030204" pitchFamily="18" charset="0"/>
                                      <a:ea typeface="+mn-ea"/>
                                      <a:cs typeface="+mn-cs"/>
                                    </a:rPr>
                                    <m:t> </m:t>
                                  </m:r>
                                </m:sub>
                              </m:sSub>
                            </m:oMath>
                          </a14:m>
                          <a:r>
                            <a:rPr lang="en-US" sz="1400" kern="1200" baseline="0" dirty="0">
                              <a:solidFill>
                                <a:schemeClr val="tx1"/>
                              </a:solidFill>
                              <a:effectLst/>
                              <a:latin typeface="+mn-lt"/>
                              <a:ea typeface="+mn-ea"/>
                              <a:cs typeface="+mn-cs"/>
                            </a:rPr>
                            <a:t> into w</a:t>
                          </a:r>
                          <a:r>
                            <a:rPr lang="en-US" sz="1400" kern="1200" dirty="0">
                              <a:solidFill>
                                <a:schemeClr val="tx1"/>
                              </a:solidFill>
                              <a:effectLst/>
                              <a:latin typeface="+mn-lt"/>
                              <a:ea typeface="+mn-ea"/>
                              <a:cs typeface="+mn-cs"/>
                            </a:rPr>
                            <a:t>ideband report </a:t>
                          </a:r>
                          <a14:m>
                            <m:oMath xmlns:m="http://schemas.openxmlformats.org/officeDocument/2006/math">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𝑉</m:t>
                                  </m:r>
                                </m:e>
                                <m:sub>
                                  <m:r>
                                    <m:rPr>
                                      <m:sty m:val="p"/>
                                    </m:rPr>
                                    <a:rPr lang="en-US" sz="1400" b="0" i="0" kern="1200" dirty="0" smtClean="0">
                                      <a:solidFill>
                                        <a:schemeClr val="tx1"/>
                                      </a:solidFill>
                                      <a:effectLst/>
                                      <a:latin typeface="Cambria Math" panose="02040503050406030204" pitchFamily="18" charset="0"/>
                                      <a:ea typeface="+mn-ea"/>
                                      <a:cs typeface="+mn-cs"/>
                                    </a:rPr>
                                    <m:t>W</m:t>
                                  </m:r>
                                  <m:r>
                                    <a:rPr lang="en-US" sz="1400" kern="1200" dirty="0" smtClean="0">
                                      <a:solidFill>
                                        <a:schemeClr val="tx1"/>
                                      </a:solidFill>
                                      <a:effectLst/>
                                      <a:latin typeface="Cambria Math" panose="02040503050406030204" pitchFamily="18" charset="0"/>
                                      <a:ea typeface="+mn-ea"/>
                                      <a:cs typeface="+mn-cs"/>
                                    </a:rPr>
                                    <m:t>𝐵</m:t>
                                  </m:r>
                                </m:sub>
                              </m:sSub>
                            </m:oMath>
                          </a14:m>
                          <a:r>
                            <a:rPr lang="en-US" sz="1400" kern="1200" dirty="0">
                              <a:solidFill>
                                <a:schemeClr val="tx1"/>
                              </a:solidFill>
                              <a:effectLst/>
                              <a:latin typeface="+mn-lt"/>
                              <a:ea typeface="+mn-ea"/>
                              <a:cs typeface="+mn-cs"/>
                            </a:rPr>
                            <a:t>  and narrow band report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𝑁𝐵</m:t>
                                  </m:r>
                                </m:sub>
                              </m:sSub>
                            </m:oMath>
                          </a14:m>
                          <a:r>
                            <a:rPr lang="en-US" sz="1400" kern="1200" dirty="0">
                              <a:solidFill>
                                <a:schemeClr val="tx1"/>
                              </a:solidFill>
                              <a:effectLst/>
                              <a:latin typeface="+mn-lt"/>
                              <a:ea typeface="+mn-ea"/>
                              <a:cs typeface="+mn-cs"/>
                            </a:rPr>
                            <a:t>, where</a:t>
                          </a:r>
                        </a:p>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 </a:t>
                          </a:r>
                          <a14:m>
                            <m:oMath xmlns:m="http://schemas.openxmlformats.org/officeDocument/2006/math">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𝐻</m:t>
                                  </m:r>
                                </m:e>
                                <m:sub>
                                  <m:r>
                                    <a:rPr lang="en-US" sz="1400" kern="1200" dirty="0" smtClean="0">
                                      <a:solidFill>
                                        <a:schemeClr val="tx1"/>
                                      </a:solidFill>
                                      <a:effectLst/>
                                      <a:latin typeface="Cambria Math" panose="02040503050406030204" pitchFamily="18" charset="0"/>
                                      <a:ea typeface="+mn-ea"/>
                                      <a:cs typeface="+mn-cs"/>
                                    </a:rPr>
                                    <m:t>𝑚</m:t>
                                  </m:r>
                                  <m:r>
                                    <a:rPr lang="en-US" sz="1400" kern="1200" dirty="0" smtClean="0">
                                      <a:solidFill>
                                        <a:schemeClr val="tx1"/>
                                      </a:solidFill>
                                      <a:effectLst/>
                                      <a:latin typeface="Cambria Math" panose="02040503050406030204" pitchFamily="18" charset="0"/>
                                      <a:ea typeface="+mn-ea"/>
                                      <a:cs typeface="+mn-cs"/>
                                    </a:rPr>
                                    <m:t> </m:t>
                                  </m:r>
                                </m:sub>
                              </m:sSub>
                              <m:r>
                                <a:rPr lang="en-US" sz="1400" kern="1200" dirty="0" smtClean="0">
                                  <a:solidFill>
                                    <a:schemeClr val="tx1"/>
                                  </a:solidFill>
                                  <a:effectLst/>
                                  <a:latin typeface="Cambria Math" panose="02040503050406030204" pitchFamily="18" charset="0"/>
                                  <a:ea typeface="+mn-ea"/>
                                  <a:cs typeface="+mn-cs"/>
                                </a:rPr>
                                <m:t>:</m:t>
                              </m:r>
                              <m:r>
                                <a:rPr lang="en-US" sz="1400" kern="1200" dirty="0" smtClean="0">
                                  <a:solidFill>
                                    <a:schemeClr val="tx1"/>
                                  </a:solidFill>
                                  <a:effectLst/>
                                  <a:latin typeface="Cambria Math" panose="02040503050406030204" pitchFamily="18" charset="0"/>
                                  <a:ea typeface="+mn-ea"/>
                                  <a:cs typeface="+mn-cs"/>
                                </a:rPr>
                                <m:t>𝑁</m:t>
                              </m:r>
                              <m:r>
                                <a:rPr lang="en-US" sz="1400" kern="1200" dirty="0" smtClean="0">
                                  <a:solidFill>
                                    <a:schemeClr val="tx1"/>
                                  </a:solidFill>
                                  <a:effectLst/>
                                  <a:latin typeface="Cambria Math" panose="02040503050406030204" pitchFamily="18" charset="0"/>
                                  <a:ea typeface="+mn-ea"/>
                                  <a:cs typeface="+mn-cs"/>
                                </a:rPr>
                                <m:t>×</m:t>
                              </m:r>
                              <m:r>
                                <a:rPr lang="en-US" sz="1400" kern="1200" dirty="0" smtClean="0">
                                  <a:solidFill>
                                    <a:schemeClr val="tx1"/>
                                  </a:solidFill>
                                  <a:effectLst/>
                                  <a:latin typeface="Cambria Math" panose="02040503050406030204" pitchFamily="18" charset="0"/>
                                  <a:ea typeface="+mn-ea"/>
                                  <a:cs typeface="+mn-cs"/>
                                </a:rPr>
                                <m:t>𝑀</m:t>
                              </m:r>
                            </m:oMath>
                          </a14:m>
                          <a:r>
                            <a:rPr lang="en-US" sz="1400" kern="1200" dirty="0">
                              <a:solidFill>
                                <a:schemeClr val="tx1"/>
                              </a:solidFill>
                              <a:effectLst/>
                              <a:latin typeface="+mn-lt"/>
                              <a:ea typeface="+mn-ea"/>
                              <a:cs typeface="+mn-cs"/>
                              <a:sym typeface="Wingdings" panose="05000000000000000000" pitchFamily="2" charset="2"/>
                            </a:rPr>
                            <a:t>,</a:t>
                          </a:r>
                          <a14:m>
                            <m:oMath xmlns:m="http://schemas.openxmlformats.org/officeDocument/2006/math">
                              <m:r>
                                <a:rPr lang="en-US" sz="1400" kern="1200" dirty="0" smtClean="0">
                                  <a:solidFill>
                                    <a:schemeClr val="tx1"/>
                                  </a:solidFill>
                                  <a:effectLst/>
                                  <a:latin typeface="Cambria Math" panose="02040503050406030204" pitchFamily="18" charset="0"/>
                                  <a:ea typeface="+mn-ea"/>
                                  <a:cs typeface="+mn-cs"/>
                                </a:rPr>
                                <m:t> </m:t>
                              </m:r>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𝑉</m:t>
                                  </m:r>
                                </m:e>
                                <m:sub>
                                  <m:r>
                                    <m:rPr>
                                      <m:sty m:val="p"/>
                                    </m:rPr>
                                    <a:rPr lang="en-US" sz="1400" b="0" i="0" kern="1200" dirty="0" smtClean="0">
                                      <a:solidFill>
                                        <a:schemeClr val="tx1"/>
                                      </a:solidFill>
                                      <a:effectLst/>
                                      <a:latin typeface="Cambria Math" panose="02040503050406030204" pitchFamily="18" charset="0"/>
                                      <a:ea typeface="+mn-ea"/>
                                      <a:cs typeface="+mn-cs"/>
                                    </a:rPr>
                                    <m:t>W</m:t>
                                  </m:r>
                                  <m:r>
                                    <a:rPr lang="en-US" sz="1400" kern="1200" dirty="0" smtClean="0">
                                      <a:solidFill>
                                        <a:schemeClr val="tx1"/>
                                      </a:solidFill>
                                      <a:effectLst/>
                                      <a:latin typeface="Cambria Math" panose="02040503050406030204" pitchFamily="18" charset="0"/>
                                      <a:ea typeface="+mn-ea"/>
                                      <a:cs typeface="+mn-cs"/>
                                    </a:rPr>
                                    <m:t>𝐵</m:t>
                                  </m:r>
                                </m:sub>
                              </m:sSub>
                              <m:r>
                                <a:rPr lang="en-US" sz="1400" kern="1200" dirty="0" smtClean="0">
                                  <a:solidFill>
                                    <a:schemeClr val="tx1"/>
                                  </a:solidFill>
                                  <a:effectLst/>
                                  <a:latin typeface="Cambria Math" panose="02040503050406030204" pitchFamily="18" charset="0"/>
                                  <a:ea typeface="+mn-ea"/>
                                  <a:cs typeface="+mn-cs"/>
                                </a:rPr>
                                <m:t>:</m:t>
                              </m:r>
                              <m:r>
                                <a:rPr lang="en-US" sz="1400" kern="1200" dirty="0" smtClean="0">
                                  <a:solidFill>
                                    <a:schemeClr val="tx1"/>
                                  </a:solidFill>
                                  <a:effectLst/>
                                  <a:latin typeface="Cambria Math" panose="02040503050406030204" pitchFamily="18" charset="0"/>
                                  <a:ea typeface="+mn-ea"/>
                                  <a:cs typeface="+mn-cs"/>
                                </a:rPr>
                                <m:t>𝑀</m:t>
                              </m:r>
                              <m:r>
                                <a:rPr lang="en-US" sz="1400" kern="1200" dirty="0" smtClean="0">
                                  <a:solidFill>
                                    <a:schemeClr val="tx1"/>
                                  </a:solidFill>
                                  <a:effectLst/>
                                  <a:latin typeface="Cambria Math" panose="02040503050406030204" pitchFamily="18" charset="0"/>
                                  <a:ea typeface="+mn-ea"/>
                                  <a:cs typeface="+mn-cs"/>
                                </a:rPr>
                                <m:t>×</m:t>
                              </m:r>
                              <m:r>
                                <a:rPr lang="en-US" sz="1400" kern="1200" dirty="0" smtClean="0">
                                  <a:solidFill>
                                    <a:schemeClr val="tx1"/>
                                  </a:solidFill>
                                  <a:effectLst/>
                                  <a:latin typeface="Cambria Math" panose="02040503050406030204" pitchFamily="18" charset="0"/>
                                  <a:ea typeface="+mn-ea"/>
                                  <a:cs typeface="+mn-cs"/>
                                </a:rPr>
                                <m:t>𝐾</m:t>
                              </m:r>
                            </m:oMath>
                          </a14:m>
                          <a:r>
                            <a:rPr lang="en-US" sz="1400" kern="1200" dirty="0">
                              <a:solidFill>
                                <a:schemeClr val="tx1"/>
                              </a:solidFill>
                              <a:effectLst/>
                              <a:latin typeface="+mn-lt"/>
                              <a:ea typeface="+mn-ea"/>
                              <a:cs typeface="+mn-cs"/>
                              <a:sym typeface="Wingdings" panose="05000000000000000000" pitchFamily="2" charset="2"/>
                            </a:rPr>
                            <a:t> , </a:t>
                          </a:r>
                          <a14:m>
                            <m:oMath xmlns:m="http://schemas.openxmlformats.org/officeDocument/2006/math">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𝑉</m:t>
                                  </m:r>
                                </m:e>
                                <m:sub>
                                  <m:r>
                                    <a:rPr lang="en-US" sz="1400" kern="1200" dirty="0" smtClean="0">
                                      <a:solidFill>
                                        <a:schemeClr val="tx1"/>
                                      </a:solidFill>
                                      <a:effectLst/>
                                      <a:latin typeface="Cambria Math" panose="02040503050406030204" pitchFamily="18" charset="0"/>
                                      <a:ea typeface="+mn-ea"/>
                                      <a:cs typeface="+mn-cs"/>
                                    </a:rPr>
                                    <m:t>𝑁𝐵</m:t>
                                  </m:r>
                                </m:sub>
                              </m:sSub>
                              <m:r>
                                <a:rPr lang="en-US" sz="1400" kern="1200" dirty="0" smtClean="0">
                                  <a:solidFill>
                                    <a:schemeClr val="tx1"/>
                                  </a:solidFill>
                                  <a:effectLst/>
                                  <a:latin typeface="Cambria Math" panose="02040503050406030204" pitchFamily="18" charset="0"/>
                                  <a:ea typeface="+mn-ea"/>
                                  <a:cs typeface="+mn-cs"/>
                                </a:rPr>
                                <m:t>:</m:t>
                              </m:r>
                              <m:r>
                                <a:rPr lang="en-US" sz="1400" kern="1200" dirty="0" smtClean="0">
                                  <a:solidFill>
                                    <a:schemeClr val="tx1"/>
                                  </a:solidFill>
                                  <a:effectLst/>
                                  <a:latin typeface="Cambria Math" panose="02040503050406030204" pitchFamily="18" charset="0"/>
                                  <a:ea typeface="+mn-ea"/>
                                  <a:cs typeface="+mn-cs"/>
                                </a:rPr>
                                <m:t>𝐾</m:t>
                              </m:r>
                              <m:r>
                                <a:rPr lang="en-US" sz="1400" kern="1200" dirty="0" smtClean="0">
                                  <a:solidFill>
                                    <a:schemeClr val="tx1"/>
                                  </a:solidFill>
                                  <a:effectLst/>
                                  <a:latin typeface="Cambria Math" panose="02040503050406030204" pitchFamily="18" charset="0"/>
                                  <a:ea typeface="+mn-ea"/>
                                  <a:cs typeface="+mn-cs"/>
                                </a:rPr>
                                <m:t>×</m:t>
                              </m:r>
                              <m:sSub>
                                <m:sSubPr>
                                  <m:ctrlPr>
                                    <a:rPr lang="en-US" sz="1400" i="1" kern="1200" dirty="0" smtClean="0">
                                      <a:solidFill>
                                        <a:schemeClr val="tx1"/>
                                      </a:solidFill>
                                      <a:effectLst/>
                                      <a:latin typeface="Cambria Math" panose="02040503050406030204" pitchFamily="18" charset="0"/>
                                      <a:ea typeface="+mn-ea"/>
                                      <a:cs typeface="+mn-cs"/>
                                    </a:rPr>
                                  </m:ctrlPr>
                                </m:sSubPr>
                                <m:e>
                                  <m:r>
                                    <a:rPr lang="en-US" sz="1400" kern="1200" dirty="0" smtClean="0">
                                      <a:solidFill>
                                        <a:schemeClr val="tx1"/>
                                      </a:solidFill>
                                      <a:effectLst/>
                                      <a:latin typeface="Cambria Math" panose="02040503050406030204" pitchFamily="18" charset="0"/>
                                      <a:ea typeface="+mn-ea"/>
                                      <a:cs typeface="+mn-cs"/>
                                    </a:rPr>
                                    <m:t>𝑁</m:t>
                                  </m:r>
                                </m:e>
                                <m:sub>
                                  <m:r>
                                    <a:rPr lang="en-US" sz="1400" kern="1200" dirty="0" smtClean="0">
                                      <a:solidFill>
                                        <a:schemeClr val="tx1"/>
                                      </a:solidFill>
                                      <a:effectLst/>
                                      <a:latin typeface="Cambria Math" panose="02040503050406030204" pitchFamily="18" charset="0"/>
                                      <a:ea typeface="+mn-ea"/>
                                      <a:cs typeface="+mn-cs"/>
                                    </a:rPr>
                                    <m:t>𝑠𝑠</m:t>
                                  </m:r>
                                </m:sub>
                              </m:sSub>
                            </m:oMath>
                          </a14:m>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2860175068"/>
                      </a:ext>
                    </a:extLst>
                  </a:tr>
                </a:tbl>
              </a:graphicData>
            </a:graphic>
          </p:graphicFrame>
        </mc:Choice>
        <mc:Fallback>
          <p:graphicFrame>
            <p:nvGraphicFramePr>
              <p:cNvPr id="6" name="Table 5">
                <a:extLst>
                  <a:ext uri="{FF2B5EF4-FFF2-40B4-BE49-F238E27FC236}">
                    <a16:creationId xmlns:a16="http://schemas.microsoft.com/office/drawing/2014/main" id="{9E9451BB-86C9-95D3-4C4F-E43A34437241}"/>
                  </a:ext>
                </a:extLst>
              </p:cNvPr>
              <p:cNvGraphicFramePr>
                <a:graphicFrameLocks noGrp="1"/>
              </p:cNvGraphicFramePr>
              <p:nvPr>
                <p:extLst>
                  <p:ext uri="{D42A27DB-BD31-4B8C-83A1-F6EECF244321}">
                    <p14:modId xmlns:p14="http://schemas.microsoft.com/office/powerpoint/2010/main" val="873707836"/>
                  </p:ext>
                </p:extLst>
              </p:nvPr>
            </p:nvGraphicFramePr>
            <p:xfrm>
              <a:off x="1343472" y="2996952"/>
              <a:ext cx="9793089" cy="3003576"/>
            </p:xfrm>
            <a:graphic>
              <a:graphicData uri="http://schemas.openxmlformats.org/drawingml/2006/table">
                <a:tbl>
                  <a:tblPr>
                    <a:tableStyleId>{5940675A-B579-460E-94D1-54222C63F5DA}</a:tableStyleId>
                  </a:tblPr>
                  <a:tblGrid>
                    <a:gridCol w="1944216">
                      <a:extLst>
                        <a:ext uri="{9D8B030D-6E8A-4147-A177-3AD203B41FA5}">
                          <a16:colId xmlns:a16="http://schemas.microsoft.com/office/drawing/2014/main" val="971876169"/>
                        </a:ext>
                      </a:extLst>
                    </a:gridCol>
                    <a:gridCol w="1368152">
                      <a:extLst>
                        <a:ext uri="{9D8B030D-6E8A-4147-A177-3AD203B41FA5}">
                          <a16:colId xmlns:a16="http://schemas.microsoft.com/office/drawing/2014/main" val="3409022244"/>
                        </a:ext>
                      </a:extLst>
                    </a:gridCol>
                    <a:gridCol w="6480721">
                      <a:extLst>
                        <a:ext uri="{9D8B030D-6E8A-4147-A177-3AD203B41FA5}">
                          <a16:colId xmlns:a16="http://schemas.microsoft.com/office/drawing/2014/main" val="4017085275"/>
                        </a:ext>
                      </a:extLst>
                    </a:gridCol>
                  </a:tblGrid>
                  <a:tr h="469176">
                    <a:tc>
                      <a:txBody>
                        <a:bodyPr/>
                        <a:lstStyle/>
                        <a:p>
                          <a:pPr marL="0" marR="0" algn="ctr" fontAlgn="t">
                            <a:spcBef>
                              <a:spcPts val="0"/>
                            </a:spcBef>
                            <a:spcAft>
                              <a:spcPts val="0"/>
                            </a:spcAft>
                          </a:pPr>
                          <a:r>
                            <a:rPr lang="en-US" sz="1600" b="1" dirty="0">
                              <a:effectLst/>
                              <a:latin typeface="+mn-lt"/>
                              <a:cs typeface="Calibri" panose="020F0502020204030204" pitchFamily="34" charset="0"/>
                            </a:rPr>
                            <a:t>Category</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Specs or Doc</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Techniques</a:t>
                          </a:r>
                        </a:p>
                      </a:txBody>
                      <a:tcPr marL="50100" marR="50100" marT="50100" marB="50100"/>
                    </a:tc>
                    <a:extLst>
                      <a:ext uri="{0D108BD9-81ED-4DB2-BD59-A6C34878D82A}">
                        <a16:rowId xmlns:a16="http://schemas.microsoft.com/office/drawing/2014/main" val="1699919016"/>
                      </a:ext>
                    </a:extLst>
                  </a:tr>
                  <a:tr h="526920">
                    <a:tc rowSpan="2">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Existing standards</a:t>
                          </a: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802.11 ac/ax, </a:t>
                          </a:r>
                        </a:p>
                      </a:txBody>
                      <a:tcPr marL="50100" marR="50100" marT="50100" marB="50100"/>
                    </a:tc>
                    <a:tc>
                      <a:txBody>
                        <a:bodyPr/>
                        <a:lstStyle/>
                        <a:p>
                          <a:endParaRPr lang="en-US"/>
                        </a:p>
                      </a:txBody>
                      <a:tcPr marL="50100" marR="50100" marT="50100" marB="50100">
                        <a:blipFill>
                          <a:blip r:embed="rId2"/>
                          <a:stretch>
                            <a:fillRect l="-51270" t="-90805" r="-188" b="-389655"/>
                          </a:stretch>
                        </a:blipFill>
                      </a:tcPr>
                    </a:tc>
                    <a:extLst>
                      <a:ext uri="{0D108BD9-81ED-4DB2-BD59-A6C34878D82A}">
                        <a16:rowId xmlns:a16="http://schemas.microsoft.com/office/drawing/2014/main" val="1155901151"/>
                      </a:ext>
                    </a:extLst>
                  </a:tr>
                  <a:tr h="526920">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802.11ah</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endParaRPr lang="en-US"/>
                        </a:p>
                      </a:txBody>
                      <a:tcPr marL="50100" marR="50100" marT="50100" marB="50100">
                        <a:blipFill>
                          <a:blip r:embed="rId2"/>
                          <a:stretch>
                            <a:fillRect l="-51270" t="-193023" r="-188" b="-294186"/>
                          </a:stretch>
                        </a:blipFill>
                      </a:tcPr>
                    </a:tc>
                    <a:extLst>
                      <a:ext uri="{0D108BD9-81ED-4DB2-BD59-A6C34878D82A}">
                        <a16:rowId xmlns:a16="http://schemas.microsoft.com/office/drawing/2014/main" val="2014400892"/>
                      </a:ext>
                    </a:extLst>
                  </a:tr>
                  <a:tr h="740280">
                    <a:tc rowSpan="2">
                      <a:txBody>
                        <a:bodyPr/>
                        <a:lstStyle/>
                        <a:p>
                          <a:pPr marL="0" marR="0" fontAlgn="t">
                            <a:spcBef>
                              <a:spcPts val="0"/>
                            </a:spcBef>
                            <a:spcAft>
                              <a:spcPts val="0"/>
                            </a:spcAft>
                          </a:pPr>
                          <a:r>
                            <a:rPr lang="en-US" sz="1400" dirty="0">
                              <a:effectLst/>
                              <a:latin typeface="+mn-lt"/>
                            </a:rPr>
                            <a:t>EHT/802.11be proposals: Enhancement of 802.11ax using conventional wireless technologies</a:t>
                          </a: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19/1018</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endParaRPr lang="en-US"/>
                        </a:p>
                      </a:txBody>
                      <a:tcPr marL="50100" marR="50100" marT="50100" marB="50100">
                        <a:blipFill>
                          <a:blip r:embed="rId2"/>
                          <a:stretch>
                            <a:fillRect l="-51270" t="-206557" r="-188" b="-107377"/>
                          </a:stretch>
                        </a:blipFill>
                      </a:tcPr>
                    </a:tc>
                    <a:extLst>
                      <a:ext uri="{0D108BD9-81ED-4DB2-BD59-A6C34878D82A}">
                        <a16:rowId xmlns:a16="http://schemas.microsoft.com/office/drawing/2014/main" val="3213065612"/>
                      </a:ext>
                    </a:extLst>
                  </a:tr>
                  <a:tr h="740280">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19/1115</a:t>
                          </a:r>
                        </a:p>
                        <a:p>
                          <a:pPr marL="0" marR="0" algn="l" defTabSz="914400" rtl="0" eaLnBrk="1" fontAlgn="t" latinLnBrk="0" hangingPunct="1">
                            <a:spcBef>
                              <a:spcPts val="0"/>
                            </a:spcBef>
                            <a:spcAft>
                              <a:spcPts val="0"/>
                            </a:spcAft>
                          </a:pPr>
                          <a:endParaRPr lang="en-US" sz="1400" kern="1200" dirty="0">
                            <a:solidFill>
                              <a:schemeClr val="tx1"/>
                            </a:solidFill>
                            <a:effectLst/>
                            <a:latin typeface="+mn-lt"/>
                            <a:ea typeface="+mn-ea"/>
                            <a:cs typeface="+mn-cs"/>
                          </a:endParaRPr>
                        </a:p>
                      </a:txBody>
                      <a:tcPr marL="50100" marR="50100" marT="50100" marB="50100"/>
                    </a:tc>
                    <a:tc>
                      <a:txBody>
                        <a:bodyPr/>
                        <a:lstStyle/>
                        <a:p>
                          <a:endParaRPr lang="en-US"/>
                        </a:p>
                      </a:txBody>
                      <a:tcPr marL="50100" marR="50100" marT="50100" marB="50100">
                        <a:blipFill>
                          <a:blip r:embed="rId2"/>
                          <a:stretch>
                            <a:fillRect l="-51270" t="-306557" r="-188" b="-7377"/>
                          </a:stretch>
                        </a:blipFill>
                      </a:tcPr>
                    </a:tc>
                    <a:extLst>
                      <a:ext uri="{0D108BD9-81ED-4DB2-BD59-A6C34878D82A}">
                        <a16:rowId xmlns:a16="http://schemas.microsoft.com/office/drawing/2014/main" val="2860175068"/>
                      </a:ext>
                    </a:extLst>
                  </a:tr>
                </a:tbl>
              </a:graphicData>
            </a:graphic>
          </p:graphicFrame>
        </mc:Fallback>
      </mc:AlternateContent>
    </p:spTree>
    <p:extLst>
      <p:ext uri="{BB962C8B-B14F-4D97-AF65-F5344CB8AC3E}">
        <p14:creationId xmlns:p14="http://schemas.microsoft.com/office/powerpoint/2010/main" val="57108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87D6-BF2A-41C1-EE66-23C88EACE918}"/>
              </a:ext>
            </a:extLst>
          </p:cNvPr>
          <p:cNvSpPr>
            <a:spLocks noGrp="1"/>
          </p:cNvSpPr>
          <p:nvPr>
            <p:ph type="title"/>
          </p:nvPr>
        </p:nvSpPr>
        <p:spPr/>
        <p:txBody>
          <a:bodyPr/>
          <a:lstStyle/>
          <a:p>
            <a:r>
              <a:rPr lang="en-US" dirty="0"/>
              <a:t>Recap: CSI Feedback Reduction Schemes Proposed in EHT and AIML (2/2)</a:t>
            </a:r>
          </a:p>
        </p:txBody>
      </p:sp>
      <p:sp>
        <p:nvSpPr>
          <p:cNvPr id="3" name="Slide Number Placeholder 2">
            <a:extLst>
              <a:ext uri="{FF2B5EF4-FFF2-40B4-BE49-F238E27FC236}">
                <a16:creationId xmlns:a16="http://schemas.microsoft.com/office/drawing/2014/main" id="{797E90A1-EEED-5230-25E9-9430114A83B8}"/>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9E9451BB-86C9-95D3-4C4F-E43A34437241}"/>
                  </a:ext>
                </a:extLst>
              </p:cNvPr>
              <p:cNvGraphicFramePr>
                <a:graphicFrameLocks noGrp="1"/>
              </p:cNvGraphicFramePr>
              <p:nvPr>
                <p:extLst>
                  <p:ext uri="{D42A27DB-BD31-4B8C-83A1-F6EECF244321}">
                    <p14:modId xmlns:p14="http://schemas.microsoft.com/office/powerpoint/2010/main" val="4203256070"/>
                  </p:ext>
                </p:extLst>
              </p:nvPr>
            </p:nvGraphicFramePr>
            <p:xfrm>
              <a:off x="1055439" y="2276872"/>
              <a:ext cx="10361084" cy="3456384"/>
            </p:xfrm>
            <a:graphic>
              <a:graphicData uri="http://schemas.openxmlformats.org/drawingml/2006/table">
                <a:tbl>
                  <a:tblPr>
                    <a:tableStyleId>{5940675A-B579-460E-94D1-54222C63F5DA}</a:tableStyleId>
                  </a:tblPr>
                  <a:tblGrid>
                    <a:gridCol w="1215573">
                      <a:extLst>
                        <a:ext uri="{9D8B030D-6E8A-4147-A177-3AD203B41FA5}">
                          <a16:colId xmlns:a16="http://schemas.microsoft.com/office/drawing/2014/main" val="971876169"/>
                        </a:ext>
                      </a:extLst>
                    </a:gridCol>
                    <a:gridCol w="1443493">
                      <a:extLst>
                        <a:ext uri="{9D8B030D-6E8A-4147-A177-3AD203B41FA5}">
                          <a16:colId xmlns:a16="http://schemas.microsoft.com/office/drawing/2014/main" val="3409022244"/>
                        </a:ext>
                      </a:extLst>
                    </a:gridCol>
                    <a:gridCol w="7702018">
                      <a:extLst>
                        <a:ext uri="{9D8B030D-6E8A-4147-A177-3AD203B41FA5}">
                          <a16:colId xmlns:a16="http://schemas.microsoft.com/office/drawing/2014/main" val="4017085275"/>
                        </a:ext>
                      </a:extLst>
                    </a:gridCol>
                  </a:tblGrid>
                  <a:tr h="473105">
                    <a:tc>
                      <a:txBody>
                        <a:bodyPr/>
                        <a:lstStyle/>
                        <a:p>
                          <a:pPr marL="0" marR="0" algn="ctr" fontAlgn="t">
                            <a:spcBef>
                              <a:spcPts val="0"/>
                            </a:spcBef>
                            <a:spcAft>
                              <a:spcPts val="0"/>
                            </a:spcAft>
                          </a:pPr>
                          <a:r>
                            <a:rPr lang="en-US" sz="1600" b="1" dirty="0">
                              <a:effectLst/>
                              <a:latin typeface="+mn-lt"/>
                              <a:cs typeface="Calibri" panose="020F0502020204030204" pitchFamily="34" charset="0"/>
                            </a:rPr>
                            <a:t>Category</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Specs or Doc</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Techniques</a:t>
                          </a:r>
                        </a:p>
                      </a:txBody>
                      <a:tcPr marL="50100" marR="50100" marT="50100" marB="50100"/>
                    </a:tc>
                    <a:extLst>
                      <a:ext uri="{0D108BD9-81ED-4DB2-BD59-A6C34878D82A}">
                        <a16:rowId xmlns:a16="http://schemas.microsoft.com/office/drawing/2014/main" val="1699919016"/>
                      </a:ext>
                    </a:extLst>
                  </a:tr>
                  <a:tr h="631132">
                    <a:tc rowSpan="4">
                      <a:txBody>
                        <a:bodyPr/>
                        <a:lstStyle/>
                        <a:p>
                          <a:pPr marL="0" marR="0" fontAlgn="t">
                            <a:spcBef>
                              <a:spcPts val="0"/>
                            </a:spcBef>
                            <a:spcAft>
                              <a:spcPts val="0"/>
                            </a:spcAft>
                          </a:pPr>
                          <a:r>
                            <a:rPr lang="en-US" sz="1400" dirty="0">
                              <a:effectLst/>
                              <a:latin typeface="+mn-lt"/>
                            </a:rPr>
                            <a:t>AIML TIG proposals: Enhancement of Compressed CSI feedback</a:t>
                          </a:r>
                        </a:p>
                      </a:txBody>
                      <a:tcPr marL="50100" marR="50100" marT="50100" marB="50100"/>
                    </a:tc>
                    <a:tc>
                      <a:txBody>
                        <a:bodyPr/>
                        <a:lstStyle/>
                        <a:p>
                          <a:pPr marL="0" marR="0" fontAlgn="t">
                            <a:spcBef>
                              <a:spcPts val="0"/>
                            </a:spcBef>
                            <a:spcAft>
                              <a:spcPts val="0"/>
                            </a:spcAft>
                          </a:pPr>
                          <a:r>
                            <a:rPr lang="en-US" sz="1400" dirty="0">
                              <a:effectLst/>
                              <a:latin typeface="+mn-lt"/>
                            </a:rPr>
                            <a:t>22/1563</a:t>
                          </a:r>
                        </a:p>
                      </a:txBody>
                      <a:tcPr marL="50100" marR="50100" marT="50100" marB="50100"/>
                    </a:tc>
                    <a:tc>
                      <a:txBody>
                        <a:bodyPr/>
                        <a:lstStyle/>
                        <a:p>
                          <a:pPr marL="0" marR="0" fontAlgn="t">
                            <a:spcBef>
                              <a:spcPts val="0"/>
                            </a:spcBef>
                            <a:spcAft>
                              <a:spcPts val="0"/>
                            </a:spcAft>
                          </a:pPr>
                          <a:r>
                            <a:rPr lang="en-US" sz="1400" kern="1200" dirty="0">
                              <a:solidFill>
                                <a:schemeClr val="tx1"/>
                              </a:solidFill>
                              <a:effectLst/>
                              <a:latin typeface="+mn-lt"/>
                              <a:ea typeface="+mn-ea"/>
                              <a:cs typeface="+mn-cs"/>
                            </a:rPr>
                            <a:t>Apply K-mean on the angle index vectors and obtain a CSI candidate set in terms of angle vectors; feedback the index of the angle vector among the candidate set</a:t>
                          </a:r>
                        </a:p>
                      </a:txBody>
                      <a:tcPr marL="50100" marR="50100" marT="50100" marB="50100"/>
                    </a:tc>
                    <a:extLst>
                      <a:ext uri="{0D108BD9-81ED-4DB2-BD59-A6C34878D82A}">
                        <a16:rowId xmlns:a16="http://schemas.microsoft.com/office/drawing/2014/main" val="1758478231"/>
                      </a:ext>
                    </a:extLst>
                  </a:tr>
                  <a:tr h="1142247">
                    <a:tc vMerge="1">
                      <a:txBody>
                        <a:bodyPr/>
                        <a:lstStyle/>
                        <a:p>
                          <a:endParaRPr lang="en-US"/>
                        </a:p>
                      </a:txBody>
                      <a:tcPr/>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23/0275</a:t>
                          </a:r>
                        </a:p>
                      </a:txBody>
                      <a:tcPr marL="50100" marR="50100" marT="50100" marB="50100"/>
                    </a:tc>
                    <a:tc>
                      <a:txBody>
                        <a:bodyPr/>
                        <a:lstStyle/>
                        <a:p>
                          <a:pPr marL="0" marR="0" fontAlgn="t">
                            <a:spcBef>
                              <a:spcPts val="0"/>
                            </a:spcBef>
                            <a:spcAft>
                              <a:spcPts val="0"/>
                            </a:spcAft>
                          </a:pPr>
                          <a:r>
                            <a:rPr lang="en-US" sz="1400" kern="1200" dirty="0">
                              <a:solidFill>
                                <a:schemeClr val="tx1"/>
                              </a:solidFill>
                              <a:effectLst/>
                              <a:latin typeface="+mn-lt"/>
                            </a:rPr>
                            <a:t>Two schemes:</a:t>
                          </a:r>
                        </a:p>
                        <a:p>
                          <a:pPr rtl="0" fontAlgn="ctr">
                            <a:spcBef>
                              <a:spcPts val="0"/>
                            </a:spcBef>
                            <a:spcAft>
                              <a:spcPts val="0"/>
                            </a:spcAft>
                            <a:buFont typeface="+mj-lt"/>
                            <a:buAutoNum type="arabicPeriod"/>
                          </a:pPr>
                          <a:r>
                            <a:rPr lang="en-US" sz="1400" kern="1200" dirty="0">
                              <a:solidFill>
                                <a:schemeClr val="tx1"/>
                              </a:solidFill>
                              <a:effectLst/>
                              <a:latin typeface="+mn-lt"/>
                            </a:rPr>
                            <a:t>Apply K-mean on the vectors containing either </a:t>
                          </a:r>
                          <a:r>
                            <a:rPr lang="x-IV_mathan" sz="1400" kern="1200" dirty="0">
                              <a:solidFill>
                                <a:schemeClr val="tx1"/>
                              </a:solidFill>
                              <a:effectLst/>
                              <a:latin typeface="+mn-lt"/>
                            </a:rPr>
                            <a:t>𝜙 or 𝜓 and obtain the CSI candidate sets (codebooks): two indices per one CSI subcarrier report</a:t>
                          </a:r>
                          <a:endParaRPr lang="en-US" sz="1400" kern="1200" dirty="0">
                            <a:solidFill>
                              <a:schemeClr val="tx1"/>
                            </a:solidFill>
                            <a:effectLst/>
                            <a:latin typeface="+mn-lt"/>
                          </a:endParaRPr>
                        </a:p>
                        <a:p>
                          <a:pPr rtl="0" fontAlgn="ctr">
                            <a:spcBef>
                              <a:spcPts val="0"/>
                            </a:spcBef>
                            <a:spcAft>
                              <a:spcPts val="0"/>
                            </a:spcAft>
                            <a:buFont typeface="+mj-lt"/>
                            <a:buAutoNum type="arabicPeriod"/>
                          </a:pPr>
                          <a:r>
                            <a:rPr lang="x-IV_mathan" sz="1400" kern="1200" dirty="0">
                              <a:solidFill>
                                <a:schemeClr val="tx1"/>
                              </a:solidFill>
                              <a:effectLst/>
                              <a:latin typeface="+mn-lt"/>
                            </a:rPr>
                            <a:t>Apply K-mean on the steering matrices: one index for one subcarrier CSI report</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1573450862"/>
                      </a:ext>
                    </a:extLst>
                  </a:tr>
                  <a:tr h="631132">
                    <a:tc vMerge="1">
                      <a:txBody>
                        <a:bodyPr/>
                        <a:lstStyle/>
                        <a:p>
                          <a:endParaRPr lang="en-US"/>
                        </a:p>
                      </a:txBody>
                      <a:tcPr/>
                    </a:tc>
                    <a:tc>
                      <a:txBody>
                        <a:bodyPr/>
                        <a:lstStyle/>
                        <a:p>
                          <a:pPr marL="0" marR="0" algn="l" defTabSz="914400" rtl="0" eaLnBrk="1" fontAlgn="t" latinLnBrk="0" hangingPunct="1">
                            <a:spcBef>
                              <a:spcPts val="0"/>
                            </a:spcBef>
                            <a:spcAft>
                              <a:spcPts val="0"/>
                            </a:spcAft>
                          </a:pPr>
                          <a:r>
                            <a:rPr lang="en-US" sz="1400" kern="1200">
                              <a:solidFill>
                                <a:schemeClr val="tx1"/>
                              </a:solidFill>
                              <a:effectLst/>
                              <a:latin typeface="+mn-lt"/>
                              <a:ea typeface="+mn-ea"/>
                              <a:cs typeface="+mn-cs"/>
                            </a:rPr>
                            <a:t>23/0280</a:t>
                          </a:r>
                        </a:p>
                      </a:txBody>
                      <a:tcPr marL="50100" marR="50100" marT="50100" marB="5010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rPr>
                            <a:t>Using the basic concept in 19/1018, apply K-mean on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1</m:t>
                                  </m:r>
                                </m:sub>
                              </m:sSub>
                            </m:oMath>
                          </a14:m>
                          <a:r>
                            <a:rPr lang="en-US" sz="1400" kern="1200" dirty="0">
                              <a:solidFill>
                                <a:schemeClr val="tx1"/>
                              </a:solidFill>
                              <a:effectLst/>
                            </a:rPr>
                            <a:t>’s to</a:t>
                          </a:r>
                          <a:r>
                            <a:rPr lang="en-US" sz="1400" kern="1200" baseline="0" dirty="0">
                              <a:solidFill>
                                <a:schemeClr val="tx1"/>
                              </a:solidFill>
                              <a:effectLst/>
                            </a:rPr>
                            <a:t> obtain </a:t>
                          </a:r>
                          <a14:m>
                            <m:oMath xmlns:m="http://schemas.openxmlformats.org/officeDocument/2006/math">
                              <m:sSub>
                                <m:sSubPr>
                                  <m:ctrlPr>
                                    <a:rPr lang="en-US" sz="1400" b="0" i="1" kern="1200" baseline="0" smtClean="0">
                                      <a:solidFill>
                                        <a:schemeClr val="tx1"/>
                                      </a:solidFill>
                                      <a:effectLst/>
                                      <a:latin typeface="Cambria Math" panose="02040503050406030204" pitchFamily="18" charset="0"/>
                                    </a:rPr>
                                  </m:ctrlPr>
                                </m:sSubPr>
                                <m:e>
                                  <m:r>
                                    <a:rPr lang="en-US" sz="1400" b="0" i="1" kern="1200" baseline="0" smtClean="0">
                                      <a:solidFill>
                                        <a:schemeClr val="tx1"/>
                                      </a:solidFill>
                                      <a:effectLst/>
                                      <a:latin typeface="Cambria Math" panose="02040503050406030204" pitchFamily="18" charset="0"/>
                                    </a:rPr>
                                    <m:t>𝑉</m:t>
                                  </m:r>
                                </m:e>
                                <m:sub>
                                  <m:r>
                                    <a:rPr lang="en-US" sz="1400" b="0" i="1" kern="1200" baseline="0" smtClean="0">
                                      <a:solidFill>
                                        <a:schemeClr val="tx1"/>
                                      </a:solidFill>
                                      <a:effectLst/>
                                      <a:latin typeface="Cambria Math" panose="02040503050406030204" pitchFamily="18" charset="0"/>
                                    </a:rPr>
                                    <m:t>1</m:t>
                                  </m:r>
                                </m:sub>
                              </m:sSub>
                              <m:r>
                                <a:rPr lang="en-US" sz="1400" b="0" i="1" kern="1200" baseline="0" smtClean="0">
                                  <a:solidFill>
                                    <a:schemeClr val="tx1"/>
                                  </a:solidFill>
                                  <a:effectLst/>
                                  <a:latin typeface="Cambria Math" panose="02040503050406030204" pitchFamily="18" charset="0"/>
                                </a:rPr>
                                <m:t> </m:t>
                              </m:r>
                            </m:oMath>
                          </a14:m>
                          <a:r>
                            <a:rPr lang="en-US" sz="1400" kern="1200" baseline="0" dirty="0">
                              <a:solidFill>
                                <a:schemeClr val="tx1"/>
                              </a:solidFill>
                              <a:effectLst/>
                            </a:rPr>
                            <a:t>codebook; feedback</a:t>
                          </a:r>
                          <a:r>
                            <a:rPr lang="en-US" sz="1400" kern="1200" dirty="0">
                              <a:solidFill>
                                <a:schemeClr val="tx1"/>
                              </a:solidFill>
                              <a:effectLst/>
                            </a:rPr>
                            <a:t> the codebook index of </a:t>
                          </a:r>
                          <a14:m>
                            <m:oMath xmlns:m="http://schemas.openxmlformats.org/officeDocument/2006/math">
                              <m:sSub>
                                <m:sSubPr>
                                  <m:ctrlPr>
                                    <a:rPr lang="en-US" sz="1400" i="1" kern="1200" smtClean="0">
                                      <a:solidFill>
                                        <a:schemeClr val="tx1"/>
                                      </a:solidFill>
                                      <a:effectLst/>
                                      <a:latin typeface="Cambria Math" panose="02040503050406030204" pitchFamily="18" charset="0"/>
                                      <a:ea typeface="+mn-ea"/>
                                      <a:cs typeface="+mn-cs"/>
                                    </a:rPr>
                                  </m:ctrlPr>
                                </m:sSubPr>
                                <m:e>
                                  <m:r>
                                    <a:rPr lang="en-US" sz="1400" kern="1200" smtClean="0">
                                      <a:solidFill>
                                        <a:schemeClr val="tx1"/>
                                      </a:solidFill>
                                      <a:effectLst/>
                                      <a:latin typeface="Cambria Math" panose="02040503050406030204" pitchFamily="18" charset="0"/>
                                      <a:ea typeface="+mn-ea"/>
                                      <a:cs typeface="+mn-cs"/>
                                    </a:rPr>
                                    <m:t>𝑉</m:t>
                                  </m:r>
                                </m:e>
                                <m:sub>
                                  <m:r>
                                    <a:rPr lang="en-US" sz="1400" kern="1200" smtClean="0">
                                      <a:solidFill>
                                        <a:schemeClr val="tx1"/>
                                      </a:solidFill>
                                      <a:effectLst/>
                                      <a:latin typeface="Cambria Math" panose="02040503050406030204" pitchFamily="18" charset="0"/>
                                      <a:ea typeface="+mn-ea"/>
                                      <a:cs typeface="+mn-cs"/>
                                    </a:rPr>
                                    <m:t>1</m:t>
                                  </m:r>
                                </m:sub>
                              </m:sSub>
                            </m:oMath>
                          </a14:m>
                          <a:r>
                            <a:rPr lang="en-US" sz="1400" kern="1200" dirty="0">
                              <a:solidFill>
                                <a:schemeClr val="tx1"/>
                              </a:solidFill>
                              <a:effectLst/>
                            </a:rPr>
                            <a:t> and the angle</a:t>
                          </a:r>
                          <a:r>
                            <a:rPr lang="en-US" sz="1400" kern="1200" baseline="0" dirty="0">
                              <a:solidFill>
                                <a:schemeClr val="tx1"/>
                              </a:solidFill>
                              <a:effectLst/>
                            </a:rPr>
                            <a:t> vector for </a:t>
                          </a:r>
                          <a14:m>
                            <m:oMath xmlns:m="http://schemas.openxmlformats.org/officeDocument/2006/math">
                              <m:sSub>
                                <m:sSubPr>
                                  <m:ctrlPr>
                                    <a:rPr lang="en-US" sz="1400" b="0" i="1" kern="1200" smtClean="0">
                                      <a:solidFill>
                                        <a:schemeClr val="tx1"/>
                                      </a:solidFill>
                                      <a:effectLst/>
                                      <a:latin typeface="Cambria Math" panose="02040503050406030204" pitchFamily="18" charset="0"/>
                                      <a:ea typeface="+mn-ea"/>
                                      <a:cs typeface="+mn-cs"/>
                                    </a:rPr>
                                  </m:ctrlPr>
                                </m:sSubPr>
                                <m:e>
                                  <m:r>
                                    <a:rPr lang="en-US" sz="1400" b="0" i="1" kern="1200" smtClean="0">
                                      <a:solidFill>
                                        <a:schemeClr val="tx1"/>
                                      </a:solidFill>
                                      <a:effectLst/>
                                      <a:latin typeface="Cambria Math" panose="02040503050406030204" pitchFamily="18" charset="0"/>
                                      <a:ea typeface="+mn-ea"/>
                                      <a:cs typeface="+mn-cs"/>
                                    </a:rPr>
                                    <m:t>𝑉</m:t>
                                  </m:r>
                                </m:e>
                                <m:sub>
                                  <m:r>
                                    <a:rPr lang="en-US" sz="1400" b="0" i="1" kern="1200" smtClean="0">
                                      <a:solidFill>
                                        <a:schemeClr val="tx1"/>
                                      </a:solidFill>
                                      <a:effectLst/>
                                      <a:latin typeface="Cambria Math" panose="02040503050406030204" pitchFamily="18" charset="0"/>
                                      <a:ea typeface="+mn-ea"/>
                                      <a:cs typeface="+mn-cs"/>
                                    </a:rPr>
                                    <m:t>2</m:t>
                                  </m:r>
                                </m:sub>
                              </m:sSub>
                            </m:oMath>
                          </a14:m>
                          <a:r>
                            <a:rPr lang="en-US" sz="1400" kern="1200" dirty="0">
                              <a:solidFill>
                                <a:schemeClr val="tx1"/>
                              </a:solidFill>
                              <a:effectLst/>
                            </a:rPr>
                            <a:t> (Given’s rotation is applied on </a:t>
                          </a:r>
                          <a14:m>
                            <m:oMath xmlns:m="http://schemas.openxmlformats.org/officeDocument/2006/math">
                              <m:sSub>
                                <m:sSubPr>
                                  <m:ctrlPr>
                                    <a:rPr lang="en-US" sz="1400" b="0" i="1" kern="1200" smtClean="0">
                                      <a:solidFill>
                                        <a:schemeClr val="tx1"/>
                                      </a:solidFill>
                                      <a:effectLst/>
                                      <a:latin typeface="Cambria Math" panose="02040503050406030204" pitchFamily="18" charset="0"/>
                                      <a:ea typeface="+mn-ea"/>
                                      <a:cs typeface="+mn-cs"/>
                                    </a:rPr>
                                  </m:ctrlPr>
                                </m:sSubPr>
                                <m:e>
                                  <m:r>
                                    <a:rPr lang="en-US" sz="1400" b="0" i="1" kern="1200" smtClean="0">
                                      <a:solidFill>
                                        <a:schemeClr val="tx1"/>
                                      </a:solidFill>
                                      <a:effectLst/>
                                      <a:latin typeface="Cambria Math" panose="02040503050406030204" pitchFamily="18" charset="0"/>
                                      <a:ea typeface="+mn-ea"/>
                                      <a:cs typeface="+mn-cs"/>
                                    </a:rPr>
                                    <m:t>𝑉</m:t>
                                  </m:r>
                                </m:e>
                                <m:sub>
                                  <m:r>
                                    <a:rPr lang="en-US" sz="1400" b="0" i="1" kern="1200" smtClean="0">
                                      <a:solidFill>
                                        <a:schemeClr val="tx1"/>
                                      </a:solidFill>
                                      <a:effectLst/>
                                      <a:latin typeface="Cambria Math" panose="02040503050406030204" pitchFamily="18" charset="0"/>
                                      <a:ea typeface="+mn-ea"/>
                                      <a:cs typeface="+mn-cs"/>
                                    </a:rPr>
                                    <m:t>2</m:t>
                                  </m:r>
                                </m:sub>
                              </m:sSub>
                            </m:oMath>
                          </a14:m>
                          <a:r>
                            <a:rPr lang="en-US" sz="1400" kern="1200" dirty="0">
                              <a:solidFill>
                                <a:schemeClr val="tx1"/>
                              </a:solidFill>
                              <a:effectLst/>
                            </a:rPr>
                            <a:t>)</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2221553479"/>
                      </a:ext>
                    </a:extLst>
                  </a:tr>
                  <a:tr h="578768">
                    <a:tc vMerge="1">
                      <a:txBody>
                        <a:bodyPr/>
                        <a:lstStyle/>
                        <a:p>
                          <a:pPr marL="0" marR="0" fontAlgn="t">
                            <a:spcBef>
                              <a:spcPts val="0"/>
                            </a:spcBef>
                            <a:spcAft>
                              <a:spcPts val="0"/>
                            </a:spcAft>
                          </a:pPr>
                          <a:endParaRPr lang="en-US" sz="1400" dirty="0">
                            <a:effectLst/>
                            <a:latin typeface="Calibri" panose="020F0502020204030204" pitchFamily="34" charset="0"/>
                          </a:endParaRP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23/290r0   </a:t>
                          </a:r>
                        </a:p>
                      </a:txBody>
                      <a:tcPr marL="50100" marR="50100" marT="50100" marB="5010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rPr>
                            <a:t>Apply VQ-VAE on V vectors and obtain CSI codebook; feedback the codebook index per CSI report</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489130766"/>
                      </a:ext>
                    </a:extLst>
                  </a:tr>
                </a:tbl>
              </a:graphicData>
            </a:graphic>
          </p:graphicFrame>
        </mc:Choice>
        <mc:Fallback>
          <p:graphicFrame>
            <p:nvGraphicFramePr>
              <p:cNvPr id="6" name="Table 5">
                <a:extLst>
                  <a:ext uri="{FF2B5EF4-FFF2-40B4-BE49-F238E27FC236}">
                    <a16:creationId xmlns:a16="http://schemas.microsoft.com/office/drawing/2014/main" id="{9E9451BB-86C9-95D3-4C4F-E43A34437241}"/>
                  </a:ext>
                </a:extLst>
              </p:cNvPr>
              <p:cNvGraphicFramePr>
                <a:graphicFrameLocks noGrp="1"/>
              </p:cNvGraphicFramePr>
              <p:nvPr>
                <p:extLst>
                  <p:ext uri="{D42A27DB-BD31-4B8C-83A1-F6EECF244321}">
                    <p14:modId xmlns:p14="http://schemas.microsoft.com/office/powerpoint/2010/main" val="4203256070"/>
                  </p:ext>
                </p:extLst>
              </p:nvPr>
            </p:nvGraphicFramePr>
            <p:xfrm>
              <a:off x="1055439" y="2276872"/>
              <a:ext cx="10361084" cy="3456384"/>
            </p:xfrm>
            <a:graphic>
              <a:graphicData uri="http://schemas.openxmlformats.org/drawingml/2006/table">
                <a:tbl>
                  <a:tblPr>
                    <a:tableStyleId>{5940675A-B579-460E-94D1-54222C63F5DA}</a:tableStyleId>
                  </a:tblPr>
                  <a:tblGrid>
                    <a:gridCol w="1215573">
                      <a:extLst>
                        <a:ext uri="{9D8B030D-6E8A-4147-A177-3AD203B41FA5}">
                          <a16:colId xmlns:a16="http://schemas.microsoft.com/office/drawing/2014/main" val="971876169"/>
                        </a:ext>
                      </a:extLst>
                    </a:gridCol>
                    <a:gridCol w="1443493">
                      <a:extLst>
                        <a:ext uri="{9D8B030D-6E8A-4147-A177-3AD203B41FA5}">
                          <a16:colId xmlns:a16="http://schemas.microsoft.com/office/drawing/2014/main" val="3409022244"/>
                        </a:ext>
                      </a:extLst>
                    </a:gridCol>
                    <a:gridCol w="7702018">
                      <a:extLst>
                        <a:ext uri="{9D8B030D-6E8A-4147-A177-3AD203B41FA5}">
                          <a16:colId xmlns:a16="http://schemas.microsoft.com/office/drawing/2014/main" val="4017085275"/>
                        </a:ext>
                      </a:extLst>
                    </a:gridCol>
                  </a:tblGrid>
                  <a:tr h="473105">
                    <a:tc>
                      <a:txBody>
                        <a:bodyPr/>
                        <a:lstStyle/>
                        <a:p>
                          <a:pPr marL="0" marR="0" algn="ctr" fontAlgn="t">
                            <a:spcBef>
                              <a:spcPts val="0"/>
                            </a:spcBef>
                            <a:spcAft>
                              <a:spcPts val="0"/>
                            </a:spcAft>
                          </a:pPr>
                          <a:r>
                            <a:rPr lang="en-US" sz="1600" b="1" dirty="0">
                              <a:effectLst/>
                              <a:latin typeface="+mn-lt"/>
                              <a:cs typeface="Calibri" panose="020F0502020204030204" pitchFamily="34" charset="0"/>
                            </a:rPr>
                            <a:t>Category</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Specs or Doc</a:t>
                          </a:r>
                        </a:p>
                      </a:txBody>
                      <a:tcPr marL="50100" marR="50100" marT="50100" marB="50100"/>
                    </a:tc>
                    <a:tc>
                      <a:txBody>
                        <a:bodyPr/>
                        <a:lstStyle/>
                        <a:p>
                          <a:pPr marL="0" marR="0" algn="ctr" fontAlgn="t">
                            <a:spcBef>
                              <a:spcPts val="0"/>
                            </a:spcBef>
                            <a:spcAft>
                              <a:spcPts val="0"/>
                            </a:spcAft>
                          </a:pPr>
                          <a:r>
                            <a:rPr lang="en-US" sz="1600" b="1" dirty="0">
                              <a:effectLst/>
                              <a:latin typeface="+mn-lt"/>
                              <a:cs typeface="Calibri" panose="020F0502020204030204" pitchFamily="34" charset="0"/>
                            </a:rPr>
                            <a:t>Techniques</a:t>
                          </a:r>
                        </a:p>
                      </a:txBody>
                      <a:tcPr marL="50100" marR="50100" marT="50100" marB="50100"/>
                    </a:tc>
                    <a:extLst>
                      <a:ext uri="{0D108BD9-81ED-4DB2-BD59-A6C34878D82A}">
                        <a16:rowId xmlns:a16="http://schemas.microsoft.com/office/drawing/2014/main" val="1699919016"/>
                      </a:ext>
                    </a:extLst>
                  </a:tr>
                  <a:tr h="631132">
                    <a:tc rowSpan="4">
                      <a:txBody>
                        <a:bodyPr/>
                        <a:lstStyle/>
                        <a:p>
                          <a:pPr marL="0" marR="0" fontAlgn="t">
                            <a:spcBef>
                              <a:spcPts val="0"/>
                            </a:spcBef>
                            <a:spcAft>
                              <a:spcPts val="0"/>
                            </a:spcAft>
                          </a:pPr>
                          <a:r>
                            <a:rPr lang="en-US" sz="1400" dirty="0">
                              <a:effectLst/>
                              <a:latin typeface="+mn-lt"/>
                            </a:rPr>
                            <a:t>AIML TIG proposals: Enhancement of Compressed CSI feedback</a:t>
                          </a:r>
                        </a:p>
                      </a:txBody>
                      <a:tcPr marL="50100" marR="50100" marT="50100" marB="50100"/>
                    </a:tc>
                    <a:tc>
                      <a:txBody>
                        <a:bodyPr/>
                        <a:lstStyle/>
                        <a:p>
                          <a:pPr marL="0" marR="0" fontAlgn="t">
                            <a:spcBef>
                              <a:spcPts val="0"/>
                            </a:spcBef>
                            <a:spcAft>
                              <a:spcPts val="0"/>
                            </a:spcAft>
                          </a:pPr>
                          <a:r>
                            <a:rPr lang="en-US" sz="1400" dirty="0">
                              <a:effectLst/>
                              <a:latin typeface="+mn-lt"/>
                            </a:rPr>
                            <a:t>22/1563</a:t>
                          </a:r>
                        </a:p>
                      </a:txBody>
                      <a:tcPr marL="50100" marR="50100" marT="50100" marB="50100"/>
                    </a:tc>
                    <a:tc>
                      <a:txBody>
                        <a:bodyPr/>
                        <a:lstStyle/>
                        <a:p>
                          <a:pPr marL="0" marR="0" fontAlgn="t">
                            <a:spcBef>
                              <a:spcPts val="0"/>
                            </a:spcBef>
                            <a:spcAft>
                              <a:spcPts val="0"/>
                            </a:spcAft>
                          </a:pPr>
                          <a:r>
                            <a:rPr lang="en-US" sz="1400" kern="1200" dirty="0">
                              <a:solidFill>
                                <a:schemeClr val="tx1"/>
                              </a:solidFill>
                              <a:effectLst/>
                              <a:latin typeface="+mn-lt"/>
                              <a:ea typeface="+mn-ea"/>
                              <a:cs typeface="+mn-cs"/>
                            </a:rPr>
                            <a:t>Apply K-mean on the angle index vectors and obtain a CSI candidate set in terms of angle vectors; feedback the index of the angle vector among the candidate set</a:t>
                          </a:r>
                        </a:p>
                      </a:txBody>
                      <a:tcPr marL="50100" marR="50100" marT="50100" marB="50100"/>
                    </a:tc>
                    <a:extLst>
                      <a:ext uri="{0D108BD9-81ED-4DB2-BD59-A6C34878D82A}">
                        <a16:rowId xmlns:a16="http://schemas.microsoft.com/office/drawing/2014/main" val="1758478231"/>
                      </a:ext>
                    </a:extLst>
                  </a:tr>
                  <a:tr h="1142247">
                    <a:tc vMerge="1">
                      <a:txBody>
                        <a:bodyPr/>
                        <a:lstStyle/>
                        <a:p>
                          <a:endParaRPr lang="en-US"/>
                        </a:p>
                      </a:txBody>
                      <a:tcPr/>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23/0275</a:t>
                          </a:r>
                        </a:p>
                      </a:txBody>
                      <a:tcPr marL="50100" marR="50100" marT="50100" marB="50100"/>
                    </a:tc>
                    <a:tc>
                      <a:txBody>
                        <a:bodyPr/>
                        <a:lstStyle/>
                        <a:p>
                          <a:pPr marL="0" marR="0" fontAlgn="t">
                            <a:spcBef>
                              <a:spcPts val="0"/>
                            </a:spcBef>
                            <a:spcAft>
                              <a:spcPts val="0"/>
                            </a:spcAft>
                          </a:pPr>
                          <a:r>
                            <a:rPr lang="en-US" sz="1400" kern="1200" dirty="0">
                              <a:solidFill>
                                <a:schemeClr val="tx1"/>
                              </a:solidFill>
                              <a:effectLst/>
                              <a:latin typeface="+mn-lt"/>
                            </a:rPr>
                            <a:t>Two schemes:</a:t>
                          </a:r>
                        </a:p>
                        <a:p>
                          <a:pPr rtl="0" fontAlgn="ctr">
                            <a:spcBef>
                              <a:spcPts val="0"/>
                            </a:spcBef>
                            <a:spcAft>
                              <a:spcPts val="0"/>
                            </a:spcAft>
                            <a:buFont typeface="+mj-lt"/>
                            <a:buAutoNum type="arabicPeriod"/>
                          </a:pPr>
                          <a:r>
                            <a:rPr lang="en-US" sz="1400" kern="1200" dirty="0">
                              <a:solidFill>
                                <a:schemeClr val="tx1"/>
                              </a:solidFill>
                              <a:effectLst/>
                              <a:latin typeface="+mn-lt"/>
                            </a:rPr>
                            <a:t>Apply K-mean on the vectors containing either </a:t>
                          </a:r>
                          <a:r>
                            <a:rPr lang="x-IV_mathan" sz="1400" kern="1200" dirty="0">
                              <a:solidFill>
                                <a:schemeClr val="tx1"/>
                              </a:solidFill>
                              <a:effectLst/>
                              <a:latin typeface="+mn-lt"/>
                            </a:rPr>
                            <a:t>𝜙 or 𝜓 and obtain the CSI candidate sets (codebooks): two indices per one CSI subcarrier report</a:t>
                          </a:r>
                          <a:endParaRPr lang="en-US" sz="1400" kern="1200" dirty="0">
                            <a:solidFill>
                              <a:schemeClr val="tx1"/>
                            </a:solidFill>
                            <a:effectLst/>
                            <a:latin typeface="+mn-lt"/>
                          </a:endParaRPr>
                        </a:p>
                        <a:p>
                          <a:pPr rtl="0" fontAlgn="ctr">
                            <a:spcBef>
                              <a:spcPts val="0"/>
                            </a:spcBef>
                            <a:spcAft>
                              <a:spcPts val="0"/>
                            </a:spcAft>
                            <a:buFont typeface="+mj-lt"/>
                            <a:buAutoNum type="arabicPeriod"/>
                          </a:pPr>
                          <a:r>
                            <a:rPr lang="x-IV_mathan" sz="1400" kern="1200" dirty="0">
                              <a:solidFill>
                                <a:schemeClr val="tx1"/>
                              </a:solidFill>
                              <a:effectLst/>
                              <a:latin typeface="+mn-lt"/>
                            </a:rPr>
                            <a:t>Apply K-mean on the steering matrices: one index for one subcarrier CSI report</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1573450862"/>
                      </a:ext>
                    </a:extLst>
                  </a:tr>
                  <a:tr h="631132">
                    <a:tc vMerge="1">
                      <a:txBody>
                        <a:bodyPr/>
                        <a:lstStyle/>
                        <a:p>
                          <a:endParaRPr lang="en-US"/>
                        </a:p>
                      </a:txBody>
                      <a:tcPr/>
                    </a:tc>
                    <a:tc>
                      <a:txBody>
                        <a:bodyPr/>
                        <a:lstStyle/>
                        <a:p>
                          <a:pPr marL="0" marR="0" algn="l" defTabSz="914400" rtl="0" eaLnBrk="1" fontAlgn="t" latinLnBrk="0" hangingPunct="1">
                            <a:spcBef>
                              <a:spcPts val="0"/>
                            </a:spcBef>
                            <a:spcAft>
                              <a:spcPts val="0"/>
                            </a:spcAft>
                          </a:pPr>
                          <a:r>
                            <a:rPr lang="en-US" sz="1400" kern="1200">
                              <a:solidFill>
                                <a:schemeClr val="tx1"/>
                              </a:solidFill>
                              <a:effectLst/>
                              <a:latin typeface="+mn-lt"/>
                              <a:ea typeface="+mn-ea"/>
                              <a:cs typeface="+mn-cs"/>
                            </a:rPr>
                            <a:t>23/0280</a:t>
                          </a:r>
                        </a:p>
                      </a:txBody>
                      <a:tcPr marL="50100" marR="50100" marT="50100" marB="50100"/>
                    </a:tc>
                    <a:tc>
                      <a:txBody>
                        <a:bodyPr/>
                        <a:lstStyle/>
                        <a:p>
                          <a:endParaRPr lang="en-US"/>
                        </a:p>
                      </a:txBody>
                      <a:tcPr marL="50100" marR="50100" marT="50100" marB="50100">
                        <a:blipFill>
                          <a:blip r:embed="rId2"/>
                          <a:stretch>
                            <a:fillRect l="-34573" t="-356731" r="-158" b="-93269"/>
                          </a:stretch>
                        </a:blipFill>
                      </a:tcPr>
                    </a:tc>
                    <a:extLst>
                      <a:ext uri="{0D108BD9-81ED-4DB2-BD59-A6C34878D82A}">
                        <a16:rowId xmlns:a16="http://schemas.microsoft.com/office/drawing/2014/main" val="2221553479"/>
                      </a:ext>
                    </a:extLst>
                  </a:tr>
                  <a:tr h="578768">
                    <a:tc vMerge="1">
                      <a:txBody>
                        <a:bodyPr/>
                        <a:lstStyle/>
                        <a:p>
                          <a:pPr marL="0" marR="0" fontAlgn="t">
                            <a:spcBef>
                              <a:spcPts val="0"/>
                            </a:spcBef>
                            <a:spcAft>
                              <a:spcPts val="0"/>
                            </a:spcAft>
                          </a:pPr>
                          <a:endParaRPr lang="en-US" sz="1400" dirty="0">
                            <a:effectLst/>
                            <a:latin typeface="Calibri" panose="020F0502020204030204" pitchFamily="34" charset="0"/>
                          </a:endParaRPr>
                        </a:p>
                      </a:txBody>
                      <a:tcPr marL="50100" marR="50100" marT="50100" marB="50100"/>
                    </a:tc>
                    <a:tc>
                      <a:txBody>
                        <a:bodyPr/>
                        <a:lstStyle/>
                        <a:p>
                          <a:pPr marL="0" marR="0" algn="l" defTabSz="914400" rtl="0" eaLnBrk="1" fontAlgn="t" latinLnBrk="0" hangingPunct="1">
                            <a:spcBef>
                              <a:spcPts val="0"/>
                            </a:spcBef>
                            <a:spcAft>
                              <a:spcPts val="0"/>
                            </a:spcAft>
                          </a:pPr>
                          <a:r>
                            <a:rPr lang="en-US" sz="1400" kern="1200" dirty="0">
                              <a:solidFill>
                                <a:schemeClr val="tx1"/>
                              </a:solidFill>
                              <a:effectLst/>
                              <a:latin typeface="+mn-lt"/>
                              <a:ea typeface="+mn-ea"/>
                              <a:cs typeface="+mn-cs"/>
                            </a:rPr>
                            <a:t>23/290r0   </a:t>
                          </a:r>
                        </a:p>
                      </a:txBody>
                      <a:tcPr marL="50100" marR="50100" marT="50100" marB="5010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kern="1200" dirty="0">
                              <a:solidFill>
                                <a:schemeClr val="tx1"/>
                              </a:solidFill>
                              <a:effectLst/>
                            </a:rPr>
                            <a:t>Apply VQ-VAE on V vectors and obtain CSI codebook; feedback the codebook index per CSI report</a:t>
                          </a:r>
                          <a:endParaRPr lang="en-US" sz="1400" kern="1200" dirty="0">
                            <a:solidFill>
                              <a:schemeClr val="tx1"/>
                            </a:solidFill>
                            <a:effectLst/>
                            <a:latin typeface="+mn-lt"/>
                            <a:ea typeface="+mn-ea"/>
                            <a:cs typeface="+mn-cs"/>
                          </a:endParaRPr>
                        </a:p>
                      </a:txBody>
                      <a:tcPr marL="50100" marR="50100" marT="50100" marB="50100"/>
                    </a:tc>
                    <a:extLst>
                      <a:ext uri="{0D108BD9-81ED-4DB2-BD59-A6C34878D82A}">
                        <a16:rowId xmlns:a16="http://schemas.microsoft.com/office/drawing/2014/main" val="489130766"/>
                      </a:ext>
                    </a:extLst>
                  </a:tr>
                </a:tbl>
              </a:graphicData>
            </a:graphic>
          </p:graphicFrame>
        </mc:Fallback>
      </mc:AlternateContent>
    </p:spTree>
    <p:extLst>
      <p:ext uri="{BB962C8B-B14F-4D97-AF65-F5344CB8AC3E}">
        <p14:creationId xmlns:p14="http://schemas.microsoft.com/office/powerpoint/2010/main" val="151997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E23B-BB5C-D07E-EF06-656CF6820AC0}"/>
              </a:ext>
            </a:extLst>
          </p:cNvPr>
          <p:cNvSpPr>
            <a:spLocks noGrp="1"/>
          </p:cNvSpPr>
          <p:nvPr>
            <p:ph type="title"/>
          </p:nvPr>
        </p:nvSpPr>
        <p:spPr/>
        <p:txBody>
          <a:bodyPr/>
          <a:lstStyle/>
          <a:p>
            <a:r>
              <a:rPr lang="en-US" dirty="0"/>
              <a:t>Challenges of Reducing CSI Feedback</a:t>
            </a:r>
          </a:p>
        </p:txBody>
      </p:sp>
      <p:sp>
        <p:nvSpPr>
          <p:cNvPr id="3" name="Content Placeholder 2">
            <a:extLst>
              <a:ext uri="{FF2B5EF4-FFF2-40B4-BE49-F238E27FC236}">
                <a16:creationId xmlns:a16="http://schemas.microsoft.com/office/drawing/2014/main" id="{45657E5F-B4C1-24DD-E657-4038CF458114}"/>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Contributions (slides 6 and 7) indicate that the throughput may be boosted by the significantly reduced CSI feedback overhead. However, further compressed CSI feedback may lead to degraded PER performance compared with the current CSI compressed algorithm used in 802.11ax/be for the same MCS</a:t>
            </a:r>
          </a:p>
          <a:p>
            <a:pPr lvl="1">
              <a:buFont typeface="Arial" panose="020B0604020202020204" pitchFamily="34" charset="0"/>
              <a:buChar char="•"/>
            </a:pPr>
            <a:r>
              <a:rPr lang="en-US" dirty="0"/>
              <a:t>Some proposed CSI feedback reduction schemes may be applicable to the use case which requires high throughput but have less restriction on PER performance</a:t>
            </a:r>
          </a:p>
          <a:p>
            <a:pPr lvl="1">
              <a:buFont typeface="Arial" panose="020B0604020202020204" pitchFamily="34" charset="0"/>
              <a:buChar char="•"/>
            </a:pPr>
            <a:r>
              <a:rPr lang="en-US" dirty="0"/>
              <a:t>CSI feedback reduction schemes may be particularly beneficial to the small packet delivery</a:t>
            </a:r>
          </a:p>
          <a:p>
            <a:pPr>
              <a:buFont typeface="Arial" panose="020B0604020202020204" pitchFamily="34" charset="0"/>
              <a:buChar char="•"/>
            </a:pPr>
            <a:endParaRPr lang="en-US" dirty="0"/>
          </a:p>
          <a:p>
            <a:pPr>
              <a:buFont typeface="Arial" panose="020B0604020202020204" pitchFamily="34" charset="0"/>
              <a:buChar char="•"/>
            </a:pPr>
            <a:r>
              <a:rPr lang="en-US" dirty="0"/>
              <a:t>Multiple aspects need to be considered and balanced in CSI reduction schemes:</a:t>
            </a:r>
          </a:p>
          <a:p>
            <a:pPr lvl="1">
              <a:buFont typeface="Arial" panose="020B0604020202020204" pitchFamily="34" charset="0"/>
              <a:buChar char="•"/>
            </a:pPr>
            <a:r>
              <a:rPr lang="en-US" dirty="0"/>
              <a:t>Complexity of generating reduced CSI overhead schemes vs. CSI accuracy</a:t>
            </a:r>
          </a:p>
          <a:p>
            <a:pPr lvl="1">
              <a:buFont typeface="Arial" panose="020B0604020202020204" pitchFamily="34" charset="0"/>
              <a:buChar char="•"/>
            </a:pPr>
            <a:r>
              <a:rPr lang="en-US" dirty="0"/>
              <a:t>Delay reduction as a </a:t>
            </a:r>
            <a:r>
              <a:rPr lang="en-US"/>
              <a:t>result of </a:t>
            </a:r>
            <a:r>
              <a:rPr lang="en-US" dirty="0"/>
              <a:t>reduced CSI feedback overhead vs. CSI accuracy</a:t>
            </a:r>
          </a:p>
          <a:p>
            <a:pPr lvl="1">
              <a:buFont typeface="Arial" panose="020B0604020202020204" pitchFamily="34" charset="0"/>
              <a:buChar char="•"/>
            </a:pPr>
            <a:r>
              <a:rPr lang="en-US" dirty="0"/>
              <a:t>Sounding procedure frequency vs. CSI accuracy</a:t>
            </a:r>
          </a:p>
        </p:txBody>
      </p:sp>
      <p:sp>
        <p:nvSpPr>
          <p:cNvPr id="4" name="Slide Number Placeholder 3">
            <a:extLst>
              <a:ext uri="{FF2B5EF4-FFF2-40B4-BE49-F238E27FC236}">
                <a16:creationId xmlns:a16="http://schemas.microsoft.com/office/drawing/2014/main" id="{88CCB1A7-FC79-1C25-1675-9751553AB4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171488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4FF6-7AAB-B8BA-3EF7-DDF0AC36DA58}"/>
              </a:ext>
            </a:extLst>
          </p:cNvPr>
          <p:cNvSpPr>
            <a:spLocks noGrp="1"/>
          </p:cNvSpPr>
          <p:nvPr>
            <p:ph type="title"/>
          </p:nvPr>
        </p:nvSpPr>
        <p:spPr/>
        <p:txBody>
          <a:bodyPr/>
          <a:lstStyle/>
          <a:p>
            <a:r>
              <a:rPr lang="en-US" dirty="0"/>
              <a:t>One Possible 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5AFAB0-D2C4-300B-697B-CE2E869E70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dirty="0"/>
                  <a:t>Reuse the existing partial feedback in 802.11ah:</a:t>
                </a:r>
                <a14:m>
                  <m:oMath xmlns:m="http://schemas.openxmlformats.org/officeDocument/2006/math">
                    <m:r>
                      <a:rPr lang="en-US" b="1" i="0" kern="1200" smtClean="0">
                        <a:solidFill>
                          <a:schemeClr val="tx1"/>
                        </a:solidFill>
                        <a:effectLst/>
                        <a:latin typeface="Cambria Math" panose="02040503050406030204" pitchFamily="18" charset="0"/>
                        <a:ea typeface="+mn-ea"/>
                        <a:cs typeface="+mn-cs"/>
                      </a:rPr>
                      <m:t> </m:t>
                    </m:r>
                    <m:r>
                      <a:rPr lang="en-US" kern="1200" smtClean="0">
                        <a:solidFill>
                          <a:schemeClr val="tx1"/>
                        </a:solidFill>
                        <a:effectLst/>
                        <a:latin typeface="Cambria Math" panose="02040503050406030204" pitchFamily="18" charset="0"/>
                        <a:ea typeface="+mn-ea"/>
                        <a:cs typeface="+mn-cs"/>
                      </a:rPr>
                      <m:t>𝜙</m:t>
                    </m:r>
                    <m:r>
                      <a:rPr lang="en-US" kern="1200" smtClean="0">
                        <a:solidFill>
                          <a:schemeClr val="tx1"/>
                        </a:solidFill>
                        <a:effectLst/>
                        <a:latin typeface="Cambria Math" panose="02040503050406030204" pitchFamily="18" charset="0"/>
                        <a:ea typeface="+mn-ea"/>
                        <a:cs typeface="+mn-cs"/>
                      </a:rPr>
                      <m:t> </m:t>
                    </m:r>
                  </m:oMath>
                </a14:m>
                <a:r>
                  <a:rPr lang="en-US" kern="1200" dirty="0">
                    <a:solidFill>
                      <a:schemeClr val="tx1"/>
                    </a:solidFill>
                    <a:effectLst/>
                    <a:ea typeface="+mn-ea"/>
                    <a:cs typeface="+mn-cs"/>
                  </a:rPr>
                  <a:t>only feedback </a:t>
                </a:r>
              </a:p>
              <a:p>
                <a:pPr lvl="1">
                  <a:buFont typeface="Arial" panose="020B0604020202020204" pitchFamily="34" charset="0"/>
                  <a:buChar char="•"/>
                </a:pPr>
                <a:r>
                  <a:rPr lang="en-US" kern="1200" dirty="0">
                    <a:solidFill>
                      <a:schemeClr val="tx1"/>
                    </a:solidFill>
                  </a:rPr>
                  <a:t>Extend the 802.11ah feedback schemes to the cases with </a:t>
                </a:r>
                <a14:m>
                  <m:oMath xmlns:m="http://schemas.openxmlformats.org/officeDocument/2006/math">
                    <m:sSub>
                      <m:sSubPr>
                        <m:ctrlPr>
                          <a:rPr lang="en-US" b="0" i="1" kern="1200" smtClean="0">
                            <a:solidFill>
                              <a:schemeClr val="tx1"/>
                            </a:solidFill>
                            <a:latin typeface="Cambria Math" panose="02040503050406030204" pitchFamily="18" charset="0"/>
                          </a:rPr>
                        </m:ctrlPr>
                      </m:sSubPr>
                      <m:e>
                        <m:r>
                          <a:rPr lang="en-US" b="0" i="1" kern="1200" smtClean="0">
                            <a:solidFill>
                              <a:schemeClr val="tx1"/>
                            </a:solidFill>
                            <a:latin typeface="Cambria Math" panose="02040503050406030204" pitchFamily="18" charset="0"/>
                          </a:rPr>
                          <m:t>𝑁</m:t>
                        </m:r>
                      </m:e>
                      <m:sub>
                        <m:r>
                          <a:rPr lang="en-US" b="0" i="1" kern="1200" smtClean="0">
                            <a:solidFill>
                              <a:schemeClr val="tx1"/>
                            </a:solidFill>
                            <a:latin typeface="Cambria Math" panose="02040503050406030204" pitchFamily="18" charset="0"/>
                          </a:rPr>
                          <m:t>𝑐</m:t>
                        </m:r>
                      </m:sub>
                    </m:sSub>
                    <m:r>
                      <a:rPr lang="en-US" b="0" i="1" kern="1200" smtClean="0">
                        <a:solidFill>
                          <a:schemeClr val="tx1"/>
                        </a:solidFill>
                        <a:latin typeface="Cambria Math" panose="02040503050406030204" pitchFamily="18" charset="0"/>
                      </a:rPr>
                      <m:t>≥1</m:t>
                    </m:r>
                  </m:oMath>
                </a14:m>
                <a:endParaRPr lang="en-US" kern="1200" dirty="0">
                  <a:solidFill>
                    <a:schemeClr val="tx1"/>
                  </a:solidFill>
                </a:endParaRPr>
              </a:p>
              <a:p>
                <a:pPr lvl="1">
                  <a:buFont typeface="Arial" panose="020B0604020202020204" pitchFamily="34" charset="0"/>
                  <a:buChar char="•"/>
                </a:pPr>
                <a:r>
                  <a:rPr lang="en-US" sz="2000" kern="1200" dirty="0">
                    <a:solidFill>
                      <a:schemeClr val="tx1"/>
                    </a:solidFill>
                  </a:rPr>
                  <a:t>50%-tile </a:t>
                </a:r>
                <a14:m>
                  <m:oMath xmlns:m="http://schemas.openxmlformats.org/officeDocument/2006/math">
                    <m:r>
                      <m:rPr>
                        <m:sty m:val="p"/>
                      </m:rPr>
                      <a:rPr lang="en-US" sz="2000" kern="1200" smtClean="0">
                        <a:solidFill>
                          <a:schemeClr val="tx1"/>
                        </a:solidFill>
                        <a:latin typeface="Cambria Math" panose="02040503050406030204" pitchFamily="18" charset="0"/>
                      </a:rPr>
                      <m:t>Ψ</m:t>
                    </m:r>
                  </m:oMath>
                </a14:m>
                <a:r>
                  <a:rPr lang="en-US" sz="2000" kern="1200" dirty="0">
                    <a:solidFill>
                      <a:schemeClr val="tx1"/>
                    </a:solidFill>
                    <a:cs typeface="+mn-cs"/>
                  </a:rPr>
                  <a:t> values </a:t>
                </a:r>
                <a:r>
                  <a:rPr lang="en-US" kern="1200" dirty="0">
                    <a:solidFill>
                      <a:schemeClr val="tx1"/>
                    </a:solidFill>
                    <a:cs typeface="+mn-cs"/>
                  </a:rPr>
                  <a:t>do not </a:t>
                </a:r>
                <a:r>
                  <a:rPr lang="en-US" sz="2000" kern="1200" dirty="0">
                    <a:solidFill>
                      <a:schemeClr val="tx1"/>
                    </a:solidFill>
                    <a:cs typeface="+mn-cs"/>
                  </a:rPr>
                  <a:t>change with different </a:t>
                </a:r>
                <a14:m>
                  <m:oMath xmlns:m="http://schemas.openxmlformats.org/officeDocument/2006/math">
                    <m:sSub>
                      <m:sSubPr>
                        <m:ctrlPr>
                          <a:rPr lang="en-US" sz="2000" b="0" i="1" kern="1200" smtClean="0">
                            <a:solidFill>
                              <a:schemeClr val="tx1"/>
                            </a:solidFill>
                            <a:latin typeface="Cambria Math" panose="02040503050406030204" pitchFamily="18" charset="0"/>
                            <a:cs typeface="+mn-cs"/>
                          </a:rPr>
                        </m:ctrlPr>
                      </m:sSubPr>
                      <m:e>
                        <m:r>
                          <a:rPr lang="en-US" sz="2000" b="0" i="1" kern="1200" smtClean="0">
                            <a:solidFill>
                              <a:schemeClr val="tx1"/>
                            </a:solidFill>
                            <a:latin typeface="Cambria Math" panose="02040503050406030204" pitchFamily="18" charset="0"/>
                            <a:cs typeface="+mn-cs"/>
                          </a:rPr>
                          <m:t>𝑁</m:t>
                        </m:r>
                      </m:e>
                      <m:sub>
                        <m:r>
                          <a:rPr lang="en-US" sz="2000" b="0" i="1" kern="1200" smtClean="0">
                            <a:solidFill>
                              <a:schemeClr val="tx1"/>
                            </a:solidFill>
                            <a:latin typeface="Cambria Math" panose="02040503050406030204" pitchFamily="18" charset="0"/>
                            <a:cs typeface="+mn-cs"/>
                          </a:rPr>
                          <m:t>𝑟</m:t>
                        </m:r>
                      </m:sub>
                    </m:sSub>
                    <m:r>
                      <a:rPr lang="en-US" sz="2000" b="0" i="1" kern="1200" smtClean="0">
                        <a:solidFill>
                          <a:schemeClr val="tx1"/>
                        </a:solidFill>
                        <a:latin typeface="Cambria Math" panose="02040503050406030204" pitchFamily="18" charset="0"/>
                        <a:ea typeface="Cambria Math" panose="02040503050406030204" pitchFamily="18" charset="0"/>
                        <a:cs typeface="+mn-cs"/>
                      </a:rPr>
                      <m:t>×</m:t>
                    </m:r>
                    <m:sSub>
                      <m:sSubPr>
                        <m:ctrlPr>
                          <a:rPr lang="en-US" sz="2000" b="0" i="1" kern="1200" smtClean="0">
                            <a:solidFill>
                              <a:schemeClr val="tx1"/>
                            </a:solidFill>
                            <a:latin typeface="Cambria Math" panose="02040503050406030204" pitchFamily="18" charset="0"/>
                            <a:ea typeface="Cambria Math" panose="02040503050406030204" pitchFamily="18" charset="0"/>
                            <a:cs typeface="+mn-cs"/>
                          </a:rPr>
                        </m:ctrlPr>
                      </m:sSubPr>
                      <m:e>
                        <m:r>
                          <a:rPr lang="en-US" sz="2000" b="0" i="1" kern="1200" smtClean="0">
                            <a:solidFill>
                              <a:schemeClr val="tx1"/>
                            </a:solidFill>
                            <a:latin typeface="Cambria Math" panose="02040503050406030204" pitchFamily="18" charset="0"/>
                            <a:ea typeface="Cambria Math" panose="02040503050406030204" pitchFamily="18" charset="0"/>
                            <a:cs typeface="+mn-cs"/>
                          </a:rPr>
                          <m:t>𝑁</m:t>
                        </m:r>
                      </m:e>
                      <m:sub>
                        <m:r>
                          <a:rPr lang="en-US" sz="2000" b="0" i="1" kern="1200" smtClean="0">
                            <a:solidFill>
                              <a:schemeClr val="tx1"/>
                            </a:solidFill>
                            <a:latin typeface="Cambria Math" panose="02040503050406030204" pitchFamily="18" charset="0"/>
                            <a:ea typeface="Cambria Math" panose="02040503050406030204" pitchFamily="18" charset="0"/>
                            <a:cs typeface="+mn-cs"/>
                          </a:rPr>
                          <m:t>𝑐</m:t>
                        </m:r>
                      </m:sub>
                    </m:sSub>
                    <m:r>
                      <a:rPr lang="en-US" sz="2000" b="0" i="1" kern="1200" smtClean="0">
                        <a:solidFill>
                          <a:schemeClr val="tx1"/>
                        </a:solidFill>
                        <a:latin typeface="Cambria Math" panose="02040503050406030204" pitchFamily="18" charset="0"/>
                        <a:ea typeface="Cambria Math" panose="02040503050406030204" pitchFamily="18" charset="0"/>
                        <a:cs typeface="+mn-cs"/>
                      </a:rPr>
                      <m:t> </m:t>
                    </m:r>
                  </m:oMath>
                </a14:m>
                <a:r>
                  <a:rPr lang="en-US" sz="2000" kern="1200" dirty="0">
                    <a:solidFill>
                      <a:schemeClr val="tx1"/>
                    </a:solidFill>
                    <a:cs typeface="+mn-cs"/>
                  </a:rPr>
                  <a:t>settings</a:t>
                </a:r>
              </a:p>
              <a:p>
                <a:pPr lvl="2">
                  <a:buFont typeface="Arial" panose="020B0604020202020204" pitchFamily="34" charset="0"/>
                  <a:buChar char="•"/>
                </a:pPr>
                <a:r>
                  <a:rPr lang="en-US" kern="1200" dirty="0">
                    <a:solidFill>
                      <a:schemeClr val="tx1"/>
                    </a:solidFill>
                  </a:rPr>
                  <a:t>AP may only need to have one set of 50%-tile </a:t>
                </a:r>
                <a14:m>
                  <m:oMath xmlns:m="http://schemas.openxmlformats.org/officeDocument/2006/math">
                    <m:r>
                      <m:rPr>
                        <m:sty m:val="p"/>
                      </m:rPr>
                      <a:rPr lang="en-US" kern="1200">
                        <a:solidFill>
                          <a:schemeClr val="tx1"/>
                        </a:solidFill>
                        <a:latin typeface="Cambria Math" panose="02040503050406030204" pitchFamily="18" charset="0"/>
                      </a:rPr>
                      <m:t>Ψ</m:t>
                    </m:r>
                  </m:oMath>
                </a14:m>
                <a:r>
                  <a:rPr lang="en-US" kern="1200" dirty="0">
                    <a:solidFill>
                      <a:schemeClr val="tx1"/>
                    </a:solidFill>
                    <a:cs typeface="+mn-cs"/>
                  </a:rPr>
                  <a:t> values for a given channel condition</a:t>
                </a:r>
              </a:p>
              <a:p>
                <a:pPr lvl="1">
                  <a:buFont typeface="Arial" panose="020B0604020202020204" pitchFamily="34" charset="0"/>
                  <a:buChar char="•"/>
                </a:pPr>
                <a14:m>
                  <m:oMath xmlns:m="http://schemas.openxmlformats.org/officeDocument/2006/math">
                    <m:r>
                      <m:rPr>
                        <m:sty m:val="p"/>
                      </m:rPr>
                      <a:rPr lang="en-US" sz="2000" kern="1200" smtClean="0">
                        <a:solidFill>
                          <a:schemeClr val="tx1"/>
                        </a:solidFill>
                        <a:latin typeface="Cambria Math" panose="02040503050406030204" pitchFamily="18" charset="0"/>
                      </a:rPr>
                      <m:t>Ψ</m:t>
                    </m:r>
                  </m:oMath>
                </a14:m>
                <a:r>
                  <a:rPr lang="en-US" sz="2000" kern="1200" dirty="0">
                    <a:solidFill>
                      <a:schemeClr val="tx1"/>
                    </a:solidFill>
                    <a:cs typeface="+mn-cs"/>
                  </a:rPr>
                  <a:t> values may be static or semi-statically changed</a:t>
                </a:r>
              </a:p>
              <a:p>
                <a:pPr lvl="2">
                  <a:buFont typeface="Arial" panose="020B0604020202020204" pitchFamily="34" charset="0"/>
                  <a:buChar char="•"/>
                </a:pPr>
                <a:r>
                  <a:rPr lang="en-US" kern="1200" dirty="0">
                    <a:solidFill>
                      <a:schemeClr val="tx1"/>
                    </a:solidFill>
                    <a:cs typeface="+mn-cs"/>
                  </a:rPr>
                  <a:t>Depends on the channel condition</a:t>
                </a:r>
              </a:p>
              <a:p>
                <a:pPr>
                  <a:buFont typeface="Arial" panose="020B0604020202020204" pitchFamily="34" charset="0"/>
                  <a:buChar char="•"/>
                </a:pPr>
                <a:r>
                  <a:rPr lang="en-US" kern="1200" dirty="0">
                    <a:solidFill>
                      <a:schemeClr val="tx1"/>
                    </a:solidFill>
                  </a:rPr>
                  <a:t>May be used as an additional CSI reporting option</a:t>
                </a:r>
                <a:endParaRPr lang="en-US" kern="1200" dirty="0">
                  <a:solidFill>
                    <a:schemeClr val="tx1"/>
                  </a:solidFill>
                  <a:cs typeface="+mn-cs"/>
                </a:endParaRPr>
              </a:p>
              <a:p>
                <a:pPr lvl="2">
                  <a:buFont typeface="Arial" panose="020B0604020202020204" pitchFamily="34" charset="0"/>
                  <a:buChar char="•"/>
                </a:pPr>
                <a:endParaRPr lang="en-US" kern="1200" dirty="0">
                  <a:solidFill>
                    <a:schemeClr val="tx1"/>
                  </a:solidFill>
                </a:endParaRPr>
              </a:p>
              <a:p>
                <a:pPr>
                  <a:buFont typeface="Arial" panose="020B0604020202020204" pitchFamily="34" charset="0"/>
                  <a:buChar char="•"/>
                </a:pPr>
                <a:r>
                  <a:rPr lang="en-US" kern="1200" dirty="0">
                    <a:solidFill>
                      <a:schemeClr val="tx1"/>
                    </a:solidFill>
                  </a:rPr>
                  <a:t>Benefits:</a:t>
                </a:r>
              </a:p>
              <a:p>
                <a:pPr lvl="1">
                  <a:buFont typeface="Arial" panose="020B0604020202020204" pitchFamily="34" charset="0"/>
                  <a:buChar char="•"/>
                </a:pPr>
                <a:r>
                  <a:rPr lang="en-US" kern="1200" dirty="0">
                    <a:solidFill>
                      <a:schemeClr val="tx1"/>
                    </a:solidFill>
                  </a:rPr>
                  <a:t>CSI feedback overhead is reduced</a:t>
                </a:r>
              </a:p>
              <a:p>
                <a:pPr lvl="2">
                  <a:buFont typeface="Arial" panose="020B0604020202020204" pitchFamily="34" charset="0"/>
                  <a:buChar char="•"/>
                </a:pPr>
                <a:r>
                  <a:rPr lang="en-US" kern="1200" dirty="0">
                    <a:solidFill>
                      <a:schemeClr val="tx1"/>
                    </a:solidFill>
                  </a:rPr>
                  <a:t>For example, the number of the CSI feedback bits for 8 x 2 MIMO is reduced by 40% if no </a:t>
                </a:r>
                <a14:m>
                  <m:oMath xmlns:m="http://schemas.openxmlformats.org/officeDocument/2006/math">
                    <m:r>
                      <m:rPr>
                        <m:sty m:val="p"/>
                      </m:rPr>
                      <a:rPr lang="en-US" kern="1200" smtClean="0">
                        <a:solidFill>
                          <a:schemeClr val="tx1"/>
                        </a:solidFill>
                        <a:latin typeface="Cambria Math" panose="02040503050406030204" pitchFamily="18" charset="0"/>
                      </a:rPr>
                      <m:t>Ψ</m:t>
                    </m:r>
                  </m:oMath>
                </a14:m>
                <a:r>
                  <a:rPr lang="en-US" kern="1200" dirty="0">
                    <a:solidFill>
                      <a:schemeClr val="tx1"/>
                    </a:solidFill>
                    <a:cs typeface="+mn-cs"/>
                  </a:rPr>
                  <a:t> is reported</a:t>
                </a:r>
              </a:p>
              <a:p>
                <a:pPr lvl="1">
                  <a:buFont typeface="Arial" panose="020B0604020202020204" pitchFamily="34" charset="0"/>
                  <a:buChar char="•"/>
                </a:pPr>
                <a:r>
                  <a:rPr lang="en-US" kern="1200" dirty="0">
                    <a:solidFill>
                      <a:schemeClr val="tx1"/>
                    </a:solidFill>
                  </a:rPr>
                  <a:t>Simple implementation and no change on the current CSI feedback generation algorithm</a:t>
                </a:r>
              </a:p>
              <a:p>
                <a:pPr lvl="1">
                  <a:buFont typeface="Arial" panose="020B0604020202020204" pitchFamily="34" charset="0"/>
                  <a:buChar char="•"/>
                </a:pPr>
                <a:r>
                  <a:rPr lang="en-US" kern="1200" dirty="0">
                    <a:solidFill>
                      <a:schemeClr val="tx1"/>
                    </a:solidFill>
                  </a:rPr>
                  <a:t>Coexistence with the legacy CSI feedback algorithm is not a problem foreseen</a:t>
                </a:r>
              </a:p>
              <a:p>
                <a:pPr lvl="1">
                  <a:buFont typeface="Arial" panose="020B0604020202020204" pitchFamily="34" charset="0"/>
                  <a:buChar char="•"/>
                </a:pPr>
                <a:r>
                  <a:rPr lang="en-US" kern="1200" dirty="0">
                    <a:solidFill>
                      <a:schemeClr val="tx1"/>
                    </a:solidFill>
                  </a:rPr>
                  <a:t>The STA that uses </a:t>
                </a:r>
                <a14:m>
                  <m:oMath xmlns:m="http://schemas.openxmlformats.org/officeDocument/2006/math">
                    <m:r>
                      <a:rPr lang="en-US" sz="2000" kern="1200" smtClean="0">
                        <a:solidFill>
                          <a:schemeClr val="tx1"/>
                        </a:solidFill>
                        <a:effectLst/>
                        <a:latin typeface="Cambria Math" panose="02040503050406030204" pitchFamily="18" charset="0"/>
                        <a:ea typeface="+mn-ea"/>
                        <a:cs typeface="+mn-cs"/>
                      </a:rPr>
                      <m:t>𝜙</m:t>
                    </m:r>
                    <m:r>
                      <a:rPr lang="en-US" sz="2000" kern="1200" smtClean="0">
                        <a:solidFill>
                          <a:schemeClr val="tx1"/>
                        </a:solidFill>
                        <a:effectLst/>
                        <a:latin typeface="Cambria Math" panose="02040503050406030204" pitchFamily="18" charset="0"/>
                        <a:ea typeface="+mn-ea"/>
                        <a:cs typeface="+mn-cs"/>
                      </a:rPr>
                      <m:t> </m:t>
                    </m:r>
                  </m:oMath>
                </a14:m>
                <a:r>
                  <a:rPr lang="en-US" sz="2000" kern="1200" dirty="0">
                    <a:solidFill>
                      <a:schemeClr val="tx1"/>
                    </a:solidFill>
                    <a:effectLst/>
                    <a:latin typeface="+mn-lt"/>
                    <a:ea typeface="+mn-ea"/>
                    <a:cs typeface="+mn-cs"/>
                  </a:rPr>
                  <a:t>only feedback may fall back to the legacy CSI reporting algorithm easily</a:t>
                </a:r>
              </a:p>
            </p:txBody>
          </p:sp>
        </mc:Choice>
        <mc:Fallback xmlns="">
          <p:sp>
            <p:nvSpPr>
              <p:cNvPr id="3" name="Content Placeholder 2">
                <a:extLst>
                  <a:ext uri="{FF2B5EF4-FFF2-40B4-BE49-F238E27FC236}">
                    <a16:creationId xmlns:a16="http://schemas.microsoft.com/office/drawing/2014/main" id="{E05AFAB0-D2C4-300B-697B-CE2E869E7097}"/>
                  </a:ext>
                </a:extLst>
              </p:cNvPr>
              <p:cNvSpPr>
                <a:spLocks noGrp="1" noRot="1" noChangeAspect="1" noMove="1" noResize="1" noEditPoints="1" noAdjustHandles="1" noChangeArrowheads="1" noChangeShapeType="1" noTextEdit="1"/>
              </p:cNvSpPr>
              <p:nvPr>
                <p:ph idx="1"/>
              </p:nvPr>
            </p:nvSpPr>
            <p:spPr>
              <a:blipFill>
                <a:blip r:embed="rId2"/>
                <a:stretch>
                  <a:fillRect l="-529" t="-22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15DCE22-628A-61C1-E6F4-F5C29E1857F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485480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8" ma:contentTypeDescription="Create a new document." ma:contentTypeScope="" ma:versionID="02c5f6f00540fe74c7f51c674b0bab70">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f5080a7253b1155278f263508e3c16df"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F2559B-4BDA-4AA9-BDD8-532A17C0E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77E55D-D0AE-4F08-9090-3A3B25BD06BC}">
  <ds:schemaRefs>
    <ds:schemaRef ds:uri="http://schemas.microsoft.com/sharepoint/v3/contenttype/forms"/>
  </ds:schemaRefs>
</ds:datastoreItem>
</file>

<file path=customXml/itemProps3.xml><?xml version="1.0" encoding="utf-8"?>
<ds:datastoreItem xmlns:ds="http://schemas.openxmlformats.org/officeDocument/2006/customXml" ds:itemID="{689A50B9-F81E-4C5E-A703-B3A815EC4651}">
  <ds:schemaRefs>
    <ds:schemaRef ds:uri="http://purl.org/dc/terms/"/>
    <ds:schemaRef ds:uri="http://schemas.openxmlformats.org/package/2006/metadata/core-properties"/>
    <ds:schemaRef ds:uri="9dae37dc-1963-4192-976e-711db4d08a86"/>
    <ds:schemaRef ds:uri="http://purl.org/dc/dcmitype/"/>
    <ds:schemaRef ds:uri="http://schemas.microsoft.com/office/infopath/2007/PartnerControls"/>
    <ds:schemaRef ds:uri="e3424205-c870-41b8-8c6f-b833c5b04d9f"/>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1323</Words>
  <Application>Microsoft Office PowerPoint</Application>
  <PresentationFormat>Widescreen</PresentationFormat>
  <Paragraphs>151</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 Black</vt:lpstr>
      <vt:lpstr>Cambria Math</vt:lpstr>
      <vt:lpstr>Times New Roman</vt:lpstr>
      <vt:lpstr>Office Theme</vt:lpstr>
      <vt:lpstr>Document</vt:lpstr>
      <vt:lpstr>Discussions on CSI Feedback Reduction in UHR</vt:lpstr>
      <vt:lpstr>PowerPoint Presentation</vt:lpstr>
      <vt:lpstr>Introduction</vt:lpstr>
      <vt:lpstr>CSI Overhead Analysis</vt:lpstr>
      <vt:lpstr>Benefits of Reduced CSI Feedback Overhead</vt:lpstr>
      <vt:lpstr>Recap: CSI Feedback Reduction Schemes Proposed in EHT and AIML (1/2)</vt:lpstr>
      <vt:lpstr>Recap: CSI Feedback Reduction Schemes Proposed in EHT and AIML (2/2)</vt:lpstr>
      <vt:lpstr>Challenges of Reducing CSI Feedback</vt:lpstr>
      <vt:lpstr>One Possible Solution</vt:lpstr>
      <vt:lpstr>PowerPoint Presentation</vt:lpstr>
      <vt:lpstr>PER Performance of ϕ only feedback </vt:lpstr>
      <vt:lpstr>Simulation Results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on CSI Feedback Reduction in UHR</dc:title>
  <dc:creator/>
  <cp:lastModifiedBy/>
  <cp:revision>1</cp:revision>
  <dcterms:created xsi:type="dcterms:W3CDTF">2020-08-27T19:32:30Z</dcterms:created>
  <dcterms:modified xsi:type="dcterms:W3CDTF">2023-05-18T03:17:40Z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ies>
</file>