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7"/>
  </p:notesMasterIdLst>
  <p:handoutMasterIdLst>
    <p:handoutMasterId r:id="rId68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86" r:id="rId48"/>
    <p:sldId id="1079" r:id="rId49"/>
    <p:sldId id="1080" r:id="rId50"/>
    <p:sldId id="1082" r:id="rId51"/>
    <p:sldId id="1083" r:id="rId52"/>
    <p:sldId id="1085" r:id="rId53"/>
    <p:sldId id="1087" r:id="rId54"/>
    <p:sldId id="1088" r:id="rId55"/>
    <p:sldId id="1091" r:id="rId56"/>
    <p:sldId id="1092" r:id="rId57"/>
    <p:sldId id="1089" r:id="rId58"/>
    <p:sldId id="1090" r:id="rId59"/>
    <p:sldId id="1094" r:id="rId60"/>
    <p:sldId id="1097" r:id="rId61"/>
    <p:sldId id="1095" r:id="rId62"/>
    <p:sldId id="1096" r:id="rId63"/>
    <p:sldId id="1093" r:id="rId64"/>
    <p:sldId id="1099" r:id="rId65"/>
    <p:sldId id="1098" r:id="rId6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268" dt="2023-06-22T15:37:14.9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958" autoAdjust="0"/>
    <p:restoredTop sz="94660"/>
  </p:normalViewPr>
  <p:slideViewPr>
    <p:cSldViewPr>
      <p:cViewPr varScale="1">
        <p:scale>
          <a:sx n="115" d="100"/>
          <a:sy n="115" d="100"/>
        </p:scale>
        <p:origin x="155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microsoft.com/office/2015/10/relationships/revisionInfo" Target="revisionInfo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7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6-22T16:30:10.624" v="10911" actId="6549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47.702" v="10899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9:00.323" v="10694" actId="20577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42.362" v="10898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19T15:52:18.776" v="10572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1.835" v="10901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2T15:34:12.656" v="10789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6-20T23:51:52.881" v="10715" actId="20577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49.539" v="10900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2T15:34:17.166" v="10790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2T15:38:32.382" v="10894" actId="20577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6-22T16:30:10.624" v="1091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6-22T16:30:10.624" v="10911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802.11-23/442r13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2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7" Type="http://schemas.openxmlformats.org/officeDocument/2006/relationships/hyperlink" Target="https://mentor.ieee.org/802.11/dcn/23/11-23-0696-02-00be-lb271-cr-for-tdl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00-00-00be-lb271-cr-for-35-2-3.docx" TargetMode="External"/><Relationship Id="rId5" Type="http://schemas.openxmlformats.org/officeDocument/2006/relationships/hyperlink" Target="https://mentor.ieee.org/802.11/dcn/23/11-23-0559-03-00be-lb271-cr-for-a-mpdu-in-9-7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4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9-02-00be-lb271-cr-for-9-4-2-313-4-supported-eht-mcs-and-nss-set-field.docx" TargetMode="External"/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2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Relationship Id="rId9" Type="http://schemas.openxmlformats.org/officeDocument/2006/relationships/hyperlink" Target="https://mentor.ieee.org/802.11/dcn/23/11-23-0630-01-00be-lb-271-cr-for-35-7-2-part-ii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31-02-00be-tgbe-lb271-security-comment-resolutions-part-2.docx" TargetMode="External"/><Relationship Id="rId3" Type="http://schemas.openxmlformats.org/officeDocument/2006/relationships/hyperlink" Target="https://mentor.ieee.org/802.11/dcn/23/11-23-0693-00-00be-lb271-cr-on-btm.docx" TargetMode="External"/><Relationship Id="rId7" Type="http://schemas.openxmlformats.org/officeDocument/2006/relationships/hyperlink" Target="https://mentor.ieee.org/802.11/dcn/23/11-23-0757-02-00be-cr-for-lb271-cids-part3.docx" TargetMode="External"/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2-00be-lb271-cr-for-clause-35-3-7-4-2-part-2.docx" TargetMode="External"/><Relationship Id="rId5" Type="http://schemas.openxmlformats.org/officeDocument/2006/relationships/hyperlink" Target="https://mentor.ieee.org/802.11/dcn/23/11-23-0373-01-00be-lb271-cr-for-two-bqrs.docx" TargetMode="External"/><Relationship Id="rId4" Type="http://schemas.openxmlformats.org/officeDocument/2006/relationships/hyperlink" Target="https://mentor.ieee.org/802.11/dcn/23/11-23-0458-05-00be-lb271-crs-for-35-8-4-r-twt-announcement.docx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502-01-00be-lb271-crs-for-36-3-14.docx" TargetMode="External"/><Relationship Id="rId3" Type="http://schemas.openxmlformats.org/officeDocument/2006/relationships/hyperlink" Target="https://mentor.ieee.org/802.11/dcn/23/11-23-0826-00-00be-lb271-cr-for-cid-17229-and-17231.docx" TargetMode="External"/><Relationship Id="rId7" Type="http://schemas.openxmlformats.org/officeDocument/2006/relationships/hyperlink" Target="https://mentor.ieee.org/802.11/dcn/23/11-23-0781-00-00be-lb271-cr-for-36-3-2-5-20-mhz-operating-non-ap-eht-stas-participating-in-wider-bandwidth-ofdma.docx" TargetMode="External"/><Relationship Id="rId2" Type="http://schemas.openxmlformats.org/officeDocument/2006/relationships/hyperlink" Target="https://mentor.ieee.org/802.11/dcn/23/11-23-0670-00-00be-lb271-cr-for-clause-3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1-01-00be-cr-d3-0-txvector-rxvector-parameters-part1.docx" TargetMode="External"/><Relationship Id="rId5" Type="http://schemas.openxmlformats.org/officeDocument/2006/relationships/hyperlink" Target="https://mentor.ieee.org/802.11/dcn/23/11-23-0542-01-00be-lb271-cr-for-eht-sig-part-3.doc" TargetMode="External"/><Relationship Id="rId4" Type="http://schemas.openxmlformats.org/officeDocument/2006/relationships/hyperlink" Target="https://mentor.ieee.org/802.11/dcn/23/11-23-0865-00-00be-lb-271-comment-resolution-for-cid-17704.docx" TargetMode="External"/><Relationship Id="rId9" Type="http://schemas.openxmlformats.org/officeDocument/2006/relationships/hyperlink" Target="https://mentor.ieee.org/802.11/dcn/23/11-23-0682-02-00be-lb-271-comment-resolutions-for-crs-in-9-4-2-313-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73-01-00be-lb271-cr-for-mics-cids.docx" TargetMode="External"/><Relationship Id="rId3" Type="http://schemas.openxmlformats.org/officeDocument/2006/relationships/hyperlink" Target="https://mentor.ieee.org/802.11/dcn/23/11-23-0791-01-00be-lb271-cr-for-cids-in-35-3-23.docx" TargetMode="External"/><Relationship Id="rId7" Type="http://schemas.openxmlformats.org/officeDocument/2006/relationships/hyperlink" Target="https://mentor.ieee.org/802.11/dcn/23/11-23-0572-05-00be-lb271-cr-cl35-emlsr-part3.docx" TargetMode="External"/><Relationship Id="rId2" Type="http://schemas.openxmlformats.org/officeDocument/2006/relationships/hyperlink" Target="https://mentor.ieee.org/802.11/dcn/23/11-23-0754-02-00be-lb271-cr-for-r-twt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72-05-00be-resolution-of-epcs-edca-related-cids.docx" TargetMode="External"/><Relationship Id="rId5" Type="http://schemas.openxmlformats.org/officeDocument/2006/relationships/hyperlink" Target="https://mentor.ieee.org/802.11/dcn/23/11-23-0803-02-00be-lb271-cr-for-35-3-7-1-7-part-ii.docx" TargetMode="External"/><Relationship Id="rId4" Type="http://schemas.openxmlformats.org/officeDocument/2006/relationships/hyperlink" Target="https://mentor.ieee.org/802.11/dcn/23/11-23-0720-02-00be-lb271-4-9-6-mlo-reference-model.docx" TargetMode="External"/><Relationship Id="rId9" Type="http://schemas.openxmlformats.org/officeDocument/2006/relationships/hyperlink" Target="https://mentor.ieee.org/802.11/dcn/23/11-23-0691-03-00be-lb271-cr-for-misc-cids.docx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22-01-00be-lb271-cr-for-9-4-2-313-2.docx" TargetMode="External"/><Relationship Id="rId3" Type="http://schemas.openxmlformats.org/officeDocument/2006/relationships/hyperlink" Target="https://mentor.ieee.org/802.11/dcn/23/11-23-0728-01-00be-lb271-cr-for-35-15-2.docx" TargetMode="External"/><Relationship Id="rId7" Type="http://schemas.openxmlformats.org/officeDocument/2006/relationships/hyperlink" Target="https://mentor.ieee.org/802.11/dcn/23/11-23-0317-04-00be-cr-d30-miscs.docx" TargetMode="External"/><Relationship Id="rId2" Type="http://schemas.openxmlformats.org/officeDocument/2006/relationships/hyperlink" Target="https://mentor.ieee.org/802.11/dcn/23/11-23-0520-01-00be-lb271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71-01-00be-lb271-cr-for-clause-9-4-1-72.docx" TargetMode="External"/><Relationship Id="rId5" Type="http://schemas.openxmlformats.org/officeDocument/2006/relationships/hyperlink" Target="https://mentor.ieee.org/802.11/dcn/23/11-23-0672-01-00be-lb271-cr-for-clause-9-4-1-73.docx" TargetMode="External"/><Relationship Id="rId4" Type="http://schemas.openxmlformats.org/officeDocument/2006/relationships/hyperlink" Target="https://mentor.ieee.org/802.11/dcn/23/11-23-0367-03-00be-lb271-crs-on-9-4-1-71.docx" TargetMode="External"/><Relationship Id="rId9" Type="http://schemas.openxmlformats.org/officeDocument/2006/relationships/hyperlink" Target="https://mentor.ieee.org/802.11/dcn/23/11-23-0738-04-00be-lb271-cr-for-clause-35-3-7-4-2-part-2.docx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0-05-00be-lb271-cr-for-cids-in-35-3-7-1-x.docx" TargetMode="External"/><Relationship Id="rId7" Type="http://schemas.openxmlformats.org/officeDocument/2006/relationships/hyperlink" Target="https://mentor.ieee.org/802.11/dcn/23/11-23-0947-01-00be-cr-for-17559.docx" TargetMode="External"/><Relationship Id="rId2" Type="http://schemas.openxmlformats.org/officeDocument/2006/relationships/hyperlink" Target="https://mentor.ieee.org/802.11/dcn/23/11-23-0588-05-00be-lb271-cr-for-cids-in-35-3-7-1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66-01-00be-lb271-cr-for-9-3-3.docx" TargetMode="External"/><Relationship Id="rId5" Type="http://schemas.openxmlformats.org/officeDocument/2006/relationships/hyperlink" Target="https://mentor.ieee.org/802.11/dcn/23/11-23-0743-00-00be-lb271-resolution-for-comments-assigned-to-abhi-part-6.docx" TargetMode="External"/><Relationship Id="rId4" Type="http://schemas.openxmlformats.org/officeDocument/2006/relationships/hyperlink" Target="https://mentor.ieee.org/802.11/dcn/23/11-23-0627-07-00be-lb271-cr-for-subclause-35-3-1.docx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23-01-00be-lb-271-cr-for-35-7-3-part-i.docx" TargetMode="External"/><Relationship Id="rId2" Type="http://schemas.openxmlformats.org/officeDocument/2006/relationships/hyperlink" Target="https://mentor.ieee.org/802.11/dcn/23/11-23-0630-02-00be-lb-271-cr-for-35-7-2-part-ii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969-01-00be-lb271-cr-for-cids-on-trigger-frame-puncturing-and-edca.docx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47-01-00be-lb271-crs-for-35-8-5-r-twt-channel-access-rules.docx" TargetMode="External"/><Relationship Id="rId3" Type="http://schemas.openxmlformats.org/officeDocument/2006/relationships/hyperlink" Target="https://mentor.ieee.org/802.11/dcn/23/11-23-0366-07-00be-lb271-cr-35-3-18-part-2.docx" TargetMode="External"/><Relationship Id="rId7" Type="http://schemas.openxmlformats.org/officeDocument/2006/relationships/hyperlink" Target="https://mentor.ieee.org/802.11/dcn/23/11-23-0813-02-00be-lb271-cr-for-35-3-7-1-7-part-iii.docx" TargetMode="External"/><Relationship Id="rId2" Type="http://schemas.openxmlformats.org/officeDocument/2006/relationships/hyperlink" Target="https://mentor.ieee.org/802.11/dcn/23/11-23-0395-04-00be-cr-for-35-3-1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6-00be-lb271-cr-for-clause-35-3-7-4-2-part-2.docx" TargetMode="External"/><Relationship Id="rId5" Type="http://schemas.openxmlformats.org/officeDocument/2006/relationships/hyperlink" Target="https://mentor.ieee.org/802.11/dcn/23/11-23-0638-04-00be-lb271-cr-for-subclause-35-3-15-part-1.docx" TargetMode="External"/><Relationship Id="rId4" Type="http://schemas.openxmlformats.org/officeDocument/2006/relationships/hyperlink" Target="https://mentor.ieee.org/802.11/dcn/23/11-23-0788-00-00be-lb271-cr-for-cid-16333-and-16340.docx" TargetMode="Externa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08-01-00be-proposed-resolution-for-miscellaneous-lb271-comments-part-1.docx" TargetMode="External"/><Relationship Id="rId2" Type="http://schemas.openxmlformats.org/officeDocument/2006/relationships/hyperlink" Target="https://mentor.ieee.org/802.11/dcn/23/11-23-1009-00-00be-proposed-resolution-for-miscellaneous-lb271-comments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47-03-00be-lb271-crs-for-35-8-5-r-twt-channel-access-rules.docx" TargetMode="External"/><Relationship Id="rId5" Type="http://schemas.openxmlformats.org/officeDocument/2006/relationships/hyperlink" Target="https://mentor.ieee.org/802.11/dcn/23/11-23-0602-02-00be-lb-271-cr-for-9-2-4-8.docx" TargetMode="External"/><Relationship Id="rId4" Type="http://schemas.openxmlformats.org/officeDocument/2006/relationships/hyperlink" Target="https://mentor.ieee.org/802.11/dcn/23/11-23-0916-01-00be-cr-for-cids-in-35-7-3-part-ii.docx" TargetMode="Externa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https://mentor.ieee.org/802.11/dcn/23/11-23-0640-02-00be-mar-may-tgbe-teleconference-minutes.docx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Allan Jones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</a:t>
            </a:r>
            <a:r>
              <a:rPr lang="en-US" sz="1100" b="0" strike="sngStrike" dirty="0">
                <a:solidFill>
                  <a:srgbClr val="FF0000"/>
                </a:solidFill>
              </a:rPr>
              <a:t>16018,</a:t>
            </a:r>
            <a:r>
              <a:rPr lang="en-US" sz="1100" b="0" dirty="0">
                <a:solidFill>
                  <a:schemeClr val="tx1"/>
                </a:solidFill>
              </a:rPr>
              <a:t>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Peshal Nayak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Mengshi Hu 			Second: Ross J. Yu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Yanjun Sun 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</a:t>
            </a:r>
            <a:r>
              <a:rPr lang="en-US" sz="1100" b="0" dirty="0">
                <a:hlinkClick r:id="rId5"/>
              </a:rPr>
              <a:t>11-23/559r3</a:t>
            </a:r>
            <a:r>
              <a:rPr lang="en-US" sz="1100" b="0" dirty="0"/>
              <a:t> &amp; 15965 in </a:t>
            </a:r>
            <a:r>
              <a:rPr lang="en-US" sz="1100" b="0" dirty="0">
                <a:hlinkClick r:id="rId6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7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11-23/714r4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Ming Gan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Arik Klein			Second: James Yee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</a:t>
            </a:r>
            <a:r>
              <a:rPr lang="en-US" sz="1100" b="0" strike="sngStrike" dirty="0">
                <a:solidFill>
                  <a:srgbClr val="FF0000"/>
                </a:solidFill>
              </a:rPr>
              <a:t>16314,</a:t>
            </a:r>
            <a:r>
              <a:rPr lang="en-US" sz="1100" b="0" dirty="0"/>
              <a:t>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Ming Gan			Second: 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Yunbo Li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Po-Kai Huang			Second: Hongyuan Zhang</a:t>
            </a:r>
          </a:p>
          <a:p>
            <a:r>
              <a:rPr lang="en-US" dirty="0"/>
              <a:t>Discussion: Some discussion (Saturday is included).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Allan Jones			Second: Brian Hart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Preliminary Result: 74Y, 0N, 6A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74Y, 0N, 5A (passes).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15170, 15214, 15373, 17716, 17717, 17718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11-23/0689r2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17273, 17046, 17047, 18011, 17981, 17982, 17049, 15576, 17050, 17052, 15577, 17054, 17983, 17984, 17053, 17055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11-23/0630r1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Jarkko Kneckt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and Tuesday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for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</a:t>
            </a:r>
            <a:r>
              <a:rPr lang="en-US" sz="1100" b="0" u="sng" dirty="0">
                <a:solidFill>
                  <a:srgbClr val="FF0000"/>
                </a:solidFill>
              </a:rPr>
              <a:t>, 18018**</a:t>
            </a:r>
            <a:r>
              <a:rPr lang="en-US" sz="1100" b="0" dirty="0"/>
              <a:t>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15960, 17764, 18256, 17767, 17768, 17769, 17910 in </a:t>
            </a:r>
            <a:r>
              <a:rPr lang="en-US" sz="1100" b="0" dirty="0">
                <a:hlinkClick r:id="rId3"/>
              </a:rPr>
              <a:t>11-23/693r1</a:t>
            </a:r>
            <a:r>
              <a:rPr lang="en-US" sz="1100" b="0" dirty="0"/>
              <a:t> &amp; 15832, 16064, 16065, 16697, 17268, 16698 in </a:t>
            </a:r>
            <a:r>
              <a:rPr lang="en-US" sz="1100" b="0" dirty="0">
                <a:hlinkClick r:id="rId4"/>
              </a:rPr>
              <a:t>11-23/458r5</a:t>
            </a:r>
            <a:r>
              <a:rPr lang="en-US" sz="1100" b="0" dirty="0"/>
              <a:t> </a:t>
            </a:r>
            <a:r>
              <a:rPr lang="en-US" sz="1100" b="0" i="1" dirty="0"/>
              <a:t>[13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15910, 15911, 17387, 17388, 17328 in </a:t>
            </a:r>
            <a:r>
              <a:rPr lang="en-US" sz="1100" b="0" dirty="0">
                <a:hlinkClick r:id="rId5"/>
              </a:rPr>
              <a:t>11-23/373r1</a:t>
            </a:r>
            <a:r>
              <a:rPr lang="en-US" sz="1100" b="0" i="1" dirty="0"/>
              <a:t> 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15530, 15531, 16022, 16023, 16113, 16191, 16511, 16512, 17815, 18155, 18201 in </a:t>
            </a:r>
            <a:r>
              <a:rPr lang="en-US" sz="1100" b="0" dirty="0">
                <a:hlinkClick r:id="rId6"/>
              </a:rPr>
              <a:t>11-23/738r2</a:t>
            </a:r>
            <a:r>
              <a:rPr lang="en-US" sz="1100" b="0" i="1" dirty="0"/>
              <a:t> 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15232, 15732, 15742, 17956, 15704, 15243, 15242, 15741 in </a:t>
            </a:r>
            <a:r>
              <a:rPr lang="en-US" sz="1100" b="0" dirty="0">
                <a:hlinkClick r:id="rId7"/>
              </a:rPr>
              <a:t>11-23/757r2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15145, 15697, 16683, 15205, 15208, 15168, 15143, 15144, 15513, 15204, 16329. 16330, 15514, 15532, </a:t>
            </a:r>
            <a:r>
              <a:rPr lang="en-US" sz="1100" b="0" u="sng" dirty="0">
                <a:solidFill>
                  <a:srgbClr val="FF0000"/>
                </a:solidFill>
              </a:rPr>
              <a:t>16332,</a:t>
            </a:r>
            <a:r>
              <a:rPr lang="en-US" sz="1100" b="0" dirty="0"/>
              <a:t> </a:t>
            </a:r>
            <a:r>
              <a:rPr lang="en-US" sz="1100" b="0" strike="sngStrike" dirty="0">
                <a:solidFill>
                  <a:srgbClr val="FF0000"/>
                </a:solidFill>
              </a:rPr>
              <a:t>15515</a:t>
            </a:r>
            <a:r>
              <a:rPr lang="en-US" sz="1100" b="0" dirty="0"/>
              <a:t> in </a:t>
            </a:r>
            <a:r>
              <a:rPr lang="en-US" sz="1100" b="0" dirty="0">
                <a:hlinkClick r:id="rId8"/>
              </a:rPr>
              <a:t>11-23/731r2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Mike Montemurro			Second: Abhishek Patil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PM1, Tuesday AM1, and Tuesday AM2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*There was a typo in the CID list. Fixed as per suggestion by editor.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** CID was discussed and there was no objection, but was forgotten to be included in SP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11-23/0682r1</a:t>
            </a:r>
            <a:r>
              <a:rPr lang="en-US" sz="1100" b="0" strike="sngStrike" dirty="0">
                <a:solidFill>
                  <a:srgbClr val="FF0000"/>
                </a:solidFill>
              </a:rPr>
              <a:t> </a:t>
            </a:r>
            <a:r>
              <a:rPr lang="en-US" sz="1100" b="0" i="1" strike="sngStrike" dirty="0">
                <a:solidFill>
                  <a:srgbClr val="FF0000"/>
                </a:solidFill>
              </a:rPr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Ross Jian Yu			Second: Bin Tian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Monday PM1 session.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*SP re-ran, hence appearing next motions.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15287, 15350, 15631, 15941, 16120, </a:t>
            </a:r>
            <a:r>
              <a:rPr lang="en-US" sz="1100" b="0" strike="sngStrike" dirty="0">
                <a:solidFill>
                  <a:srgbClr val="FF0000"/>
                </a:solidFill>
              </a:rPr>
              <a:t>16213, 16214**</a:t>
            </a:r>
            <a:r>
              <a:rPr lang="en-US" sz="1100" b="0" dirty="0">
                <a:solidFill>
                  <a:schemeClr val="tx1"/>
                </a:solidFill>
              </a:rPr>
              <a:t>, 16215, 16217, 16719, 16883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11-23/0670r0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17229, 17231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11-23/0826r0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n-US" sz="1100" b="0" dirty="0">
                <a:solidFill>
                  <a:schemeClr val="tx1"/>
                </a:solidFill>
              </a:rPr>
              <a:t>17704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4"/>
              </a:rPr>
              <a:t>11-23/0865r0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&amp; 15268, 16641, 16642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5"/>
              </a:rPr>
              <a:t>11-23/0542r1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15022, 15033, 15256, 15258, 15327, 15328, 15329, 15330, 15331, </a:t>
            </a:r>
            <a:r>
              <a:rPr lang="en-US" sz="1100" b="0" strike="sngStrike" dirty="0">
                <a:solidFill>
                  <a:srgbClr val="FF0000"/>
                </a:solidFill>
              </a:rPr>
              <a:t>15332</a:t>
            </a:r>
            <a:r>
              <a:rPr lang="en-US" sz="1100" b="0" dirty="0">
                <a:solidFill>
                  <a:schemeClr val="tx1"/>
                </a:solidFill>
              </a:rPr>
              <a:t>, 15334, 15335, 15337, 15338, 15339, 15340, 15341, 15342, 15343, 15344, 15345, 17147, 17148, 17153, 17154, 17155, 17156, 17157, 17158, 17159, 17237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11-23/0741r1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16631, 16632, 16633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11-23/0781r0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15263, 16261, 16262, 16263, 16264, 16363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8"/>
              </a:rPr>
              <a:t>11-23/0502r1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17685, 17144, 17145, 17686, 17687, 17688, 16394, 17689, 17690, 17691, 17692, 17693, 17694, 17695, 17696, 17698, 17699, 177</a:t>
            </a:r>
            <a:r>
              <a:rPr lang="en-US" sz="1100" u="sng" dirty="0">
                <a:solidFill>
                  <a:srgbClr val="FF0000"/>
                </a:solidFill>
              </a:rPr>
              <a:t>0</a:t>
            </a:r>
            <a:r>
              <a:rPr lang="en-US" sz="1100" b="0" dirty="0">
                <a:solidFill>
                  <a:schemeClr val="tx1"/>
                </a:solidFill>
              </a:rPr>
              <a:t>0, 17167, 15294, 15295, 17701, 17702, 15296, 15297, 17703, 15212, 152</a:t>
            </a:r>
            <a:r>
              <a:rPr lang="en-US" sz="1100" u="sng" dirty="0">
                <a:solidFill>
                  <a:srgbClr val="FF0000"/>
                </a:solidFill>
              </a:rPr>
              <a:t>64</a:t>
            </a:r>
            <a:r>
              <a:rPr lang="en-US" sz="1100" b="0" dirty="0">
                <a:solidFill>
                  <a:schemeClr val="tx1"/>
                </a:solidFill>
              </a:rPr>
              <a:t>, 17706, 15298, 17707, 15299, 17709, 15760, 17710, 16157, 15300, 15761, 15213, 17711, 17712, 17713, 17968, 17714, 17697, 17705, 17708, 17801, 17715, 16158, 16159, 16160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9"/>
              </a:rPr>
              <a:t>11-23/0682r2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[53]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r>
              <a:rPr lang="en-US" sz="1600" dirty="0"/>
              <a:t>Move: Youhan Kim 		Second: Allan Jones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Tuesday AM2 and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*15332 was already approved by Motion 530. Removed.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15421, 16668 in </a:t>
            </a:r>
            <a:r>
              <a:rPr lang="en-US" sz="1100" b="0" dirty="0">
                <a:hlinkClick r:id="rId2"/>
              </a:rPr>
              <a:t>11-23/754r2</a:t>
            </a:r>
            <a:r>
              <a:rPr lang="en-US" sz="1100" b="0" dirty="0"/>
              <a:t> </a:t>
            </a:r>
            <a:r>
              <a:rPr lang="en-US" sz="1100" b="0" i="1" dirty="0"/>
              <a:t>&amp; </a:t>
            </a:r>
            <a:r>
              <a:rPr lang="en-US" sz="1100" b="0" dirty="0"/>
              <a:t>16564, 15570, 16058, 16991, 17623, 16992 in </a:t>
            </a:r>
            <a:r>
              <a:rPr lang="en-US" sz="1100" b="0" dirty="0">
                <a:hlinkClick r:id="rId3"/>
              </a:rPr>
              <a:t>11-23/791r1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15160, 15355, 15494, 16121, 16387, 16690, 18051, 18068, 18069, 18070, 18072 in </a:t>
            </a:r>
            <a:r>
              <a:rPr lang="en-US" sz="1100" b="0" dirty="0">
                <a:hlinkClick r:id="rId4"/>
              </a:rPr>
              <a:t>11-23/720r2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18141, </a:t>
            </a:r>
            <a:r>
              <a:rPr lang="en-US" sz="1100" b="0" dirty="0"/>
              <a:t>18261, </a:t>
            </a:r>
            <a:r>
              <a:rPr lang="en-US" sz="1100" b="0" strike="sngStrike" dirty="0">
                <a:solidFill>
                  <a:srgbClr val="FF0000"/>
                </a:solidFill>
              </a:rPr>
              <a:t>17827, </a:t>
            </a:r>
            <a:r>
              <a:rPr lang="en-US" sz="1100" b="0" dirty="0"/>
              <a:t>18143 in </a:t>
            </a:r>
            <a:r>
              <a:rPr lang="en-US" sz="1100" b="0" dirty="0">
                <a:hlinkClick r:id="rId5"/>
              </a:rPr>
              <a:t>11-23/803r2</a:t>
            </a:r>
            <a:r>
              <a:rPr lang="en-US" sz="1100" b="0" dirty="0"/>
              <a:t> </a:t>
            </a:r>
            <a:r>
              <a:rPr lang="en-US" sz="11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15583, 16705, 16706, 16273, 15438, 16274, 15437, 15439, 15635, 15585, 16708, 15634 in </a:t>
            </a:r>
            <a:r>
              <a:rPr lang="en-US" sz="1100" b="0" dirty="0">
                <a:hlinkClick r:id="rId6"/>
              </a:rPr>
              <a:t>11-23/772r5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15593 15110 18264 15646 15229 15729 17883 15913 in </a:t>
            </a:r>
            <a:r>
              <a:rPr lang="en-US" sz="1100" b="0" dirty="0">
                <a:hlinkClick r:id="rId7"/>
              </a:rPr>
              <a:t>11-23/572r5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15744 15934 16651 15651 17086 in </a:t>
            </a:r>
            <a:r>
              <a:rPr lang="en-US" sz="1100" b="0" dirty="0">
                <a:hlinkClick r:id="rId8"/>
              </a:rPr>
              <a:t>11-23/673r1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17350 15497 17307 17392 17552 17553 16192 in </a:t>
            </a:r>
            <a:r>
              <a:rPr lang="en-US" sz="1100" b="0" dirty="0">
                <a:hlinkClick r:id="rId9"/>
              </a:rPr>
              <a:t>11-23/691r3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John Wullert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Tuesday and Wednesday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*CIDs were deferred but accidentally included in the SP list, and hence in the MAC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01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17463, 15042, 17464, 17462, 15043, 17465, 15211, 17466, 15670, 17467, 16391, 17468, 17469, 17470, 17471, 15253, 17472, 17473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11-23/0520r1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17134, 17162, 17135, 17136, 16663, 17137, 16665, 16664, 16360, 17138, 16361, 16352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11-23/0728r1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17494, 17498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11-23/0367r3</a:t>
            </a:r>
            <a:r>
              <a:rPr lang="en-US" sz="1100" b="0" dirty="0">
                <a:solidFill>
                  <a:schemeClr val="tx1"/>
                </a:solidFill>
              </a:rPr>
              <a:t> &amp; 17506, 17507, 17508, 17509, 17510, 17511, 17512, 17513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11-23/672r1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17514, 17501, 17502, 17503, 17504, 17505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11-23/0671r1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15103 15104 15106 15107 16154 17250 17251 15914 15649 15916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11-23/0317r4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15845, 17677,17678,17679,17680,17681,17682,17683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11-23/0822r1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16513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11-23/0738r4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Matthew Fischer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Wednesday AM2 and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895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563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15017, 17140, 15443, 17139, 16070, 16071, 16287, 16288, 16149, 15814, 15014, 15815, 17171, 16073, 15587, 15586, 16074, 17796, , 15817, 17172, 16654, 15818, 16075, 16153, 16289, 17555, 15362, 16135, 17774 in 11-23/0609r2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18141, 17945 in 11-23/0803r4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15175, 15157 in 11-23/0568r3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18269, 15009 in 11-23/0643r8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17266, 17533, 17534, 17755, 17972 in 11-23/0733r4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Brian Hart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059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15985, 15028, 15147, 15638, 15844, 15987, 16094, 16116, 16155, 16156, 16172, 16173, 16416, 16478,  17885, 18116, 18117, 18187, 18274, 18322, 16443 in 11-23/765r4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Second: Chunyu Hu </a:t>
            </a:r>
          </a:p>
          <a:p>
            <a:pPr marL="0" indent="0"/>
            <a:r>
              <a:rPr lang="en-US" sz="1600" dirty="0"/>
              <a:t>Discussion: Recorded.</a:t>
            </a:r>
            <a:endParaRPr lang="en-US" sz="1600" b="0" dirty="0"/>
          </a:p>
          <a:p>
            <a:r>
              <a:rPr lang="en-US" sz="1600" dirty="0"/>
              <a:t>Preliminary Result: (83Y +3Y), 21N, 11A (passes)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(81+3*Y</a:t>
            </a:r>
            <a:r>
              <a:rPr lang="en-US" sz="1600">
                <a:highlight>
                  <a:srgbClr val="00FF00"/>
                </a:highlight>
              </a:rPr>
              <a:t>), 20N</a:t>
            </a:r>
            <a:r>
              <a:rPr lang="en-US" sz="1600" dirty="0">
                <a:highlight>
                  <a:srgbClr val="00FF00"/>
                </a:highlight>
              </a:rPr>
              <a:t>, 11A (passes)</a:t>
            </a:r>
          </a:p>
          <a:p>
            <a:endParaRPr lang="en-US" sz="1600" i="1" dirty="0"/>
          </a:p>
          <a:p>
            <a:r>
              <a:rPr lang="en-US" sz="1600" i="1" dirty="0"/>
              <a:t>*Note: there were 3 members who voted via the chat, for which we are missing the record (chat data unavailable). Independently of these 3 votes the motion passes. Record for the rest of voting members can be found in the minutes.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317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67A9-122D-1581-BB41-85C90C4B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AF69-F738-F31F-2732-CEDC12F6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D3.2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538 to 564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Stephen McCann			Second: Youhan Kim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4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2C99-1C9C-34A0-2930-038005880E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C4E7-4605-7116-3B2C-DEF41A52A5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9E8BC-7DFC-76CE-A4B7-91630036A4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003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AE96-D676-F8B3-CFFB-9D152B56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D2E2-48D7-7E17-B821-7E7DF059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r>
              <a:rPr lang="en-US" sz="20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D1.0 WG Comment Collection	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D2.0 WG </a:t>
            </a:r>
            <a:r>
              <a:rPr lang="en-US" altLang="en-US" sz="1400" dirty="0">
                <a:solidFill>
                  <a:schemeClr val="tx1"/>
                </a:solidFill>
              </a:rPr>
              <a:t>Letter Ballot</a:t>
            </a:r>
            <a:r>
              <a:rPr lang="en-US" altLang="en-US" sz="1400" dirty="0"/>
              <a:t>									</a:t>
            </a:r>
            <a:r>
              <a:rPr lang="en-US" altLang="en-US" sz="1400" dirty="0">
                <a:solidFill>
                  <a:schemeClr val="tx1"/>
                </a:solidFill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D3.0 LB 											</a:t>
            </a:r>
            <a:r>
              <a:rPr lang="en-US" altLang="en-US" sz="1400" dirty="0">
                <a:solidFill>
                  <a:schemeClr val="tx1"/>
                </a:solidFill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Initial </a:t>
            </a:r>
            <a:r>
              <a:rPr lang="en-US" altLang="en-US" sz="1400" dirty="0">
                <a:solidFill>
                  <a:schemeClr val="tx1"/>
                </a:solidFill>
              </a:rPr>
              <a:t>SA </a:t>
            </a:r>
            <a:r>
              <a:rPr lang="en-US" altLang="en-US" sz="1400" dirty="0"/>
              <a:t>Ballot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(D4.0)	</a:t>
            </a:r>
            <a:r>
              <a:rPr lang="en-US" altLang="en-US" sz="1400" dirty="0"/>
              <a:t>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u="sng" dirty="0">
                <a:solidFill>
                  <a:srgbClr val="FF0000"/>
                </a:solidFill>
              </a:rPr>
              <a:t> Nov </a:t>
            </a:r>
            <a:r>
              <a:rPr lang="en-US" altLang="en-US" sz="1400" dirty="0"/>
              <a:t>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Sept </a:t>
            </a:r>
            <a:r>
              <a:rPr lang="en-US" altLang="en-US" sz="1400" dirty="0"/>
              <a:t>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Oct</a:t>
            </a:r>
            <a:r>
              <a:rPr lang="en-US" altLang="en-US" sz="1400" dirty="0"/>
              <a:t>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RevCom and SASB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Dec</a:t>
            </a:r>
            <a:r>
              <a:rPr lang="en-US" altLang="en-US" sz="1400" dirty="0"/>
              <a:t> 2024</a:t>
            </a:r>
          </a:p>
          <a:p>
            <a:pPr marL="0" indent="0"/>
            <a:endParaRPr lang="en-US" altLang="en-US" sz="1400" dirty="0"/>
          </a:p>
          <a:p>
            <a:pPr marL="0" indent="0"/>
            <a:r>
              <a:rPr lang="en-US" sz="1400" dirty="0"/>
              <a:t>Move: Abhishek Patil			Second: Brian Hart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2CBB-DDA3-8AA4-D57E-FD382B1CB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554A0-52BD-C6E4-7CB2-AC61F8CC53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F125D6-DE83-9A3B-EE95-8FD00988AF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903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21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98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15018, 18130, 15020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11-23/588r5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dirty="0">
                <a:solidFill>
                  <a:srgbClr val="FF0000"/>
                </a:solidFill>
              </a:rPr>
              <a:t>17336</a:t>
            </a:r>
            <a:r>
              <a:rPr lang="en-US" sz="1200" b="0" dirty="0">
                <a:solidFill>
                  <a:schemeClr val="tx1"/>
                </a:solidFill>
              </a:rPr>
              <a:t>, 18260, 16006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11-23/0590r5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16742, 18279, 15177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11-23/627r7</a:t>
            </a:r>
            <a:r>
              <a:rPr lang="en-US" sz="1200" b="0" dirty="0">
                <a:solidFill>
                  <a:schemeClr val="tx1"/>
                </a:solidFill>
              </a:rPr>
              <a:t> &amp; 17593, 17649, 17657, 17626, 17663, 17666, 15541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11-23/743r0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17474, 17475, 17476, 17477, 17478, 17479, 17481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11-23/466r1</a:t>
            </a:r>
            <a:r>
              <a:rPr lang="en-US" sz="1200" b="0" dirty="0">
                <a:solidFill>
                  <a:schemeClr val="tx1"/>
                </a:solidFill>
              </a:rPr>
              <a:t> &amp; 17559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11-23/947r1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Mike Montemurro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May 31</a:t>
            </a:r>
            <a:r>
              <a:rPr lang="en-US" sz="1200" i="1" baseline="30000" dirty="0"/>
              <a:t>st</a:t>
            </a:r>
            <a:r>
              <a:rPr lang="en-US" sz="1200" i="1" dirty="0"/>
              <a:t> and June 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Typo in SP text. CID is 17336 as opposed to 17366. Fixed.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3777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567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17048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11-23/0630r2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under option 2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 CID]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17057, 17058, 17059, 17256, 17257, 16670, 17060, 17062, 15578, 17061, 17063, 17985, 17986, 17064, 17065, 17066, 17274, 17067, 17258, 17068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11-23/0823r1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15721, 17016, 15759, 15901, 16128, 15902, 15502, 15657, 17325, 15663, 15002, 17812, 16735, 17813, 16737, 17814, 18301, 17816, 17817, 16738, 18007, 17234, 18008, 17025, 17026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11-23/0969r1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[25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Second: Edward Au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 of June 07.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2605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68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15626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11-23/395r4</a:t>
            </a:r>
            <a:r>
              <a:rPr lang="en-US" sz="1200" b="0" dirty="0">
                <a:solidFill>
                  <a:schemeClr val="tx1"/>
                </a:solidFill>
              </a:rPr>
              <a:t> &amp; 16559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11-23/366r7</a:t>
            </a:r>
            <a:r>
              <a:rPr lang="en-US" sz="1200" b="0" dirty="0">
                <a:solidFill>
                  <a:schemeClr val="tx1"/>
                </a:solidFill>
              </a:rPr>
              <a:t> &amp; 16333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11-23/788r0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15412, 17363, 15413, 16845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11-23/638r4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16021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6"/>
              </a:rPr>
              <a:t>11-23/738r6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16504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7"/>
              </a:rPr>
              <a:t>11-23/813r2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u="none" strike="noStrike" dirty="0">
              <a:solidFill>
                <a:srgbClr val="00000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15233, 16176, 16699, 17085, 16068, 17087, 17088, 15607, 17089, 16069, 16119, 15236, 15237, 15736, 17091, 16622,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8"/>
              </a:rPr>
              <a:t>11-23/847r1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telco of June 12</a:t>
            </a:r>
            <a:r>
              <a:rPr lang="en-US" sz="1200" i="1" baseline="30000" dirty="0"/>
              <a:t>th</a:t>
            </a:r>
            <a:r>
              <a:rPr lang="en-US" sz="1200" i="1" dirty="0"/>
              <a:t> and June 14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781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16720, 16726, 16761, 16800, 16837, 16865, 16870, 16813, 17017, 17110, 17567, 16887, 17131, 16873, 15506, 16792, 18186, 15096, 17576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15040, 15894, 16219, 15349, 16216, 15943, 18039, 18050, 15114, 16575, 18185, 15041, 15895, 17408, 17309, 17482, 15505, 18110, 18111, 16908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11-23/1008r1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17069, 17070, 15766, 15767, 17073, 15579, 15580, 17074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11-23/916r1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17409, 17410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16168, 17092, 17093, 16167, 17094, 15834, 17090, 16700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11-23/847r3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 of June 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1852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570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15246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/>
              <a:t>Result:</a:t>
            </a:r>
            <a:endParaRPr lang="en-US" sz="1400" dirty="0">
              <a:highlight>
                <a:srgbClr val="00FF00"/>
              </a:highlight>
            </a:endParaRP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12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245337</TotalTime>
  <Words>10583</Words>
  <Application>Microsoft Office PowerPoint</Application>
  <PresentationFormat>On-screen Show (4:3)</PresentationFormat>
  <Paragraphs>840</Paragraphs>
  <Slides>62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545 (MAC)</vt:lpstr>
      <vt:lpstr>Motion 546 (PHY)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Motion 555 (MAC)</vt:lpstr>
      <vt:lpstr>TGbe MAC July Ad-Hoc</vt:lpstr>
      <vt:lpstr>TGbe PAR extension</vt:lpstr>
      <vt:lpstr>Motions on May 18</vt:lpstr>
      <vt:lpstr>Motion 555 (Joint)</vt:lpstr>
      <vt:lpstr>Motion 556 (Joint)</vt:lpstr>
      <vt:lpstr>Motion 557 (MAC)</vt:lpstr>
      <vt:lpstr>Motion 558 (PHY)</vt:lpstr>
      <vt:lpstr>Motion 559 (PHY)</vt:lpstr>
      <vt:lpstr>Motion 560 (MAC)</vt:lpstr>
      <vt:lpstr>Motion 561 (Joint)</vt:lpstr>
      <vt:lpstr>Motion 563 (Joint)</vt:lpstr>
      <vt:lpstr>Motion 564 (Joint)</vt:lpstr>
      <vt:lpstr>Motion 565</vt:lpstr>
      <vt:lpstr>Timeline Update</vt:lpstr>
      <vt:lpstr>Motions on June 21</vt:lpstr>
      <vt:lpstr>Motion 566 (MAC)</vt:lpstr>
      <vt:lpstr>Motion 567 (Joint)</vt:lpstr>
      <vt:lpstr>Motions on July X</vt:lpstr>
      <vt:lpstr>Motion 568 (MAC)</vt:lpstr>
      <vt:lpstr>Motion 569 (Joint)</vt:lpstr>
      <vt:lpstr>Motion 570 (Withdrawal)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2023-06-22T16:30:10Z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