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3"/>
  </p:notesMasterIdLst>
  <p:handoutMasterIdLst>
    <p:handoutMasterId r:id="rId64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91" r:id="rId56"/>
    <p:sldId id="1092" r:id="rId57"/>
    <p:sldId id="1089" r:id="rId58"/>
    <p:sldId id="1090" r:id="rId59"/>
    <p:sldId id="1094" r:id="rId60"/>
    <p:sldId id="1093" r:id="rId61"/>
    <p:sldId id="1095" r:id="rId6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250" dt="2023-06-08T17:06:16.3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handoutMaster" Target="handoutMasters/handout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6-09T17:33:15.658" v="10568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5:52:55.168" v="10566" actId="207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5:52:55.168" v="10566" actId="207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08T17:07:15.576" v="10447" actId="313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8T17:07:15.576" v="10447" actId="313"/>
          <ac:spMkLst>
            <pc:docMk/>
            <pc:sldMk cId="550260571" sldId="1095"/>
            <ac:spMk id="3" creationId="{93EB16D6-11CB-4092-9D44-C889CC5233EA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5-19T00:01:31.768" v="9704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5-19T00:01:31.768" v="9704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58-05-00be-lb271-crs-for-35-8-4-r-twt-announcement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0-05-00be-lb271-cr-for-cids-in-35-3-7-1-x.docx" TargetMode="External"/><Relationship Id="rId7" Type="http://schemas.openxmlformats.org/officeDocument/2006/relationships/hyperlink" Target="https://mentor.ieee.org/802.11/dcn/23/11-23-0947-01-00be-cr-for-17559.docx" TargetMode="External"/><Relationship Id="rId2" Type="http://schemas.openxmlformats.org/officeDocument/2006/relationships/hyperlink" Target="https://mentor.ieee.org/802.11/dcn/23/11-23-0588-05-00be-lb271-cr-for-cids-in-35-3-7-1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66-01-00be-lb271-cr-for-9-3-3.docx" TargetMode="External"/><Relationship Id="rId5" Type="http://schemas.openxmlformats.org/officeDocument/2006/relationships/hyperlink" Target="https://mentor.ieee.org/802.11/dcn/23/11-23-0743-00-00be-lb271-resolution-for-comments-assigned-to-abhi-part-6.docx" TargetMode="External"/><Relationship Id="rId4" Type="http://schemas.openxmlformats.org/officeDocument/2006/relationships/hyperlink" Target="https://mentor.ieee.org/802.11/dcn/23/11-23-0627-07-00be-lb271-cr-for-subclause-35-3-1.docx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23-01-00be-lb-271-cr-for-35-7-3-part-i.docx" TargetMode="External"/><Relationship Id="rId2" Type="http://schemas.openxmlformats.org/officeDocument/2006/relationships/hyperlink" Target="https://mentor.ieee.org/802.11/dcn/23/11-23-0630-02-00be-lb-271-cr-for-35-7-2-part-i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969-01-00be-lb271-cr-for-cids-on-trigger-frame-puncturing-and-edca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74Y, 0N, 5A (passes).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Jarkko Kneckt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Mike Montemurro			Second: Abhishek Patil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Ross Jian Yu			Second: Bin Tian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</a:t>
            </a:r>
            <a:r>
              <a:rPr lang="en-US" sz="1100" u="sng" dirty="0">
                <a:solidFill>
                  <a:srgbClr val="FF0000"/>
                </a:solidFill>
              </a:rPr>
              <a:t>0</a:t>
            </a:r>
            <a:r>
              <a:rPr lang="en-US" sz="1100" b="0" dirty="0">
                <a:solidFill>
                  <a:schemeClr val="tx1"/>
                </a:solidFill>
              </a:rPr>
              <a:t>0, 17167, 15294, 15295, 17701, 17702, 15296, 15297, 17703, 15212, 152</a:t>
            </a:r>
            <a:r>
              <a:rPr lang="en-US" sz="1100" u="sng" dirty="0">
                <a:solidFill>
                  <a:srgbClr val="FF0000"/>
                </a:solidFill>
              </a:rPr>
              <a:t>64</a:t>
            </a:r>
            <a:r>
              <a:rPr lang="en-US" sz="1100" b="0" dirty="0">
                <a:solidFill>
                  <a:schemeClr val="tx1"/>
                </a:solidFill>
              </a:rPr>
              <a:t>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Youhan Kim 		Second: Allan Jones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John Wullert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Matthew Fischer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15017, 17140, 15443, 17139, 16070, 16071, 16287, 16288, 16149, 15814, 15014, 15815, 17171, 16073, 15587, 15586, 16074, 17796, , 15817, 17172, 16654, 15818, 16075, 16153, 16289, 17555, 15362, 16135, 17774 in 11-23/0609r2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18141, 17945 in 11-23/0803r4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15175, 15157 in 11-23/0568r3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18269, 15009 in 11-23/0643r8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17266, 17533, 17534, 17755, 17972 in 11-23/0733r4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Brian Hart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05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15985, 15028, 15147, 15638, 15844, 15987, 16094, 16116, 16155, 16156, 16172, 16173, 16416, 16478,  17885, 18116, 18117, 18187, 18274, 18322, 16443 in 11-23/765r4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Second: Chunyu Hu </a:t>
            </a:r>
          </a:p>
          <a:p>
            <a:pPr marL="0" indent="0"/>
            <a:r>
              <a:rPr lang="en-US" sz="1600" dirty="0"/>
              <a:t>Discussion: Recorded.</a:t>
            </a:r>
            <a:endParaRPr lang="en-US" sz="1600" b="0" dirty="0"/>
          </a:p>
          <a:p>
            <a:r>
              <a:rPr lang="en-US" sz="1600" dirty="0"/>
              <a:t>Preliminary Result: (83Y +3Y), 21N, 11A (passes)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(81+3*Y</a:t>
            </a:r>
            <a:r>
              <a:rPr lang="en-US" sz="1600">
                <a:highlight>
                  <a:srgbClr val="00FF00"/>
                </a:highlight>
              </a:rPr>
              <a:t>), 20N</a:t>
            </a:r>
            <a:r>
              <a:rPr lang="en-US" sz="1600" dirty="0">
                <a:highlight>
                  <a:srgbClr val="00FF00"/>
                </a:highlight>
              </a:rPr>
              <a:t>, 11A (passes)</a:t>
            </a:r>
          </a:p>
          <a:p>
            <a:endParaRPr lang="en-US" sz="1600" i="1" dirty="0"/>
          </a:p>
          <a:p>
            <a:r>
              <a:rPr lang="en-US" sz="1600" i="1" dirty="0"/>
              <a:t>*Note: there were 3 members who voted via the chat, for which we are missing the record (chat data unavailable). Independently of these 3 votes the motion passes. Record for the rest of voting members can be found in the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1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564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Stephen McCann			Second: Youhan Kim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4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Oct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Abhishek Patil			Second: Brian Hart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9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15018, 18130, 15020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11-23/588r5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rgbClr val="FF0000"/>
                </a:solidFill>
              </a:rPr>
              <a:t>17336</a:t>
            </a:r>
            <a:r>
              <a:rPr lang="en-US" sz="1200" b="0" dirty="0">
                <a:solidFill>
                  <a:schemeClr val="tx1"/>
                </a:solidFill>
              </a:rPr>
              <a:t>, 18260, 16006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11-23/0590r5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16742, 18279, 15177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11-23/627r7</a:t>
            </a:r>
            <a:r>
              <a:rPr lang="en-US" sz="1200" b="0" dirty="0">
                <a:solidFill>
                  <a:schemeClr val="tx1"/>
                </a:solidFill>
              </a:rPr>
              <a:t> &amp; 17593, 17649, 17657, 17626, 17663, 17666, 15541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11-23/743r0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17474, 17475, 17476, 17477, 17478, 17479, 17481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11-23/466r1</a:t>
            </a:r>
            <a:r>
              <a:rPr lang="en-US" sz="1200" b="0" dirty="0">
                <a:solidFill>
                  <a:schemeClr val="tx1"/>
                </a:solidFill>
              </a:rPr>
              <a:t> &amp; 17559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11-23/947r1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telco of May 31</a:t>
            </a:r>
            <a:r>
              <a:rPr lang="en-US" sz="1200" i="1" baseline="30000" dirty="0"/>
              <a:t>st</a:t>
            </a:r>
            <a:r>
              <a:rPr lang="en-US" sz="1200" i="1" dirty="0"/>
              <a:t> and June 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Typo in SP text. CID is 17336 as opposed to 17366. Fixed.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9683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567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17048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11-23/0630r2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under option 2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 CID]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17057, 17058, 17059, 17256, 17257, 16670, 17060, 17062, 15578, 17061, 17063, 17985, 17986, 17064, 17065, 17066, 17274, 17067, 17258, 17068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11-23/0823r1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15721, 17016, 15759, 15901, 16128, 15902, 15502, 15657, 17325, 15663, 15002, 17812, 16735, 17813, 16737, 17814, 18301, 17816, 17817, 16738, 18007, 17234, 18008, 17025, 17026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11-23/0969r1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[25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243823</TotalTime>
  <Words>10129</Words>
  <Application>Microsoft Office PowerPoint</Application>
  <PresentationFormat>On-screen Show (4:3)</PresentationFormat>
  <Paragraphs>794</Paragraphs>
  <Slides>58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563 (Joint)</vt:lpstr>
      <vt:lpstr>Motion 564 (Joint)</vt:lpstr>
      <vt:lpstr>Motion 565</vt:lpstr>
      <vt:lpstr>Timeline Update</vt:lpstr>
      <vt:lpstr>Motions on June 21</vt:lpstr>
      <vt:lpstr>Motion 566 (MAC)</vt:lpstr>
      <vt:lpstr>Motion 567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2023-06-09T17:33:26Z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