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530" r:id="rId3"/>
    <p:sldId id="531" r:id="rId4"/>
    <p:sldId id="532" r:id="rId5"/>
    <p:sldId id="540" r:id="rId6"/>
    <p:sldId id="533" r:id="rId7"/>
    <p:sldId id="534" r:id="rId8"/>
    <p:sldId id="535" r:id="rId9"/>
    <p:sldId id="536" r:id="rId10"/>
    <p:sldId id="537" r:id="rId11"/>
    <p:sldId id="538" r:id="rId12"/>
    <p:sldId id="539" r:id="rId13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EFFEE54-3E3E-2857-02D9-0E3BEA99D2EB}" name="Antonio de la Oliva" initials="AdlO" userId="S::aoliva@it.uc3m.es::62d8fd50-3ea9-438a-8635-fc3c8143fbd3" providerId="AD"/>
  <p188:author id="{558580E1-9F43-268A-EF8B-4CC5C47A8444}" name="Joseph Levy" initials="JL" userId="S::Joseph.Levy@InterDigital.com::3766db8f-7892-44ce-ae9b-8fce39950ac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ph Levy" initials="JL" lastIdx="3" clrIdx="0">
    <p:extLst>
      <p:ext uri="{19B8F6BF-5375-455C-9EA6-DF929625EA0E}">
        <p15:presenceInfo xmlns:p15="http://schemas.microsoft.com/office/powerpoint/2012/main" userId="S::Joseph.Levy@InterDigital.com::3766db8f-7892-44ce-ae9b-8fce39950a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6" autoAdjust="0"/>
    <p:restoredTop sz="96563" autoAdjust="0"/>
  </p:normalViewPr>
  <p:slideViewPr>
    <p:cSldViewPr>
      <p:cViewPr>
        <p:scale>
          <a:sx n="131" d="100"/>
          <a:sy n="131" d="100"/>
        </p:scale>
        <p:origin x="280" y="4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238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802.11-21/0641r0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April 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Stephen McCann, Huawei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802.11-21/0641r0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April 2021</a:t>
            </a: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Stephen McCann, Huawei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802.11-21/0641r0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April 2021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Stephen McCann, Huawei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802.11-21/0641r0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April 2021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Stephen McCann, Huawei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March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62800" y="6476207"/>
            <a:ext cx="4246027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s-ES_tradnl"/>
              <a:t>March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March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March 2023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March 2023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March 2023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March 2023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March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March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s-ES_tradnl"/>
              <a:t>March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029458" y="6475413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802.11-23/0414r1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/>
              <a:t>TGbi</a:t>
            </a:r>
            <a:r>
              <a:rPr lang="en-US" dirty="0"/>
              <a:t> – Anonymizing frames and A1 filtering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2023-03-11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s-ES_tradnl"/>
              <a:t>March 2023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7162800" y="6475414"/>
            <a:ext cx="4246027" cy="180975"/>
          </a:xfrm>
        </p:spPr>
        <p:txBody>
          <a:bodyPr/>
          <a:lstStyle/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97C99AF-66F8-184B-9637-385A1F2B1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182195"/>
              </p:ext>
            </p:extLst>
          </p:nvPr>
        </p:nvGraphicFramePr>
        <p:xfrm>
          <a:off x="1191154" y="2433637"/>
          <a:ext cx="9629245" cy="1844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5849">
                  <a:extLst>
                    <a:ext uri="{9D8B030D-6E8A-4147-A177-3AD203B41FA5}">
                      <a16:colId xmlns:a16="http://schemas.microsoft.com/office/drawing/2014/main" val="1836256446"/>
                    </a:ext>
                  </a:extLst>
                </a:gridCol>
                <a:gridCol w="1925849">
                  <a:extLst>
                    <a:ext uri="{9D8B030D-6E8A-4147-A177-3AD203B41FA5}">
                      <a16:colId xmlns:a16="http://schemas.microsoft.com/office/drawing/2014/main" val="3607725760"/>
                    </a:ext>
                  </a:extLst>
                </a:gridCol>
                <a:gridCol w="1925849">
                  <a:extLst>
                    <a:ext uri="{9D8B030D-6E8A-4147-A177-3AD203B41FA5}">
                      <a16:colId xmlns:a16="http://schemas.microsoft.com/office/drawing/2014/main" val="1379667329"/>
                    </a:ext>
                  </a:extLst>
                </a:gridCol>
                <a:gridCol w="1925849">
                  <a:extLst>
                    <a:ext uri="{9D8B030D-6E8A-4147-A177-3AD203B41FA5}">
                      <a16:colId xmlns:a16="http://schemas.microsoft.com/office/drawing/2014/main" val="2371602016"/>
                    </a:ext>
                  </a:extLst>
                </a:gridCol>
                <a:gridCol w="1925849">
                  <a:extLst>
                    <a:ext uri="{9D8B030D-6E8A-4147-A177-3AD203B41FA5}">
                      <a16:colId xmlns:a16="http://schemas.microsoft.com/office/drawing/2014/main" val="31405521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ES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b="1" dirty="0"/>
                        <a:t>Affiliations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b="1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138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ES" sz="1400" dirty="0"/>
                        <a:t>A. </a:t>
                      </a:r>
                      <a:r>
                        <a:rPr lang="en-US" sz="1400" dirty="0"/>
                        <a:t>D</a:t>
                      </a:r>
                      <a:r>
                        <a:rPr lang="en-ES" sz="1400" dirty="0"/>
                        <a:t>e la Oliva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ES" sz="1400" dirty="0"/>
                        <a:t>InterDigital, UC3M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ES" sz="1400" dirty="0"/>
                        <a:t>Avda. </a:t>
                      </a:r>
                      <a:r>
                        <a:rPr lang="en-US" sz="1400" dirty="0"/>
                        <a:t>D</a:t>
                      </a:r>
                      <a:r>
                        <a:rPr lang="en-ES" sz="1400" dirty="0"/>
                        <a:t>e la Universidad 30, Leganes, Madrid, Spain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ES" sz="1400" dirty="0"/>
                        <a:t>+34 91 6248803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ES" sz="1400" dirty="0"/>
                        <a:t>aoliva@it.uc3m.es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850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E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J. Levy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E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Interdigital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799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18034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E34BC-025C-8428-F191-78E800AE3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Possible simplification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EE41059-C058-6758-3936-841D08B91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18712"/>
            <a:ext cx="6172200" cy="497801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31F9C2-6C66-D817-203F-7CA6C04905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5D079-F25B-529B-DFA3-F65937F3C09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192583-CF9E-DB3C-65A2-5C98627E862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s-ES_tradnl"/>
              <a:t>March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227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F5A45-C765-8301-9CE5-EBAB394BD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Straw 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9291A-70F7-CB8B-2EFD-868CD5F06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ES" dirty="0"/>
              <a:t>Do you agree on a solution where a set of addresses </a:t>
            </a:r>
            <a:r>
              <a:rPr lang="en-GB" dirty="0"/>
              <a:t>is used per STA to receive and transmit frames in order to improve their privacy?</a:t>
            </a:r>
            <a:endParaRPr lang="en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FB952-A538-3952-7AE4-6C3034D381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FED95-E856-62AC-C2E6-AAD4C51E6D4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9FC0153-BBEB-928A-5EE0-C569F4CF342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s-ES_tradnl"/>
              <a:t>March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4519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DFC09-236F-9999-D71E-15B7354EB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Straw 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E56BF-4BA6-11BA-B887-BEB67E623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ES" dirty="0"/>
              <a:t>Do you prefer a solution splitting MAC addresses per direction of the communication (slide 5) or a solution using the same set of addresses for Rx and Tx (slide 9)?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EACB3-5CEB-61B1-39EF-884D69193C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A3EE0-464F-1AE1-D4B2-F8AD9F537C5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FD2C5B4-BFAE-1BB7-264D-4C92D71D41A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s-ES_tradnl"/>
              <a:t>March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857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773642" y="1514974"/>
            <a:ext cx="10744199" cy="4646615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Some works in IEEE 802.11bi propose anonymizing A1 and A2 addresses by rotating the transmitting and receiving MAC addresses.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DCN 2021/1539r0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DCN 2023/133r0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Such a mechanism have implications on how a STA performs A1 filtering, since the A1 may change, some challenges discussed are: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An A1 MAC address</a:t>
            </a:r>
            <a:r>
              <a:rPr lang="en-US" dirty="0"/>
              <a:t> is only used as receiver address for a period of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When an A1 MAC address changes, retransmissions my use the “previous” MAC address.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How is </a:t>
            </a:r>
            <a:r>
              <a:rPr lang="en-US" dirty="0"/>
              <a:t>are the MAC address transitions coordinated between the transmitter and the receiver. </a:t>
            </a:r>
            <a:endParaRPr lang="en-US" strike="sngStrike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This document proposes a mechanism enabling A1 filtering in such a scenario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Proposal includes discussion on the anonymization/de-anonymization block</a:t>
            </a:r>
            <a:endParaRPr lang="en-US" b="0" dirty="0"/>
          </a:p>
          <a:p>
            <a:pPr marL="11113" indent="-11113"/>
            <a:endParaRPr lang="en-US" b="0" dirty="0"/>
          </a:p>
          <a:p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s-ES_tradnl"/>
              <a:t>March 2023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99BB1CA-BFE8-4BF6-AD2A-29C8B06441B8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62800" y="6475414"/>
            <a:ext cx="4246027" cy="180975"/>
          </a:xfrm>
        </p:spPr>
        <p:txBody>
          <a:bodyPr/>
          <a:lstStyle/>
          <a:p>
            <a:r>
              <a:rPr lang="en-GB"/>
              <a:t>A. de la Oliva, InterDigital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DE3BF-82C3-6CAB-043C-B900EB87E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3B7CE-9746-E05B-3E5E-BB3D7D0C2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6213" y="2133600"/>
            <a:ext cx="7699271" cy="396081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ES" b="0" dirty="0"/>
              <a:t>A1 address filtering is done right after CRC validation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ES" dirty="0"/>
              <a:t>Some implementations may do Block Ack Scoreboarding right after</a:t>
            </a:r>
            <a:endParaRPr lang="en-ES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ES" b="0" dirty="0"/>
              <a:t>The process itself is not defined in the spec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ES" b="0" dirty="0"/>
              <a:t>It considers filtering based 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ES" dirty="0"/>
              <a:t>MAC address of the receiving STA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ES" dirty="0"/>
              <a:t>dot11GroupAddressesTable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E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12CDB-43C7-2CB1-0376-F6CE0E0919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3FA4F-23D6-9A6F-E83C-DDEEDB92205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A03809-665E-88F7-6969-6FE958A00AB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s-ES_tradnl"/>
              <a:t>March 2023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E4B740-C279-9440-CF62-179DE8EF2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54121"/>
            <a:ext cx="3042814" cy="51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32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8265-0C29-1382-52DA-A9922AB37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E757D-D8F2-2865-17F8-30ABA2A6A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600201"/>
            <a:ext cx="10361084" cy="449421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ES" b="0" dirty="0"/>
              <a:t>Use </a:t>
            </a:r>
            <a:r>
              <a:rPr lang="en-US" b="0" dirty="0"/>
              <a:t>a solution similar to what is used for </a:t>
            </a:r>
            <a:r>
              <a:rPr lang="en-ES" b="0" dirty="0"/>
              <a:t>dot11GroupAddressesTable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A </a:t>
            </a:r>
            <a:r>
              <a:rPr lang="en-ES" b="0" dirty="0"/>
              <a:t>list of </a:t>
            </a:r>
            <a:r>
              <a:rPr lang="en-US" b="0" dirty="0"/>
              <a:t>the </a:t>
            </a:r>
            <a:r>
              <a:rPr lang="en-ES" b="0" dirty="0"/>
              <a:t>A1 and A2 </a:t>
            </a:r>
            <a:r>
              <a:rPr lang="en-US" b="0" dirty="0"/>
              <a:t>addresses allows </a:t>
            </a:r>
            <a:r>
              <a:rPr lang="en-ES" b="0" dirty="0"/>
              <a:t>for </a:t>
            </a:r>
            <a:r>
              <a:rPr lang="en-US" b="0" dirty="0"/>
              <a:t>different addresses to be used </a:t>
            </a:r>
            <a:r>
              <a:rPr lang="en-ES" b="0" dirty="0"/>
              <a:t>each direction of the communication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ES" b="0" dirty="0"/>
              <a:t>Proposal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ES" dirty="0"/>
              <a:t>Each STA keeps a structures associated to transmitting/receiver aaMAC addresses pairs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ES" b="0" dirty="0"/>
              <a:t>For a given aaMAC_pSTA (peer) and aaMAC_STA (this STA)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ES" b="0" dirty="0"/>
              <a:t>Rx Active MAC Address Set </a:t>
            </a:r>
            <a:r>
              <a:rPr lang="en-ES" b="0" dirty="0">
                <a:sym typeface="Wingdings" pitchFamily="2" charset="2"/>
              </a:rPr>
              <a:t> Set of receiving addresses used by STA for receiving from peer STA</a:t>
            </a:r>
          </a:p>
          <a:p>
            <a:pPr marL="1371600" lvl="3" indent="0"/>
            <a:r>
              <a:rPr lang="en-ES" dirty="0">
                <a:sym typeface="Wingdings" pitchFamily="2" charset="2"/>
              </a:rPr>
              <a:t>						 Set of transmitting addresses used by peer STA for transmitting to STA</a:t>
            </a:r>
            <a:r>
              <a:rPr lang="en-ES" b="0" dirty="0"/>
              <a:t>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ES" dirty="0"/>
              <a:t>Tx Active MAC Address Set </a:t>
            </a:r>
            <a:r>
              <a:rPr lang="en-ES" dirty="0">
                <a:sym typeface="Wingdings" pitchFamily="2" charset="2"/>
              </a:rPr>
              <a:t> Set of receiving addresses used by pSTA for receiving from STA</a:t>
            </a:r>
          </a:p>
          <a:p>
            <a:pPr marL="1371600" lvl="3" indent="0"/>
            <a:r>
              <a:rPr lang="en-ES" b="0" dirty="0">
                <a:sym typeface="Wingdings" pitchFamily="2" charset="2"/>
              </a:rPr>
              <a:t>						 Set of transmitting addresses used by STA for </a:t>
            </a:r>
            <a:r>
              <a:rPr lang="en-ES" dirty="0">
                <a:sym typeface="Wingdings" pitchFamily="2" charset="2"/>
              </a:rPr>
              <a:t>transmitting to pSTA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ES" dirty="0">
                <a:sym typeface="Wingdings" pitchFamily="2" charset="2"/>
              </a:rPr>
              <a:t>STA Tx Active MAC Address Set corresponds to peer STA Rx Active MAC Address Set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ES" dirty="0">
                <a:sym typeface="Wingdings" pitchFamily="2" charset="2"/>
              </a:rPr>
              <a:t>STA Rx Active MAC Address Set corresponds to peer STA Tx Active MAC Address Set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ES" dirty="0">
                <a:sym typeface="Wingdings" pitchFamily="2" charset="2"/>
              </a:rPr>
              <a:t>At any time, a STA can use any of the addresses in the Tx/Rx Active MAC Set</a:t>
            </a:r>
          </a:p>
          <a:p>
            <a:pPr marL="800100" lvl="1">
              <a:buFont typeface="Arial" panose="020B0604020202020204" pitchFamily="34" charset="0"/>
              <a:buChar char="•"/>
            </a:pPr>
            <a:endParaRPr lang="en-ES" dirty="0">
              <a:sym typeface="Wingdings" pitchFamily="2" charset="2"/>
            </a:endParaRPr>
          </a:p>
          <a:p>
            <a:pPr marL="1371600" lvl="3" indent="0"/>
            <a:endParaRPr lang="en-ES" dirty="0">
              <a:sym typeface="Wingdings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49B97-799B-0999-6871-F7B666100C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2BCDE-C87C-1C16-F81D-B5DEB6BD66F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4092F5A-D89A-C5BA-81E6-80883E05B5B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s-ES_tradnl"/>
              <a:t>March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1404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3DCE2-803A-AD02-5D1A-757740B15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Explanation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3C66A-632C-13E0-3A01-C8B0D40A52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8A543-47F6-4067-7904-9F5B67E393B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2A58870-D619-2558-DBE3-3ACDA6A9F10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s-ES_tradnl"/>
              <a:t>March 2023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20F6BA-52E8-3E21-9E16-71609F2F0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604" y="2159001"/>
            <a:ext cx="5092700" cy="1892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BF3F77-6B08-4E2F-2A6C-D9BA1C1A47E3}"/>
              </a:ext>
            </a:extLst>
          </p:cNvPr>
          <p:cNvSpPr txBox="1"/>
          <p:nvPr/>
        </p:nvSpPr>
        <p:spPr>
          <a:xfrm>
            <a:off x="7404182" y="1414046"/>
            <a:ext cx="3598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600" dirty="0">
                <a:solidFill>
                  <a:schemeClr val="tx1"/>
                </a:solidFill>
              </a:rPr>
              <a:t>STA B Rx Active MAC Address Set – A1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C404B8-A48A-4FB6-4F58-CA92356A3B26}"/>
              </a:ext>
            </a:extLst>
          </p:cNvPr>
          <p:cNvSpPr txBox="1"/>
          <p:nvPr/>
        </p:nvSpPr>
        <p:spPr>
          <a:xfrm>
            <a:off x="8593836" y="3124200"/>
            <a:ext cx="3598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600" dirty="0">
                <a:solidFill>
                  <a:schemeClr val="tx1"/>
                </a:solidFill>
              </a:rPr>
              <a:t>STA B Rx Active MAC Address Set – A2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CFB5CF6-F011-EEC9-6F8F-6E94A8A3953D}"/>
              </a:ext>
            </a:extLst>
          </p:cNvPr>
          <p:cNvCxnSpPr/>
          <p:nvPr/>
        </p:nvCxnSpPr>
        <p:spPr bwMode="auto">
          <a:xfrm>
            <a:off x="8593836" y="1753882"/>
            <a:ext cx="0" cy="4051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9724A53-1F2A-7C65-9989-C26AD459B5F7}"/>
              </a:ext>
            </a:extLst>
          </p:cNvPr>
          <p:cNvCxnSpPr/>
          <p:nvPr/>
        </p:nvCxnSpPr>
        <p:spPr bwMode="auto">
          <a:xfrm flipV="1">
            <a:off x="9051036" y="2844801"/>
            <a:ext cx="0" cy="38940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0167346C-4AF1-B6EE-503F-0B0A3E6EF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02" y="4546164"/>
            <a:ext cx="5092700" cy="18923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1423A8B-B098-250B-14F8-998B64B4705F}"/>
              </a:ext>
            </a:extLst>
          </p:cNvPr>
          <p:cNvSpPr txBox="1"/>
          <p:nvPr/>
        </p:nvSpPr>
        <p:spPr>
          <a:xfrm>
            <a:off x="1411180" y="3852446"/>
            <a:ext cx="3598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600" dirty="0">
                <a:solidFill>
                  <a:schemeClr val="tx1"/>
                </a:solidFill>
              </a:rPr>
              <a:t>STA A Rx Active MAC Address Set – A1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DFCD7A-C51C-8064-C04E-AF95583D7236}"/>
              </a:ext>
            </a:extLst>
          </p:cNvPr>
          <p:cNvSpPr txBox="1"/>
          <p:nvPr/>
        </p:nvSpPr>
        <p:spPr>
          <a:xfrm>
            <a:off x="2600834" y="5511363"/>
            <a:ext cx="3598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600" dirty="0">
                <a:solidFill>
                  <a:schemeClr val="tx1"/>
                </a:solidFill>
              </a:rPr>
              <a:t>STA A Rx Active MAC Address Set – A2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29E2BC8-E1C0-AC88-4DB2-D286FA125615}"/>
              </a:ext>
            </a:extLst>
          </p:cNvPr>
          <p:cNvCxnSpPr/>
          <p:nvPr/>
        </p:nvCxnSpPr>
        <p:spPr bwMode="auto">
          <a:xfrm>
            <a:off x="2600834" y="4141045"/>
            <a:ext cx="0" cy="4051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F41B8C-80AC-17CD-488E-21009E8A91FF}"/>
              </a:ext>
            </a:extLst>
          </p:cNvPr>
          <p:cNvCxnSpPr/>
          <p:nvPr/>
        </p:nvCxnSpPr>
        <p:spPr bwMode="auto">
          <a:xfrm flipV="1">
            <a:off x="3058034" y="5231964"/>
            <a:ext cx="0" cy="38940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107E847-3841-0BF7-57F7-CC65AA934695}"/>
              </a:ext>
            </a:extLst>
          </p:cNvPr>
          <p:cNvSpPr txBox="1"/>
          <p:nvPr/>
        </p:nvSpPr>
        <p:spPr>
          <a:xfrm>
            <a:off x="1031545" y="2058032"/>
            <a:ext cx="30984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b="1" dirty="0">
                <a:solidFill>
                  <a:schemeClr val="tx1"/>
                </a:solidFill>
              </a:rPr>
              <a:t>From A to B</a:t>
            </a:r>
            <a:r>
              <a:rPr lang="en-ES" b="1" dirty="0"/>
              <a:t>From A to 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8E5834-8B3D-9C6A-168E-E8EA2AB2A9C4}"/>
              </a:ext>
            </a:extLst>
          </p:cNvPr>
          <p:cNvSpPr txBox="1"/>
          <p:nvPr/>
        </p:nvSpPr>
        <p:spPr>
          <a:xfrm>
            <a:off x="7952725" y="4956993"/>
            <a:ext cx="37820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b="1" dirty="0">
                <a:solidFill>
                  <a:schemeClr val="tx1"/>
                </a:solidFill>
              </a:rPr>
              <a:t>From B to A</a:t>
            </a:r>
            <a:r>
              <a:rPr lang="en-ES" b="1" dirty="0"/>
              <a:t>From A to B</a:t>
            </a:r>
          </a:p>
        </p:txBody>
      </p:sp>
    </p:spTree>
    <p:extLst>
      <p:ext uri="{BB962C8B-B14F-4D97-AF65-F5344CB8AC3E}">
        <p14:creationId xmlns:p14="http://schemas.microsoft.com/office/powerpoint/2010/main" val="1148727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EF778-479E-6535-1E20-27ED230E6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273050"/>
          </a:xfrm>
        </p:spPr>
        <p:txBody>
          <a:bodyPr/>
          <a:lstStyle/>
          <a:p>
            <a:r>
              <a:rPr lang="en-ES" dirty="0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A8C6A-2890-7CCA-0F5C-E5BDAC01D6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D2EF3-2467-F207-4CEB-2C6E8B5979D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A6216C6-EB4F-5CF4-BE9E-E6F71D15949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s-ES_tradnl"/>
              <a:t>March 2023</a:t>
            </a:r>
            <a:endParaRPr lang="en-GB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DF8FAA7-F81C-74C7-53CE-DAAA2DE3E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38229"/>
            <a:ext cx="7955260" cy="579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90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CEF10-5D75-2696-1CE2-CBF7EE271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Anonymization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9B64F-7F3A-02DF-177F-DC45150BC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transmitting process starts by the anonymization process of the frame, by the STA processing a MDPU to be transmitted.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first compares the Rx (A1) address on the MPDU with the </a:t>
            </a:r>
            <a:r>
              <a:rPr lang="en-US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aaMAC_pSTA</a:t>
            </a:r>
            <a:r>
              <a:rPr lang="en-US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stored in the different Tx Active MAC Address Sets.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Once found, the transmitting STA may choose among all the otaMAC_pA1 addresses and all the otaMAC_A2 addresses in the identified Tx Active MAC Address Set.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MPDU is then modified, exchanging the A1 and A2 addresses by the newly selected otaMAC_pA1 and otaMAC_A2 and MPDU processing continues using the current 802.11 process to transmit the frame. </a:t>
            </a:r>
            <a:endParaRPr lang="en-ES" sz="1800" b="0" strike="sng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ES" b="0" dirty="0"/>
          </a:p>
          <a:p>
            <a:r>
              <a:rPr lang="en-ES" sz="1800" b="0" dirty="0">
                <a:latin typeface="Times New Roman" panose="02020603050405020304" pitchFamily="18" charset="0"/>
              </a:rPr>
              <a:t>Note: if this process is coupled with the CCMP encapsulation process proposed in DCN 2023/416r0. Then the anonymization process can be done decoupled from the CCMP encapsulation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6C757-C8A0-E408-68B5-A170FDA8DD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6A7F0-E83A-BBF5-7C4E-BB1FB9952F8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98090-2C95-D553-327A-2E9C1870942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s-ES_tradnl"/>
              <a:t>March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250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C26D5-46E4-E739-00A2-FEBB997CE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A1 filtering/De-anonymization/reception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EE6A4-35A7-8DE3-6D1D-D157E7B9B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receiving process starts by the STA receiving a unicast frame and performing A1 filtering.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receiving STA compares the A1 address in the received frame to the list of otaMAC_A1 addresses stored in all the Rx Active MAC Address Sets (these sets include all </a:t>
            </a:r>
            <a:r>
              <a:rPr lang="en-GB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otaMAC</a:t>
            </a:r>
            <a:r>
              <a:rPr lang="en-GB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address for the receiving STA as well as all group addresses).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 found, processing can continue, otherwise the frame </a:t>
            </a:r>
            <a:r>
              <a:rPr lang="en-GB" sz="1800" b="0" dirty="0">
                <a:latin typeface="Times New Roman" panose="02020603050405020304" pitchFamily="18" charset="0"/>
              </a:rPr>
              <a:t>should</a:t>
            </a:r>
            <a:r>
              <a:rPr lang="en-GB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be discarded.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After checking A1, the EP receiving STA checks for the A2 address, comparing it to the otaMAC_pA2 addresses stored in the Rx Active MAC Address Set (note the receiving STA already knows the </a:t>
            </a:r>
            <a:r>
              <a:rPr lang="en-GB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aaMAC_pSTA</a:t>
            </a:r>
            <a:r>
              <a:rPr lang="en-GB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due to step above).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 found, the frame is modified, exchanging the A1 address by the </a:t>
            </a:r>
            <a:r>
              <a:rPr lang="en-GB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aaMAC_pSTA</a:t>
            </a:r>
            <a:r>
              <a:rPr lang="en-GB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the transmitting STA (stored in the Rx Active MAC Address Set) and the A2 by the receiving </a:t>
            </a:r>
            <a:r>
              <a:rPr lang="en-GB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aaMAC_STA</a:t>
            </a:r>
            <a:r>
              <a:rPr lang="en-GB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(locally known).</a:t>
            </a:r>
          </a:p>
          <a:p>
            <a:endParaRPr lang="en-ES" sz="1800" b="0" dirty="0"/>
          </a:p>
          <a:p>
            <a:r>
              <a:rPr lang="en-ES" sz="1800" b="0" dirty="0">
                <a:latin typeface="Times New Roman" panose="02020603050405020304" pitchFamily="18" charset="0"/>
              </a:rPr>
              <a:t>Note: if this process is coupled with the CCMP de/capsulation process proposed in DCN 2023/416r0. Then the de-anonymization process can be done decoupled from the CCMP decapsulation</a:t>
            </a:r>
          </a:p>
          <a:p>
            <a:pPr marL="0" indent="0"/>
            <a:endParaRPr lang="en-E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E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0BCA9-86D6-423F-4473-A67044ECD8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D0076-EEB3-657A-4C57-040F636A666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ABBB547-BA34-B68C-38D3-82F8AC781C7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s-ES_tradnl"/>
              <a:t>March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890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2EBDD-B10F-4CC7-26BC-8B9B08D39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Benefits/drawbacks of the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D37B0-125A-9F92-C2B8-68A978B34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3433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ES" b="0" dirty="0"/>
              <a:t>The proposal enables communication between two STAs </a:t>
            </a:r>
            <a:r>
              <a:rPr lang="en-US" b="0" dirty="0"/>
              <a:t>that use anonymized </a:t>
            </a:r>
            <a:r>
              <a:rPr lang="en-ES" b="0" dirty="0"/>
              <a:t>MAC addresses for A1 and A2 in each direction of the communication </a:t>
            </a:r>
            <a:r>
              <a:rPr lang="en-ES" b="0" dirty="0">
                <a:sym typeface="Wingdings" pitchFamily="2" charset="2"/>
              </a:rPr>
              <a:t> high level of ofuscation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ES" b="0" dirty="0">
                <a:sym typeface="Wingdings" pitchFamily="2" charset="2"/>
              </a:rPr>
              <a:t>Proposed used of address sets reduce the complexity of managing the addresses, it reduces non steady state periods</a:t>
            </a:r>
            <a:r>
              <a:rPr lang="en-US" b="0" dirty="0">
                <a:sym typeface="Wingdings" pitchFamily="2" charset="2"/>
              </a:rPr>
              <a:t> and allows for retransmissions</a:t>
            </a:r>
            <a:endParaRPr lang="en-ES" b="0" dirty="0">
              <a:sym typeface="Wingdings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ES" b="0" dirty="0">
                <a:sym typeface="Wingdings" pitchFamily="2" charset="2"/>
              </a:rPr>
              <a:t>MAC addresses can be added/removed any time, retransmitions should not modify addresses, a STA can decide to stop using an address, signal its removal and actually take it out from the set considering enough time to not face problems.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ES" b="0" dirty="0">
                <a:sym typeface="Wingdings" pitchFamily="2" charset="2"/>
              </a:rPr>
              <a:t>May require increased memory space  this can be bounded by setting a maximum size of the sets</a:t>
            </a:r>
            <a:endParaRPr lang="en-E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A62FE-435F-223C-CFBC-E3B43655B3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50DE-C3A7-7F4D-5E8D-44985EF305C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599FA73-AFC0-A623-8176-0F5A31205AE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s-ES_tradnl"/>
              <a:t>March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532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1-21-0641-00-00bi-proposed-issues" id="{0F765D26-388A-C245-AA80-CDF3E57C5ACC}" vid="{D3DDFE51-EB1F-0247-8E73-E9C9C365420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2126</TotalTime>
  <Words>1142</Words>
  <Application>Microsoft Macintosh PowerPoint</Application>
  <PresentationFormat>Widescreen</PresentationFormat>
  <Paragraphs>122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Office Theme</vt:lpstr>
      <vt:lpstr>TGbi – Anonymizing frames and A1 filtering</vt:lpstr>
      <vt:lpstr>Abstract</vt:lpstr>
      <vt:lpstr>Background</vt:lpstr>
      <vt:lpstr>Proposal</vt:lpstr>
      <vt:lpstr>Explanation</vt:lpstr>
      <vt:lpstr>Example</vt:lpstr>
      <vt:lpstr>Anonymization process</vt:lpstr>
      <vt:lpstr>A1 filtering/De-anonymization/reception process</vt:lpstr>
      <vt:lpstr>Benefits/drawbacks of the approach</vt:lpstr>
      <vt:lpstr>Possible simplification</vt:lpstr>
      <vt:lpstr>Straw Poll</vt:lpstr>
      <vt:lpstr>Straw Poll</vt:lpstr>
    </vt:vector>
  </TitlesOfParts>
  <Company>Huawei Technologies Co.,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Issues</dc:title>
  <dc:creator>Stephen McCan</dc:creator>
  <cp:keywords>11-21-641r0</cp:keywords>
  <cp:lastModifiedBy>Antonio de la Oliva</cp:lastModifiedBy>
  <cp:revision>855</cp:revision>
  <cp:lastPrinted>1601-01-01T00:00:00Z</cp:lastPrinted>
  <dcterms:created xsi:type="dcterms:W3CDTF">2018-05-10T16:45:22Z</dcterms:created>
  <dcterms:modified xsi:type="dcterms:W3CDTF">2023-03-16T13:51:42Z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5026e841-fe76-4a06-a762-5d3aa4a6033b</vt:lpwstr>
  </property>
  <property fmtid="{D5CDD505-2E9C-101B-9397-08002B2CF9AE}" pid="3" name="CTP_TimeStamp">
    <vt:lpwstr>2020-01-17 18:33:44Z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