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3"/>
  </p:notesMasterIdLst>
  <p:handoutMasterIdLst>
    <p:handoutMasterId r:id="rId39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98" r:id="rId367"/>
    <p:sldId id="1499" r:id="rId368"/>
    <p:sldId id="1500" r:id="rId369"/>
    <p:sldId id="1501" r:id="rId370"/>
    <p:sldId id="1502" r:id="rId371"/>
    <p:sldId id="1503" r:id="rId372"/>
    <p:sldId id="1504" r:id="rId373"/>
    <p:sldId id="1505" r:id="rId374"/>
    <p:sldId id="1506" r:id="rId375"/>
    <p:sldId id="1507" r:id="rId376"/>
    <p:sldId id="1508" r:id="rId377"/>
    <p:sldId id="1509" r:id="rId378"/>
    <p:sldId id="1510" r:id="rId379"/>
    <p:sldId id="1511" r:id="rId380"/>
    <p:sldId id="1512" r:id="rId381"/>
    <p:sldId id="1513" r:id="rId382"/>
    <p:sldId id="1514" r:id="rId383"/>
    <p:sldId id="1484" r:id="rId384"/>
    <p:sldId id="1483" r:id="rId385"/>
    <p:sldId id="1485" r:id="rId386"/>
    <p:sldId id="1497" r:id="rId387"/>
    <p:sldId id="1221" r:id="rId388"/>
    <p:sldId id="963" r:id="rId389"/>
    <p:sldId id="561" r:id="rId390"/>
    <p:sldId id="698" r:id="rId391"/>
    <p:sldId id="705" r:id="rId39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71" d="100"/>
          <a:sy n="71" d="100"/>
        </p:scale>
        <p:origin x="86" y="33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57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tableStyles" Target="tableStyles.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handoutMaster" Target="handoutMasters/handout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commentAuthors" Target="commentAuthor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8324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143756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4064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217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651577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16818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157606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553388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03320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15215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90825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521690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5538143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5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1382461"/>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5386413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053689"/>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818133483"/>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398307299"/>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67361091"/>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059025"/>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802.11-23/0410r96</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2025</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3" Type="http://schemas.openxmlformats.org/officeDocument/2006/relationships/hyperlink" Target="https://mentor.ieee.org/802.11/dcn/24/11-24-1938-00-00bf-sa110-comments-and-approved-resolutions.xlsx" TargetMode="External"/><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3" Type="http://schemas.openxmlformats.org/officeDocument/2006/relationships/hyperlink" Target="https://mentor.ieee.org/802.11/dcn/24/11-24-2091-01-00bf-sa-2nd-recirc-comments.xlsx" TargetMode="External"/><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2025-03-05</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a:t>as 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 Nehru Bhandaru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11-24/1384r1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6115, 6119</a:t>
            </a:r>
            <a:endParaRPr lang="en-US" altLang="zh-CN" sz="1600" dirty="0"/>
          </a:p>
          <a:p>
            <a:pPr lvl="1" algn="just">
              <a:buFont typeface="Arial" panose="020B0604020202020204" pitchFamily="34" charset="0"/>
              <a:buChar char="–"/>
              <a:defRPr/>
            </a:pPr>
            <a:r>
              <a:rPr lang="en-US" altLang="zh-CN" sz="1600" dirty="0"/>
              <a:t>as specified in doc.: 11-24/1604r1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8</a:t>
            </a:r>
            <a:r>
              <a:rPr lang="en-US" altLang="zh-CN" sz="2000" dirty="0"/>
              <a:t>,</a:t>
            </a:r>
          </a:p>
          <a:p>
            <a:pPr marL="354013" indent="0" algn="just">
              <a:buNone/>
            </a:pPr>
            <a:r>
              <a:rPr lang="en-US" altLang="zh-CN" sz="2000" dirty="0">
                <a:hlinkClick r:id="rId3"/>
              </a:rPr>
              <a:t>https://mentor.ieee.org/802.11/dcn/24/11-24-1041-08-00bf-initial-sa-ballot-comments-and-approved-resolutions.xlsx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383592155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 14, 16, 17, 18</a:t>
            </a:r>
          </a:p>
          <a:p>
            <a:pPr lvl="1" algn="just">
              <a:buFont typeface="Arial" panose="020B0604020202020204" pitchFamily="34" charset="0"/>
              <a:buChar char="–"/>
              <a:defRPr/>
            </a:pPr>
            <a:r>
              <a:rPr lang="en-US" altLang="zh-CN" sz="1600" dirty="0"/>
              <a:t>as specified in doc.: 11-24/1716r1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zh-CN" altLang="en-US" kern="0" dirty="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6591433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12 (Tuesday PM 2) </a:t>
            </a:r>
            <a:endParaRPr lang="en-US" altLang="en-US" sz="3600" dirty="0"/>
          </a:p>
        </p:txBody>
      </p:sp>
    </p:spTree>
    <p:extLst>
      <p:ext uri="{BB962C8B-B14F-4D97-AF65-F5344CB8AC3E}">
        <p14:creationId xmlns:p14="http://schemas.microsoft.com/office/powerpoint/2010/main" val="356635718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R1-31</a:t>
            </a:r>
          </a:p>
          <a:p>
            <a:pPr lvl="1" algn="just">
              <a:buFont typeface="Arial" panose="020B0604020202020204" pitchFamily="34" charset="0"/>
              <a:buChar char="–"/>
              <a:defRPr/>
            </a:pPr>
            <a:r>
              <a:rPr lang="en-US" altLang="zh-CN" sz="1600" dirty="0"/>
              <a:t>as specified in doc.: 11-24/1810r1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11-24/1810r1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7225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R1-1, R1-2, R1-4, R1-19, R1-21, R1-22, R1-26, R1-29 (total of 8 CIDs)</a:t>
            </a:r>
          </a:p>
          <a:p>
            <a:pPr lvl="1" algn="just">
              <a:buFont typeface="Arial" panose="020B0604020202020204" pitchFamily="34" charset="0"/>
              <a:buChar char="–"/>
              <a:defRPr/>
            </a:pPr>
            <a:r>
              <a:rPr lang="en-US" altLang="zh-CN" sz="1600" dirty="0"/>
              <a:t>as specified in doc.: 11-24/1795r3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11-24/1795r3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6952107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R1-7, R1-10, R1-30 (total of 3 CIDs) </a:t>
            </a:r>
          </a:p>
          <a:p>
            <a:pPr lvl="1" algn="just">
              <a:buFont typeface="Arial" panose="020B0604020202020204" pitchFamily="34" charset="0"/>
              <a:buChar char="–"/>
              <a:defRPr/>
            </a:pPr>
            <a:r>
              <a:rPr lang="en-US" altLang="zh-CN" sz="1600" dirty="0"/>
              <a:t>as specified in doc.: 11-24/1773r1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11-24/1773r1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3618736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 R1-5, R1-8, R1-28, R1-9, R1-11, R1-12 (total of 7 CIDs)</a:t>
            </a:r>
          </a:p>
          <a:p>
            <a:pPr lvl="1" algn="just">
              <a:buFont typeface="Arial" panose="020B0604020202020204" pitchFamily="34" charset="0"/>
              <a:buChar char="–"/>
              <a:defRPr/>
            </a:pPr>
            <a:r>
              <a:rPr lang="en-US" altLang="zh-CN" sz="1600" dirty="0"/>
              <a:t>as specified in doc.: 11-24/1825r0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11-24/1825r0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665844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R1-34 and R1-35 </a:t>
            </a:r>
          </a:p>
          <a:p>
            <a:pPr lvl="1" algn="just">
              <a:buFont typeface="Arial" panose="020B0604020202020204" pitchFamily="34" charset="0"/>
              <a:buChar char="–"/>
              <a:defRPr/>
            </a:pPr>
            <a:r>
              <a:rPr lang="en-US" altLang="zh-CN" sz="1600" dirty="0"/>
              <a:t>as specified in doc.: 11-24/1869r0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Shuling</a:t>
            </a:r>
            <a:r>
              <a:rPr lang="en-US" altLang="zh-CN" sz="1800" b="1" kern="0" dirty="0"/>
              <a:t>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2645410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R1-20, R1-24, R1-27</a:t>
            </a:r>
          </a:p>
          <a:p>
            <a:pPr lvl="1" algn="just">
              <a:buFont typeface="Arial" panose="020B0604020202020204" pitchFamily="34" charset="0"/>
              <a:buChar char="–"/>
              <a:defRPr/>
            </a:pPr>
            <a:r>
              <a:rPr lang="en-US" altLang="zh-CN" sz="1600" dirty="0"/>
              <a:t>as specified in doc.: 11-24/1900r3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1746373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R1-32, R1-36, R1-37</a:t>
            </a:r>
          </a:p>
          <a:p>
            <a:pPr lvl="1" algn="just">
              <a:buFont typeface="Arial" panose="020B0604020202020204" pitchFamily="34" charset="0"/>
              <a:buChar char="–"/>
              <a:defRPr/>
            </a:pPr>
            <a:r>
              <a:rPr lang="en-US" altLang="zh-CN" sz="1600" dirty="0"/>
              <a:t>as specified in doc.: 11-24/1906r0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2777506"/>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R1-6, R1-23, R1-25, R1-33</a:t>
            </a:r>
            <a:endParaRPr lang="en-US" altLang="zh-CN" sz="1600" dirty="0"/>
          </a:p>
          <a:p>
            <a:pPr lvl="1" algn="just">
              <a:buFont typeface="Arial" panose="020B0604020202020204" pitchFamily="34" charset="0"/>
              <a:buChar char="–"/>
              <a:defRPr/>
            </a:pPr>
            <a:r>
              <a:rPr lang="en-US" altLang="zh-CN" sz="1600" dirty="0"/>
              <a:t>as specified in doc.: 11-24/1788r1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11-24/1788r1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6258121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11-24/1934r1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11-24/1934r1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334204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601: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11-24/1938r0,</a:t>
            </a:r>
          </a:p>
          <a:p>
            <a:pPr marL="354013" indent="0" algn="just">
              <a:buNone/>
            </a:pPr>
            <a:r>
              <a:rPr lang="en-US" altLang="zh-CN" sz="2000" dirty="0">
                <a:hlinkClick r:id="rId3"/>
              </a:rPr>
              <a:t>https://mentor.ieee.org/802.11/dcn/24/11-24-1938-00-00bf-sa110-comments-and-approved-resolutions.xlsx</a:t>
            </a:r>
            <a:endParaRPr lang="en-US" altLang="zh-CN" sz="2000" dirty="0"/>
          </a:p>
          <a:p>
            <a:pPr marL="354013" indent="0" algn="just">
              <a:buNone/>
            </a:pPr>
            <a:r>
              <a:rPr lang="en-US" altLang="zh-CN" sz="2000" dirty="0"/>
              <a:t>Instruct 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005641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Dec 	  19 (Thursday)	22</a:t>
            </a:r>
            <a:r>
              <a:rPr lang="zh-CN" altLang="en-US" sz="2800" dirty="0">
                <a:cs typeface="Times New Roman" panose="02020603050405020304" pitchFamily="18" charset="0"/>
              </a:rPr>
              <a:t>：</a:t>
            </a:r>
            <a:r>
              <a:rPr lang="en-US" altLang="zh-CN" sz="2800" dirty="0">
                <a:cs typeface="Times New Roman" panose="02020603050405020304" pitchFamily="18" charset="0"/>
              </a:rPr>
              <a:t>00 - 00:00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24207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R2-2, R2-3, R2-4</a:t>
            </a:r>
          </a:p>
          <a:p>
            <a:pPr lvl="1" algn="just">
              <a:buFont typeface="Arial" panose="020B0604020202020204" pitchFamily="34" charset="0"/>
              <a:buChar char="–"/>
              <a:defRPr/>
            </a:pPr>
            <a:r>
              <a:rPr lang="en-US" altLang="zh-CN" sz="1600" dirty="0"/>
              <a:t>as specified in doc.: 11-24/2091r1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11-24/2091r1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43275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603: </a:t>
            </a:r>
            <a:r>
              <a:rPr lang="en-US" altLang="zh-CN" sz="3600" dirty="0"/>
              <a:t>P802.11bf third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second recirculation</a:t>
            </a:r>
            <a:r>
              <a:rPr lang="en-GB" altLang="zh-CN" sz="2000" dirty="0"/>
              <a:t> SA ballot on P802.11bf D6.0, </a:t>
            </a:r>
            <a:r>
              <a:rPr lang="en-US" altLang="zh-CN" sz="2000" dirty="0"/>
              <a:t>as contained in document </a:t>
            </a:r>
            <a:r>
              <a:rPr lang="en-US" altLang="zh-CN" sz="2000" dirty="0">
                <a:solidFill>
                  <a:srgbClr val="FF0000"/>
                </a:solidFill>
              </a:rPr>
              <a:t>11-24/2091r1</a:t>
            </a:r>
            <a:r>
              <a:rPr lang="en-US" altLang="zh-CN" sz="2000" dirty="0"/>
              <a:t>,</a:t>
            </a:r>
          </a:p>
          <a:p>
            <a:pPr marL="354013" indent="0" algn="just">
              <a:buNone/>
            </a:pPr>
            <a:r>
              <a:rPr lang="en-US" altLang="zh-CN" sz="2000" dirty="0">
                <a:hlinkClick r:id="rId3"/>
              </a:rPr>
              <a:t>https://mentor.ieee.org/802.11/dcn/24/11-24-2091-01-00bf-sa-2nd-recirc-comments.xlsx</a:t>
            </a:r>
            <a:endParaRPr lang="en-US" altLang="zh-CN" sz="2000" dirty="0"/>
          </a:p>
          <a:p>
            <a:pPr marL="354013" indent="0" algn="just">
              <a:buNone/>
            </a:pPr>
            <a:r>
              <a:rPr lang="en-US" altLang="zh-CN" sz="2000" dirty="0"/>
              <a:t>Instruct the editor to prepare P802.11bf D7.0 incorporating these resolutions and,</a:t>
            </a:r>
          </a:p>
          <a:p>
            <a:pPr algn="just"/>
            <a:r>
              <a:rPr lang="en-US" altLang="zh-CN" sz="2000" dirty="0"/>
              <a:t>Approve a </a:t>
            </a:r>
            <a:r>
              <a:rPr lang="en-US" altLang="zh-CN" sz="2000" dirty="0">
                <a:solidFill>
                  <a:srgbClr val="FF0000"/>
                </a:solidFill>
              </a:rPr>
              <a:t>10</a:t>
            </a:r>
            <a:r>
              <a:rPr lang="en-US" altLang="zh-CN" sz="2000" dirty="0"/>
              <a:t> day SA Recirculation Ballot asking the question “Should P802.11bf D7.0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a:t>
            </a:r>
            <a:r>
              <a:rPr lang="en-US" altLang="zh-CN" sz="2000" kern="0" dirty="0"/>
              <a:t>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209968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March 11 (Tuesday AM 2)</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8028423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381000" y="838200"/>
            <a:ext cx="1143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600" dirty="0"/>
              <a:t>Motion: P802.11bf fourth recirculation SA ballot</a:t>
            </a:r>
            <a:endParaRPr lang="en-US" altLang="en-US" sz="3600" dirty="0"/>
          </a:p>
        </p:txBody>
      </p:sp>
      <p:sp>
        <p:nvSpPr>
          <p:cNvPr id="5" name="Rectangle 3"/>
          <p:cNvSpPr txBox="1">
            <a:spLocks noChangeArrowheads="1"/>
          </p:cNvSpPr>
          <p:nvPr/>
        </p:nvSpPr>
        <p:spPr bwMode="auto">
          <a:xfrm>
            <a:off x="762000" y="16002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r>
              <a:rPr lang="en-US" altLang="zh-CN" sz="2400" dirty="0">
                <a:solidFill>
                  <a:schemeClr val="tx1"/>
                </a:solidFill>
              </a:rPr>
              <a:t>Instruct the editor to prepare P802.11bf </a:t>
            </a:r>
            <a:r>
              <a:rPr lang="en-US" altLang="zh-CN" sz="2400" dirty="0">
                <a:solidFill>
                  <a:srgbClr val="FF0000"/>
                </a:solidFill>
              </a:rPr>
              <a:t>D8.0</a:t>
            </a:r>
            <a:r>
              <a:rPr lang="en-US" altLang="zh-CN" sz="2400" dirty="0">
                <a:solidFill>
                  <a:schemeClr val="tx1"/>
                </a:solidFill>
              </a:rPr>
              <a:t> incorporating </a:t>
            </a:r>
            <a:r>
              <a:rPr lang="en-US" altLang="zh-CN" sz="2400" dirty="0">
                <a:solidFill>
                  <a:srgbClr val="FF0000"/>
                </a:solidFill>
              </a:rPr>
              <a:t>any changes resulting from P802.11bk D5.0</a:t>
            </a:r>
            <a:r>
              <a:rPr lang="en-US" altLang="zh-CN" sz="2400" dirty="0">
                <a:solidFill>
                  <a:schemeClr val="tx1"/>
                </a:solidFill>
              </a:rPr>
              <a:t> and,</a:t>
            </a:r>
          </a:p>
          <a:p>
            <a:pPr algn="just"/>
            <a:r>
              <a:rPr lang="en-US" altLang="zh-CN" sz="2400" dirty="0">
                <a:solidFill>
                  <a:schemeClr val="tx1"/>
                </a:solidFill>
              </a:rPr>
              <a:t>Approve a </a:t>
            </a:r>
            <a:r>
              <a:rPr lang="en-US" altLang="zh-CN" sz="2400" dirty="0">
                <a:solidFill>
                  <a:srgbClr val="FF0000"/>
                </a:solidFill>
              </a:rPr>
              <a:t>10</a:t>
            </a:r>
            <a:r>
              <a:rPr lang="en-US" altLang="zh-CN" sz="2400" dirty="0">
                <a:solidFill>
                  <a:schemeClr val="tx1"/>
                </a:solidFill>
              </a:rPr>
              <a:t> day SA Recirculation Ballot asking the question “Should P802.11bf </a:t>
            </a:r>
            <a:r>
              <a:rPr lang="en-US" altLang="zh-CN" sz="2400" dirty="0">
                <a:solidFill>
                  <a:srgbClr val="FF0000"/>
                </a:solidFill>
              </a:rPr>
              <a:t>D8.0</a:t>
            </a:r>
            <a:r>
              <a:rPr lang="en-US" altLang="zh-CN" sz="2400" dirty="0">
                <a:solidFill>
                  <a:schemeClr val="tx1"/>
                </a:solidFill>
              </a:rPr>
              <a:t> be forwarded to </a:t>
            </a:r>
            <a:r>
              <a:rPr lang="en-US" altLang="zh-CN" sz="2400" dirty="0" err="1">
                <a:solidFill>
                  <a:schemeClr val="tx1"/>
                </a:solidFill>
              </a:rPr>
              <a:t>RevCom</a:t>
            </a:r>
            <a:r>
              <a:rPr lang="en-US" altLang="zh-CN" sz="2400" dirty="0">
                <a:solidFill>
                  <a:schemeClr val="tx1"/>
                </a:solidFill>
              </a:rPr>
              <a:t>?”</a:t>
            </a:r>
          </a:p>
          <a:p>
            <a:pPr algn="just"/>
            <a:endParaRPr lang="en-US" altLang="zh-CN" sz="2400" dirty="0">
              <a:solidFill>
                <a:schemeClr val="tx1"/>
              </a:solidFill>
            </a:endParaRPr>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 Sang Kim</a:t>
            </a:r>
          </a:p>
          <a:p>
            <a:pPr marL="342900" lvl="1" indent="-342900" algn="just">
              <a:spcBef>
                <a:spcPct val="0"/>
              </a:spcBef>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1800" b="1" kern="0" dirty="0"/>
              <a:t>Preliminary Result: (   10Y/  0N/  0A)</a:t>
            </a:r>
          </a:p>
          <a:p>
            <a:pPr marL="342900" marR="0" lvl="1"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zh-CN" sz="1800" b="1" kern="0" dirty="0"/>
              <a:t>Result*: </a:t>
            </a:r>
            <a:r>
              <a:rPr kumimoji="0" lang="en-US" altLang="zh-CN" sz="1800" b="1"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MS PGothic" panose="020B0600070205080204" pitchFamily="34" charset="-128"/>
                <a:cs typeface="+mn-cs"/>
              </a:rPr>
              <a:t>Motion Passes (10Y,  0N,  0A)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p:txBody>
      </p:sp>
    </p:spTree>
    <p:extLst>
      <p:ext uri="{BB962C8B-B14F-4D97-AF65-F5344CB8AC3E}">
        <p14:creationId xmlns:p14="http://schemas.microsoft.com/office/powerpoint/2010/main" val="173740956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GB" altLang="zh-CN" sz="4000" dirty="0"/>
              <a:t>TG</a:t>
            </a:r>
            <a:r>
              <a:rPr lang="en-US" altLang="zh-CN" sz="4000" dirty="0"/>
              <a:t>bf </a:t>
            </a:r>
            <a:r>
              <a:rPr lang="en-GB" altLang="zh-CN" sz="4000" dirty="0"/>
              <a:t>CSD Re-affirmation</a:t>
            </a:r>
            <a:endParaRPr lang="en-US" altLang="en-US" sz="4000" dirty="0"/>
          </a:p>
        </p:txBody>
      </p:sp>
      <p:sp>
        <p:nvSpPr>
          <p:cNvPr id="5" name="Rectangle 3"/>
          <p:cNvSpPr txBox="1">
            <a:spLocks noChangeArrowheads="1"/>
          </p:cNvSpPr>
          <p:nvPr/>
        </p:nvSpPr>
        <p:spPr bwMode="auto">
          <a:xfrm>
            <a:off x="762000" y="16002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Re-affirm the P802.11bf CSD in</a:t>
            </a:r>
          </a:p>
          <a:p>
            <a:pPr lvl="1" algn="just">
              <a:buFont typeface="Arial" panose="020B0604020202020204" pitchFamily="34" charset="0"/>
              <a:buChar char="–"/>
              <a:defRPr/>
            </a:pPr>
            <a:r>
              <a:rPr lang="en-US" altLang="zh-CN" dirty="0">
                <a:hlinkClick r:id="rId3"/>
              </a:rPr>
              <a:t>https://mentor.ieee.org/802-ec/dcn/20/ec-20-0203-00-ACSD-p802-11bf.docx</a:t>
            </a:r>
            <a:endParaRPr lang="en-US" altLang="zh-CN" dirty="0"/>
          </a:p>
          <a:p>
            <a:pPr lvl="1" algn="just">
              <a:buFont typeface="Arial" panose="020B0604020202020204" pitchFamily="34" charset="0"/>
              <a:buChar char="–"/>
              <a:defRPr/>
            </a:pPr>
            <a:endParaRPr lang="en-US" altLang="zh-CN" b="1" kern="0" dirty="0"/>
          </a:p>
          <a:p>
            <a:pPr lvl="1" algn="just">
              <a:buFont typeface="Arial" panose="020B0604020202020204" pitchFamily="34" charset="0"/>
              <a:buChar char="–"/>
              <a:defRPr/>
            </a:pPr>
            <a:endParaRPr lang="en-US" altLang="zh-CN" b="1" kern="0" dirty="0"/>
          </a:p>
          <a:p>
            <a:pPr lvl="1"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 Sang Kim</a:t>
            </a:r>
          </a:p>
          <a:p>
            <a:pPr marL="342900" lvl="1" indent="-342900" algn="just">
              <a:buFont typeface="Arial" panose="020B0604020202020204" pitchFamily="34" charset="0"/>
              <a:buChar char="•"/>
              <a:defRPr/>
            </a:pPr>
            <a:r>
              <a:rPr lang="en-US" altLang="zh-CN" sz="1800" b="1" kern="0" dirty="0"/>
              <a:t>Preliminary Result: (  9 Y/  0N/  0A)</a:t>
            </a:r>
          </a:p>
          <a:p>
            <a:pPr marL="342900" lvl="1" indent="-342900" algn="just">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rPr>
              <a:t>Motion Passes (9Y,  0N,  0A)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p:txBody>
      </p:sp>
    </p:spTree>
    <p:extLst>
      <p:ext uri="{BB962C8B-B14F-4D97-AF65-F5344CB8AC3E}">
        <p14:creationId xmlns:p14="http://schemas.microsoft.com/office/powerpoint/2010/main" val="617149802"/>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381000" y="838200"/>
            <a:ext cx="1143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600" dirty="0"/>
              <a:t>Motion: P802.11bf Conditional Forward to </a:t>
            </a:r>
            <a:r>
              <a:rPr lang="en-US" altLang="zh-CN" sz="3600" dirty="0" err="1"/>
              <a:t>REVcom</a:t>
            </a:r>
            <a:endParaRPr lang="en-US" altLang="en-US" sz="3600" dirty="0"/>
          </a:p>
        </p:txBody>
      </p:sp>
      <p:sp>
        <p:nvSpPr>
          <p:cNvPr id="5" name="Rectangle 3"/>
          <p:cNvSpPr txBox="1">
            <a:spLocks noChangeArrowheads="1"/>
          </p:cNvSpPr>
          <p:nvPr/>
        </p:nvSpPr>
        <p:spPr bwMode="auto">
          <a:xfrm>
            <a:off x="762000" y="16002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r>
              <a:rPr lang="en-US" altLang="zh-CN" sz="2400" dirty="0">
                <a:solidFill>
                  <a:schemeClr val="tx1"/>
                </a:solidFill>
              </a:rPr>
              <a:t>Approve document </a:t>
            </a:r>
            <a:r>
              <a:rPr lang="en-US" altLang="zh-CN" sz="2400" dirty="0">
                <a:solidFill>
                  <a:srgbClr val="FF0000"/>
                </a:solidFill>
              </a:rPr>
              <a:t>11-25-0303r0</a:t>
            </a:r>
            <a:r>
              <a:rPr lang="en-US" altLang="zh-CN" sz="2400" dirty="0">
                <a:solidFill>
                  <a:schemeClr val="tx1"/>
                </a:solidFill>
              </a:rPr>
              <a:t> as the report to the IEEE 802 LMSC on the requirements for </a:t>
            </a:r>
            <a:r>
              <a:rPr lang="en-US" altLang="zh-CN" sz="2400" dirty="0">
                <a:solidFill>
                  <a:srgbClr val="FF0000"/>
                </a:solidFill>
              </a:rPr>
              <a:t>conditional</a:t>
            </a:r>
            <a:r>
              <a:rPr lang="en-US" altLang="zh-CN" sz="2400" dirty="0">
                <a:solidFill>
                  <a:schemeClr val="tx1"/>
                </a:solidFill>
              </a:rPr>
              <a:t> approval to forward P802.11bf </a:t>
            </a:r>
            <a:r>
              <a:rPr lang="en-US" altLang="zh-CN" sz="2400" dirty="0">
                <a:solidFill>
                  <a:srgbClr val="FF0000"/>
                </a:solidFill>
              </a:rPr>
              <a:t>D8.0 </a:t>
            </a:r>
            <a:r>
              <a:rPr lang="en-US" altLang="zh-CN" sz="2400" dirty="0">
                <a:solidFill>
                  <a:schemeClr val="tx1"/>
                </a:solidFill>
              </a:rPr>
              <a:t>to </a:t>
            </a:r>
            <a:r>
              <a:rPr lang="en-US" altLang="zh-CN" sz="2400" dirty="0" err="1">
                <a:solidFill>
                  <a:schemeClr val="tx1"/>
                </a:solidFill>
              </a:rPr>
              <a:t>RevCom</a:t>
            </a:r>
            <a:r>
              <a:rPr lang="en-US" altLang="zh-CN" sz="2400" dirty="0">
                <a:solidFill>
                  <a:schemeClr val="tx1"/>
                </a:solidFill>
              </a:rPr>
              <a:t>, and</a:t>
            </a:r>
          </a:p>
          <a:p>
            <a:pPr algn="just"/>
            <a:r>
              <a:rPr lang="en-US" altLang="zh-CN" sz="2400" dirty="0">
                <a:solidFill>
                  <a:schemeClr val="tx1"/>
                </a:solidFill>
              </a:rPr>
              <a:t>Request the IEEE 802 LMSC to </a:t>
            </a:r>
            <a:r>
              <a:rPr lang="en-US" altLang="zh-CN" sz="2400" dirty="0">
                <a:solidFill>
                  <a:srgbClr val="FF0000"/>
                </a:solidFill>
              </a:rPr>
              <a:t>conditionally</a:t>
            </a:r>
            <a:r>
              <a:rPr lang="en-US" altLang="zh-CN" sz="2400" dirty="0">
                <a:solidFill>
                  <a:schemeClr val="tx1"/>
                </a:solidFill>
              </a:rPr>
              <a:t> approve forwarding P802.11bf </a:t>
            </a:r>
            <a:r>
              <a:rPr lang="en-US" altLang="zh-CN" sz="2400" dirty="0">
                <a:solidFill>
                  <a:srgbClr val="FF0000"/>
                </a:solidFill>
              </a:rPr>
              <a:t>D8.0</a:t>
            </a:r>
            <a:r>
              <a:rPr lang="en-US" altLang="zh-CN" sz="2400" dirty="0">
                <a:solidFill>
                  <a:schemeClr val="tx1"/>
                </a:solidFill>
              </a:rPr>
              <a:t> to </a:t>
            </a:r>
            <a:r>
              <a:rPr lang="en-US" altLang="zh-CN" sz="2400" dirty="0" err="1">
                <a:solidFill>
                  <a:schemeClr val="tx1"/>
                </a:solidFill>
              </a:rPr>
              <a:t>RevCom</a:t>
            </a:r>
            <a:r>
              <a:rPr lang="en-US" altLang="zh-CN" sz="2400" dirty="0">
                <a:solidFill>
                  <a:schemeClr val="tx1"/>
                </a:solidFill>
              </a:rPr>
              <a:t>.</a:t>
            </a:r>
          </a:p>
          <a:p>
            <a:pPr lvl="1" algn="just">
              <a:buFont typeface="Arial" panose="020B0604020202020204" pitchFamily="34" charset="0"/>
              <a:buChar char="–"/>
              <a:defRPr/>
            </a:pPr>
            <a:endParaRPr lang="en-US" altLang="zh-CN" b="1" kern="0" dirty="0"/>
          </a:p>
          <a:p>
            <a:pPr lvl="1"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 Stephen McCann</a:t>
            </a:r>
          </a:p>
          <a:p>
            <a:pPr marL="342900" lvl="1" indent="-342900" algn="just">
              <a:buFont typeface="Arial" panose="020B0604020202020204" pitchFamily="34" charset="0"/>
              <a:buChar char="•"/>
              <a:defRPr/>
            </a:pPr>
            <a:r>
              <a:rPr lang="en-US" altLang="zh-CN" sz="1800" b="1" kern="0" dirty="0"/>
              <a:t>Preliminary Result: (10Y/  0N/ 0 A)</a:t>
            </a:r>
          </a:p>
          <a:p>
            <a:pPr marL="342900" marR="0" lvl="1"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zh-CN" sz="1800" b="1" kern="0" dirty="0"/>
              <a:t>Result*: </a:t>
            </a:r>
            <a:r>
              <a:rPr kumimoji="0" lang="en-US" altLang="zh-CN" sz="1800" b="1"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MS PGothic" panose="020B0600070205080204" pitchFamily="34" charset="-128"/>
                <a:cs typeface="+mn-cs"/>
              </a:rPr>
              <a:t>Motion Passes (10Y,  0N,  0A)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0</a:t>
            </a:r>
            <a:r>
              <a:rPr lang="en-US" altLang="zh-CN" kern="0"/>
              <a:t> </a:t>
            </a:r>
            <a:r>
              <a:rPr lang="en-US" altLang="zh-CN" kern="0" dirty="0"/>
              <a:t>votes of non-voting members.</a:t>
            </a:r>
          </a:p>
        </p:txBody>
      </p:sp>
    </p:spTree>
    <p:extLst>
      <p:ext uri="{BB962C8B-B14F-4D97-AF65-F5344CB8AC3E}">
        <p14:creationId xmlns:p14="http://schemas.microsoft.com/office/powerpoint/2010/main" val="253925403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316811700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113808</TotalTime>
  <Words>26583</Words>
  <Application>Microsoft Office PowerPoint</Application>
  <PresentationFormat>宽屏</PresentationFormat>
  <Paragraphs>4585</Paragraphs>
  <Slides>391</Slides>
  <Notes>391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391</vt:i4>
      </vt:variant>
    </vt:vector>
  </HeadingPairs>
  <TitlesOfParts>
    <vt:vector size="396" baseType="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694</cp:revision>
  <cp:lastPrinted>2014-11-04T15:04:57Z</cp:lastPrinted>
  <dcterms:created xsi:type="dcterms:W3CDTF">2007-04-17T18:10:23Z</dcterms:created>
  <dcterms:modified xsi:type="dcterms:W3CDTF">2025-03-11T15:38:50Z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