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333" r:id="rId4"/>
    <p:sldId id="335" r:id="rId5"/>
    <p:sldId id="337" r:id="rId6"/>
    <p:sldId id="338" r:id="rId7"/>
    <p:sldId id="340" r:id="rId8"/>
    <p:sldId id="341" r:id="rId9"/>
    <p:sldId id="342" r:id="rId10"/>
    <p:sldId id="33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>
      <p:cViewPr varScale="1">
        <p:scale>
          <a:sx n="107" d="100"/>
          <a:sy n="107" d="100"/>
        </p:scale>
        <p:origin x="7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ML Model Sharing between STAs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901549"/>
              </p:ext>
            </p:extLst>
          </p:nvPr>
        </p:nvGraphicFramePr>
        <p:xfrm>
          <a:off x="1003300" y="3632200"/>
          <a:ext cx="100203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10448057" imgH="1695183" progId="Word.Document.8">
                  <p:embed/>
                </p:oleObj>
              </mc:Choice>
              <mc:Fallback>
                <p:oleObj name="Document" r:id="rId4" imgW="10448057" imgH="169518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632200"/>
                        <a:ext cx="10020300" cy="162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E157-37B2-0F4C-9CAA-65D4029C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03464-481D-A845-90D5-9D0FCA066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</a:t>
            </a:r>
            <a:r>
              <a:rPr lang="en-US" sz="2000" b="0" dirty="0"/>
              <a:t> </a:t>
            </a:r>
            <a:r>
              <a:rPr lang="en-US" sz="2000" dirty="0"/>
              <a:t>11-22/0597r3 May 2022 Working Group Motions, May 18, 2022 </a:t>
            </a:r>
          </a:p>
          <a:p>
            <a:r>
              <a:rPr lang="en-US" sz="2000" dirty="0"/>
              <a:t>[2] 11-22/1934r5 Proposed IEEE 802.11 AIML TIG Technical Report Text for the CSI Compression Use Case</a:t>
            </a:r>
          </a:p>
          <a:p>
            <a:r>
              <a:rPr lang="en-US" sz="2000" dirty="0"/>
              <a:t>[3] 11-23/0050r3 Proposed Technical Report Text for AIML Model Sharing Use case</a:t>
            </a:r>
          </a:p>
          <a:p>
            <a:r>
              <a:rPr lang="en-US" sz="2000" dirty="0"/>
              <a:t>[4] 11-22/2119r5 Proposed IEEE 802.11 AIML TIG Technical Report Text for the Distributed Channel Access Use Case</a:t>
            </a:r>
          </a:p>
          <a:p>
            <a:r>
              <a:rPr lang="en-US" sz="2000" dirty="0"/>
              <a:t>[5] 11-23/0227r1 Proposed IEEE 802.11 AIML TIG Technical Report Text for the Multi-AP Coordination Use Case</a:t>
            </a:r>
          </a:p>
          <a:p>
            <a:r>
              <a:rPr lang="en-US" sz="2000" dirty="0"/>
              <a:t>[6] 11-23/0217r0 Proposed IEEE 802.11 AIML TIG Technical Report Text for the Subcarrier Grouping Use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1B9E4-6D24-7146-B05A-7261A0AD25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6268-741F-534E-A4BE-41B4D886EF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F4E8A8-26B2-CC44-B364-B2DC8D4ED7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91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/>
              <a:t>In this contribution, we discuss the technical feasibility of AIML model sharing between STAs.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70F2-206B-9441-96A9-B03DEA16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1FBF-5E6F-924F-AE32-7E94D3ED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task of AIML TIG is to investigate the technical feasibility of features enabling support of AI/ML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enable support of AI/ML, we need to define signaling of AI/ML related information exchange between STAs [2-6],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capability indication, data report to facilitate AI/ML model training, </a:t>
            </a:r>
            <a:r>
              <a:rPr lang="en-US" b="1" dirty="0"/>
              <a:t>AI/ML model and model parameters distribution/sharing</a:t>
            </a:r>
            <a:r>
              <a:rPr lang="en-US" dirty="0"/>
              <a:t>, management information, additional granularity of Ng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model sharing seems the most significant standard impact and its technical feasibility needs to be well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how to distribute/share the AI/ML model or AI/ML model parameters between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2D424-95CE-6C43-AA32-D78EDBF536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5269-0CCF-0B4B-8A9D-D1443C4105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10F36-133A-9341-A4CB-EFBC2D4762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97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FCCD1-088A-FA47-8C34-2E785A14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ML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912CD-88BB-2246-BD3C-AD9B8047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regard a ML model as a black box, which consists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Algorithm: the algorithm, such as linear regression, deep learning, that the ML model uses to calculate the output by given the input. It can be </a:t>
            </a:r>
            <a:r>
              <a:rPr lang="en-US"/>
              <a:t>an executable code.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Model parameter: the parameters that are used to configure the algorithm, which are updated by model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Training data: the data is used to train the model and decides the ML model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and output: the input and output of the ML model algorithm, which are decided by the purpose (use case) of ML model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78D6-530F-8342-B8D2-F8D4FD35C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104531-9759-D445-B87D-A9A28FC0C3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BADB0-39CA-7149-A96B-CC1A74C5AD64}"/>
              </a:ext>
            </a:extLst>
          </p:cNvPr>
          <p:cNvSpPr/>
          <p:nvPr/>
        </p:nvSpPr>
        <p:spPr bwMode="auto">
          <a:xfrm>
            <a:off x="5415560" y="5100189"/>
            <a:ext cx="1728197" cy="6110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 a</a:t>
            </a:r>
            <a:r>
              <a:rPr lang="en-US" sz="1400" dirty="0">
                <a:solidFill>
                  <a:schemeClr val="tx1"/>
                </a:solidFill>
              </a:rPr>
              <a:t>lgorithm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(model parameter)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9F2463-2CF0-4748-8DFA-0B0E8ED8A02A}"/>
              </a:ext>
            </a:extLst>
          </p:cNvPr>
          <p:cNvSpPr txBox="1"/>
          <p:nvPr/>
        </p:nvSpPr>
        <p:spPr>
          <a:xfrm>
            <a:off x="5022358" y="6016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Training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D8DF2-5522-1F49-B299-9663670FA63E}"/>
              </a:ext>
            </a:extLst>
          </p:cNvPr>
          <p:cNvSpPr txBox="1"/>
          <p:nvPr/>
        </p:nvSpPr>
        <p:spPr>
          <a:xfrm>
            <a:off x="3969730" y="5253684"/>
            <a:ext cx="609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CD5A83-3A45-2B4D-9CC9-5E3F93082004}"/>
              </a:ext>
            </a:extLst>
          </p:cNvPr>
          <p:cNvSpPr txBox="1"/>
          <p:nvPr/>
        </p:nvSpPr>
        <p:spPr>
          <a:xfrm>
            <a:off x="7979837" y="5251845"/>
            <a:ext cx="714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Output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7C2168-8585-9B4D-AB36-B7534357BB17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 bwMode="auto">
          <a:xfrm flipV="1">
            <a:off x="4579480" y="5405734"/>
            <a:ext cx="836080" cy="18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87DC1B-9B96-7D40-BC50-C96B780B2357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 bwMode="auto">
          <a:xfrm>
            <a:off x="7143757" y="5405734"/>
            <a:ext cx="836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174CCF-BA64-C743-A83A-ED874FE9C889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 bwMode="auto">
          <a:xfrm flipV="1">
            <a:off x="6279658" y="5711278"/>
            <a:ext cx="1" cy="305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8764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2F9E-935A-3243-946F-CD898752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of ML model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352EA-8F65-6547-93C9-EADB3BCFF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Autoencoder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Autoencoder is popular ML model for CSI compression </a:t>
            </a:r>
            <a:r>
              <a:rPr lang="en-US" dirty="0">
                <a:sym typeface="Wingdings" panose="05000000000000000000" pitchFamily="2" charset="2"/>
              </a:rPr>
              <a:t> input and output are known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Assume that the encoder and decoder are trained offline.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Encoder and decoder are a pair of ML algorithms that are deployed at STA1 and STA2.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ML model algorithms and model parameters between STAs have to be shared.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A52F2-B030-034A-A4C9-4AF6CEF9BF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69239-405D-6A48-AAA5-7DB97A08C3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E5A5FE-F670-E140-B9AF-E18BF2883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631E0B-A4C5-4C81-A6AA-6BA218C73C49}"/>
              </a:ext>
            </a:extLst>
          </p:cNvPr>
          <p:cNvGrpSpPr/>
          <p:nvPr/>
        </p:nvGrpSpPr>
        <p:grpSpPr>
          <a:xfrm>
            <a:off x="3200400" y="3779703"/>
            <a:ext cx="1676400" cy="1677987"/>
            <a:chOff x="2590800" y="3198020"/>
            <a:chExt cx="1676400" cy="16779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CD24AA-AC8E-4C98-BA83-0298901B554B}"/>
                </a:ext>
              </a:extLst>
            </p:cNvPr>
            <p:cNvSpPr/>
            <p:nvPr/>
          </p:nvSpPr>
          <p:spPr bwMode="auto">
            <a:xfrm>
              <a:off x="2590800" y="3199607"/>
              <a:ext cx="12192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B4156E-0CDE-48C4-9236-78D08201B6CA}"/>
                </a:ext>
              </a:extLst>
            </p:cNvPr>
            <p:cNvSpPr txBox="1"/>
            <p:nvPr/>
          </p:nvSpPr>
          <p:spPr>
            <a:xfrm>
              <a:off x="2781300" y="3883918"/>
              <a:ext cx="83820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Decoder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38909C6-87E9-4344-9859-2F2404FA1D7D}"/>
                </a:ext>
              </a:extLst>
            </p:cNvPr>
            <p:cNvCxnSpPr/>
            <p:nvPr/>
          </p:nvCxnSpPr>
          <p:spPr bwMode="auto">
            <a:xfrm>
              <a:off x="3810000" y="3581400"/>
              <a:ext cx="381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2C66CFF-28D1-40B3-B044-B1087F917B25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0" cy="3817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5D969CE-DD7A-4BD5-AD11-EC3B7C778B30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31B6455-EC3A-471B-8C3E-ADBD1CFA83C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06010" y="3198020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2CB9119-A8AF-4B6F-BD5C-CA7E56FFD551}"/>
              </a:ext>
            </a:extLst>
          </p:cNvPr>
          <p:cNvSpPr txBox="1"/>
          <p:nvPr/>
        </p:nvSpPr>
        <p:spPr>
          <a:xfrm>
            <a:off x="3467099" y="548779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C40D617-F9D7-4369-87A2-E657E0889B5D}"/>
              </a:ext>
            </a:extLst>
          </p:cNvPr>
          <p:cNvGrpSpPr/>
          <p:nvPr/>
        </p:nvGrpSpPr>
        <p:grpSpPr>
          <a:xfrm flipH="1">
            <a:off x="7315202" y="3770667"/>
            <a:ext cx="1676400" cy="1677987"/>
            <a:chOff x="2590800" y="3198020"/>
            <a:chExt cx="1676400" cy="167798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1F09E2-F081-48E8-9C04-9EE380A50748}"/>
                </a:ext>
              </a:extLst>
            </p:cNvPr>
            <p:cNvSpPr/>
            <p:nvPr/>
          </p:nvSpPr>
          <p:spPr bwMode="auto">
            <a:xfrm>
              <a:off x="2590800" y="3199607"/>
              <a:ext cx="1219200" cy="1676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BC420F0-06F6-4521-9F3F-7382FE7AA6C2}"/>
                </a:ext>
              </a:extLst>
            </p:cNvPr>
            <p:cNvSpPr txBox="1"/>
            <p:nvPr/>
          </p:nvSpPr>
          <p:spPr>
            <a:xfrm>
              <a:off x="2781300" y="3883918"/>
              <a:ext cx="83820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Encoder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D77D1FB-958C-46F9-883C-3385A7407253}"/>
                </a:ext>
              </a:extLst>
            </p:cNvPr>
            <p:cNvCxnSpPr/>
            <p:nvPr/>
          </p:nvCxnSpPr>
          <p:spPr bwMode="auto">
            <a:xfrm>
              <a:off x="3810000" y="3581400"/>
              <a:ext cx="3810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89B1378-B634-4C51-8962-21D98B092B48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0" cy="3817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D15250-9331-402C-9880-7CB46DF5C718}"/>
                </a:ext>
              </a:extLst>
            </p:cNvPr>
            <p:cNvCxnSpPr/>
            <p:nvPr/>
          </p:nvCxnSpPr>
          <p:spPr bwMode="auto">
            <a:xfrm flipV="1">
              <a:off x="4191000" y="3199607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D046ED-C6B6-4218-A847-19239261AE5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06010" y="3198020"/>
              <a:ext cx="76200" cy="15319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F1CB47-930C-4CF1-9D89-36CCC92CAF85}"/>
              </a:ext>
            </a:extLst>
          </p:cNvPr>
          <p:cNvCxnSpPr/>
          <p:nvPr/>
        </p:nvCxnSpPr>
        <p:spPr bwMode="auto">
          <a:xfrm flipH="1">
            <a:off x="5029200" y="3847263"/>
            <a:ext cx="2133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E2072DD-A1B8-4D52-A793-B3E191C8DF38}"/>
              </a:ext>
            </a:extLst>
          </p:cNvPr>
          <p:cNvSpPr txBox="1"/>
          <p:nvPr/>
        </p:nvSpPr>
        <p:spPr>
          <a:xfrm>
            <a:off x="5148098" y="3581400"/>
            <a:ext cx="1893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Encoded CSI feedback bits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1565D70D-95B6-4D5C-8492-B99928A87821}"/>
              </a:ext>
            </a:extLst>
          </p:cNvPr>
          <p:cNvCxnSpPr>
            <a:endCxn id="9" idx="0"/>
          </p:cNvCxnSpPr>
          <p:nvPr/>
        </p:nvCxnSpPr>
        <p:spPr bwMode="auto">
          <a:xfrm rot="10800000" flipV="1">
            <a:off x="3810000" y="4163083"/>
            <a:ext cx="609600" cy="30251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C7F0F04A-0957-4DD9-874B-88A8209F367F}"/>
              </a:ext>
            </a:extLst>
          </p:cNvPr>
          <p:cNvCxnSpPr>
            <a:stCxn id="21" idx="0"/>
          </p:cNvCxnSpPr>
          <p:nvPr/>
        </p:nvCxnSpPr>
        <p:spPr bwMode="auto">
          <a:xfrm rot="16200000" flipV="1">
            <a:off x="7925943" y="4000506"/>
            <a:ext cx="302518" cy="6096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4F10C5A-5312-4B2F-9AF3-674E6CD99398}"/>
              </a:ext>
            </a:extLst>
          </p:cNvPr>
          <p:cNvSpPr txBox="1"/>
          <p:nvPr/>
        </p:nvSpPr>
        <p:spPr>
          <a:xfrm>
            <a:off x="8077202" y="548779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09588F-6441-40A5-BC75-67B172D50B00}"/>
              </a:ext>
            </a:extLst>
          </p:cNvPr>
          <p:cNvCxnSpPr/>
          <p:nvPr/>
        </p:nvCxnSpPr>
        <p:spPr bwMode="auto">
          <a:xfrm>
            <a:off x="3809999" y="4773378"/>
            <a:ext cx="0" cy="2279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7FDCA13-79A1-4D26-84F9-47F7DF21CA1D}"/>
              </a:ext>
            </a:extLst>
          </p:cNvPr>
          <p:cNvSpPr txBox="1"/>
          <p:nvPr/>
        </p:nvSpPr>
        <p:spPr>
          <a:xfrm>
            <a:off x="3294601" y="4984255"/>
            <a:ext cx="1030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Recovered CSI feedback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67357B-0D53-4719-94BA-EFB34F8040D0}"/>
              </a:ext>
            </a:extLst>
          </p:cNvPr>
          <p:cNvSpPr txBox="1"/>
          <p:nvPr/>
        </p:nvSpPr>
        <p:spPr>
          <a:xfrm>
            <a:off x="7904704" y="5001283"/>
            <a:ext cx="1030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Original CSI feedback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03FA95A-0855-4708-B958-81EEE7654B67}"/>
              </a:ext>
            </a:extLst>
          </p:cNvPr>
          <p:cNvCxnSpPr>
            <a:cxnSpLocks/>
          </p:cNvCxnSpPr>
          <p:nvPr/>
        </p:nvCxnSpPr>
        <p:spPr bwMode="auto">
          <a:xfrm flipV="1">
            <a:off x="8382002" y="4773378"/>
            <a:ext cx="0" cy="2279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00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4515-A531-4BFF-9539-4E4DC3D1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sharing ML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47F4-E8B9-4C15-9468-56D950801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pre-install the same AIML algorithm on the two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difficult to have one or several universal ML models used by all devices even for a same use case.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Each company has its own team to develop ML model and may prefer to keep the model secret.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Machine learning is a popular topic and the improvement of ML model happens frequently.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Then, it requires one device to share its ML algorithm with other device to enable the ML functionality.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transmit the ML algorithm over the 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download the algorithm from verified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are going to discuss the above two proposals.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629DC-8C10-42C4-A475-890772C19F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61499-203B-4564-A095-22A65BB35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9F4E2A-DAB5-4926-9CC2-3756FA431F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46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B8B0-BB65-4ED5-B61F-1122D315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transmit ML algorithm over-the-air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E8E43-C855-4C61-A45F-D85F8B59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74158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 model can be shared within IEEE 802.11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Difficulties: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to execute ML algorithm received from the frame?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Compatibility issue: the ML algorithm may not be able to execute at firmware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Security issue: the ML algorithm may include backdoors which may cause security issue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C9CFF-A3AE-4DAA-B3E6-0321781F5C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1E1A7-744B-4D0A-9714-19C15C8DF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5C4E78-F9D8-4002-93A2-C4F818A44F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EF2B384-1B57-4F50-A147-BAEF4F770A48}"/>
              </a:ext>
            </a:extLst>
          </p:cNvPr>
          <p:cNvCxnSpPr>
            <a:cxnSpLocks/>
          </p:cNvCxnSpPr>
          <p:nvPr/>
        </p:nvCxnSpPr>
        <p:spPr bwMode="auto">
          <a:xfrm>
            <a:off x="8153400" y="2895600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441D65B-5FFF-4E50-9DAF-138463764976}"/>
              </a:ext>
            </a:extLst>
          </p:cNvPr>
          <p:cNvSpPr txBox="1"/>
          <p:nvPr/>
        </p:nvSpPr>
        <p:spPr>
          <a:xfrm>
            <a:off x="8606366" y="26186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(ML model)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8F116C-4CBA-4FBE-8BAA-97FE283E2F63}"/>
              </a:ext>
            </a:extLst>
          </p:cNvPr>
          <p:cNvCxnSpPr>
            <a:cxnSpLocks/>
          </p:cNvCxnSpPr>
          <p:nvPr/>
        </p:nvCxnSpPr>
        <p:spPr bwMode="auto">
          <a:xfrm>
            <a:off x="8153400" y="2514600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1B685D-E735-4EEC-8421-0D13E9FFDDE6}"/>
              </a:ext>
            </a:extLst>
          </p:cNvPr>
          <p:cNvCxnSpPr>
            <a:cxnSpLocks/>
          </p:cNvCxnSpPr>
          <p:nvPr/>
        </p:nvCxnSpPr>
        <p:spPr bwMode="auto">
          <a:xfrm>
            <a:off x="10515600" y="2514600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4327DB-FC86-4D3F-B32B-5967E97B39A5}"/>
              </a:ext>
            </a:extLst>
          </p:cNvPr>
          <p:cNvSpPr txBox="1"/>
          <p:nvPr/>
        </p:nvSpPr>
        <p:spPr>
          <a:xfrm>
            <a:off x="7848600" y="221967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3CA452-0FD5-4126-9FFC-B6F43A28F54A}"/>
              </a:ext>
            </a:extLst>
          </p:cNvPr>
          <p:cNvSpPr txBox="1"/>
          <p:nvPr/>
        </p:nvSpPr>
        <p:spPr>
          <a:xfrm>
            <a:off x="10300820" y="224253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A3DF83-F1F2-456B-B968-3F3618CB27CF}"/>
              </a:ext>
            </a:extLst>
          </p:cNvPr>
          <p:cNvSpPr/>
          <p:nvPr/>
        </p:nvSpPr>
        <p:spPr bwMode="auto">
          <a:xfrm>
            <a:off x="9927168" y="3177902"/>
            <a:ext cx="1274232" cy="518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Install ML model from frame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EA84D0-D580-4186-AD8D-3CB87FDB874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191000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405EE2D-08B0-4DF5-B9BE-D11B859F6CF8}"/>
              </a:ext>
            </a:extLst>
          </p:cNvPr>
          <p:cNvSpPr txBox="1"/>
          <p:nvPr/>
        </p:nvSpPr>
        <p:spPr>
          <a:xfrm>
            <a:off x="8406901" y="3908813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(Input of ML model)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E986E5-CB3C-45A7-A6F1-A33ADC3891C8}"/>
              </a:ext>
            </a:extLst>
          </p:cNvPr>
          <p:cNvSpPr/>
          <p:nvPr/>
        </p:nvSpPr>
        <p:spPr bwMode="auto">
          <a:xfrm>
            <a:off x="9927168" y="4379338"/>
            <a:ext cx="1274232" cy="301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Run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 model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BD3360-7962-49DE-A1D0-E04BB4D54D3A}"/>
              </a:ext>
            </a:extLst>
          </p:cNvPr>
          <p:cNvCxnSpPr>
            <a:cxnSpLocks/>
          </p:cNvCxnSpPr>
          <p:nvPr/>
        </p:nvCxnSpPr>
        <p:spPr bwMode="auto">
          <a:xfrm>
            <a:off x="8153400" y="5029200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4A9FC40-6619-4232-B049-3466408B73D1}"/>
              </a:ext>
            </a:extLst>
          </p:cNvPr>
          <p:cNvSpPr txBox="1"/>
          <p:nvPr/>
        </p:nvSpPr>
        <p:spPr>
          <a:xfrm>
            <a:off x="8341782" y="4800600"/>
            <a:ext cx="2097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(Output of ML model)</a:t>
            </a:r>
          </a:p>
        </p:txBody>
      </p:sp>
    </p:spTree>
    <p:extLst>
      <p:ext uri="{BB962C8B-B14F-4D97-AF65-F5344CB8AC3E}">
        <p14:creationId xmlns:p14="http://schemas.microsoft.com/office/powerpoint/2010/main" val="77276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7F9C-4FEC-4799-8E79-DE80C16C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download the algorithm from verified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D08F8-A7FD-4353-9756-E455455D1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65429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can stores a large amount of ML algorithms and updates the ML algorithms frequently.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can verify the ML algorithms to ensure the security of those ML algorithms.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Difficulties: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Interaction with a cloud server for ML algorithms may be out of scope of IEEE 802.11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Cloud server requires additional cost and it is not clear who should be responsible to maintain the cloud server.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93D0B-069B-45CB-9726-1ADA8E9F63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C5F9C-957B-4408-B555-CB0479498B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C4CDDB-B2EC-4FE4-B64E-05797844CA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FF8963-A2A0-4848-BA6B-1549283EF1A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33868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93CB9B-5C6F-482E-B422-53E8285E1C84}"/>
              </a:ext>
            </a:extLst>
          </p:cNvPr>
          <p:cNvSpPr txBox="1"/>
          <p:nvPr/>
        </p:nvSpPr>
        <p:spPr>
          <a:xfrm>
            <a:off x="8257033" y="3109899"/>
            <a:ext cx="1680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(ML model ID)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CAF6B5-5926-405E-87DC-1CF6FAE03AA9}"/>
              </a:ext>
            </a:extLst>
          </p:cNvPr>
          <p:cNvCxnSpPr>
            <a:cxnSpLocks/>
          </p:cNvCxnSpPr>
          <p:nvPr/>
        </p:nvCxnSpPr>
        <p:spPr bwMode="auto">
          <a:xfrm>
            <a:off x="7804068" y="3005898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BA8A57-C2F6-4E29-BB1B-225044E39BC3}"/>
              </a:ext>
            </a:extLst>
          </p:cNvPr>
          <p:cNvCxnSpPr>
            <a:cxnSpLocks/>
          </p:cNvCxnSpPr>
          <p:nvPr/>
        </p:nvCxnSpPr>
        <p:spPr bwMode="auto">
          <a:xfrm>
            <a:off x="10166268" y="3005898"/>
            <a:ext cx="0" cy="2743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228100E-8058-408F-A3A2-A2612585F9AC}"/>
              </a:ext>
            </a:extLst>
          </p:cNvPr>
          <p:cNvSpPr txBox="1"/>
          <p:nvPr/>
        </p:nvSpPr>
        <p:spPr>
          <a:xfrm>
            <a:off x="7499268" y="271097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783E5F-B7DF-4D8E-8D5D-294D5B20BD98}"/>
              </a:ext>
            </a:extLst>
          </p:cNvPr>
          <p:cNvSpPr txBox="1"/>
          <p:nvPr/>
        </p:nvSpPr>
        <p:spPr>
          <a:xfrm>
            <a:off x="9951488" y="273383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0939DC-9172-49B7-AD0C-E3B16D065F75}"/>
              </a:ext>
            </a:extLst>
          </p:cNvPr>
          <p:cNvSpPr/>
          <p:nvPr/>
        </p:nvSpPr>
        <p:spPr bwMode="auto">
          <a:xfrm>
            <a:off x="9577836" y="3669200"/>
            <a:ext cx="1274232" cy="518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Install ML model from </a:t>
            </a:r>
            <a:r>
              <a:rPr lang="en-US" sz="1200" dirty="0">
                <a:solidFill>
                  <a:schemeClr val="tx1"/>
                </a:solidFill>
              </a:rPr>
              <a:t>server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347527-EBE9-4F6F-B25C-123C7D52228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46822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AE4E9A-62EB-4640-B292-1CE078C6928B}"/>
              </a:ext>
            </a:extLst>
          </p:cNvPr>
          <p:cNvSpPr txBox="1"/>
          <p:nvPr/>
        </p:nvSpPr>
        <p:spPr>
          <a:xfrm>
            <a:off x="8057569" y="440011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(Input of ML model)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B3B5AA-33F1-4031-BAA5-455EFE492AC0}"/>
              </a:ext>
            </a:extLst>
          </p:cNvPr>
          <p:cNvSpPr/>
          <p:nvPr/>
        </p:nvSpPr>
        <p:spPr bwMode="auto">
          <a:xfrm>
            <a:off x="9577836" y="4870636"/>
            <a:ext cx="1274232" cy="301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Run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 model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61C618-C9D6-4214-AB5A-C8F78176C030}"/>
              </a:ext>
            </a:extLst>
          </p:cNvPr>
          <p:cNvCxnSpPr>
            <a:cxnSpLocks/>
          </p:cNvCxnSpPr>
          <p:nvPr/>
        </p:nvCxnSpPr>
        <p:spPr bwMode="auto">
          <a:xfrm>
            <a:off x="7804068" y="5520498"/>
            <a:ext cx="2362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380E5B-D044-4AD3-96E2-6FE961021F11}"/>
              </a:ext>
            </a:extLst>
          </p:cNvPr>
          <p:cNvSpPr txBox="1"/>
          <p:nvPr/>
        </p:nvSpPr>
        <p:spPr>
          <a:xfrm>
            <a:off x="7992450" y="5291898"/>
            <a:ext cx="2097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Frame (Output of ML model)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39F2B5-B0F8-4508-B28A-C7C62BB0FE58}"/>
              </a:ext>
            </a:extLst>
          </p:cNvPr>
          <p:cNvSpPr/>
          <p:nvPr/>
        </p:nvSpPr>
        <p:spPr bwMode="auto">
          <a:xfrm>
            <a:off x="11156868" y="3669200"/>
            <a:ext cx="730332" cy="5181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Cloud S</a:t>
            </a:r>
            <a:r>
              <a:rPr lang="en-US" sz="1200" dirty="0">
                <a:solidFill>
                  <a:schemeClr val="tx1"/>
                </a:solidFill>
              </a:rPr>
              <a:t>erver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FB8ACC-C352-4AC5-B158-ED2DA76C8CC4}"/>
              </a:ext>
            </a:extLst>
          </p:cNvPr>
          <p:cNvCxnSpPr>
            <a:stCxn id="13" idx="3"/>
            <a:endCxn id="19" idx="1"/>
          </p:cNvCxnSpPr>
          <p:nvPr/>
        </p:nvCxnSpPr>
        <p:spPr bwMode="auto">
          <a:xfrm>
            <a:off x="10852068" y="3928282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040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E1E5-3ED2-4289-B155-54154F2A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4A86-8C79-474E-A9BC-75EE9048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 model sharing requires to share the model algorithm between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several proposals to share ML algorithms between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share ML model by sending frames over the 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share ML model by downloading model from a cloud server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proposal has difficulties that we need to solve in the future.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BB3E3-47EA-4152-A65C-73F7B2EB7F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26AB-7266-4B3C-9AF0-E30BEB0B83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 (</a:t>
            </a:r>
            <a:r>
              <a:rPr lang="en-GB" dirty="0" err="1"/>
              <a:t>Zeku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C208B8-B7B9-4854-9B28-A5E448F72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8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8190</TotalTime>
  <Words>964</Words>
  <Application>Microsoft Office PowerPoint</Application>
  <PresentationFormat>Widescreen</PresentationFormat>
  <Paragraphs>135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Lucida Grande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ML Model Sharing between STAs</vt:lpstr>
      <vt:lpstr>Abstract</vt:lpstr>
      <vt:lpstr>Introduction</vt:lpstr>
      <vt:lpstr>Components of ML model</vt:lpstr>
      <vt:lpstr>Use case of ML model sharing</vt:lpstr>
      <vt:lpstr>Challenges of sharing ML algorithm</vt:lpstr>
      <vt:lpstr>Proposal 1: transmit ML algorithm over-the-air</vt:lpstr>
      <vt:lpstr>Proposal 2: download the algorithm from verified server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Liangxiao Xin</cp:lastModifiedBy>
  <cp:revision>204</cp:revision>
  <cp:lastPrinted>1601-01-01T00:00:00Z</cp:lastPrinted>
  <dcterms:created xsi:type="dcterms:W3CDTF">2018-05-05T22:00:08Z</dcterms:created>
  <dcterms:modified xsi:type="dcterms:W3CDTF">2023-03-13T05:36:34Z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