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4" r:id="rId3"/>
    <p:sldId id="257" r:id="rId4"/>
    <p:sldId id="292" r:id="rId5"/>
    <p:sldId id="305" r:id="rId6"/>
    <p:sldId id="296" r:id="rId7"/>
    <p:sldId id="306" r:id="rId8"/>
    <p:sldId id="288" r:id="rId9"/>
    <p:sldId id="298" r:id="rId10"/>
    <p:sldId id="301" r:id="rId11"/>
    <p:sldId id="300" r:id="rId12"/>
    <p:sldId id="299" r:id="rId13"/>
    <p:sldId id="303" r:id="rId14"/>
    <p:sldId id="297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0502"/>
    <a:srgbClr val="1214D2"/>
    <a:srgbClr val="5BFCFE"/>
    <a:srgbClr val="180FBA"/>
    <a:srgbClr val="79E8D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484" autoAdjust="0"/>
  </p:normalViewPr>
  <p:slideViewPr>
    <p:cSldViewPr>
      <p:cViewPr varScale="1">
        <p:scale>
          <a:sx n="101" d="100"/>
          <a:sy n="101" d="100"/>
        </p:scale>
        <p:origin x="166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8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Train the VQVAE model based on generated V matrices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Apply the trained model to do precoding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Run PER curve under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0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802.11-23/0290r2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Study on AI CSI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74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739954"/>
              </p:ext>
            </p:extLst>
          </p:nvPr>
        </p:nvGraphicFramePr>
        <p:xfrm>
          <a:off x="666750" y="3022600"/>
          <a:ext cx="7637463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" name="Document" r:id="rId4" imgW="8250056" imgH="2742768" progId="Word.Document.8">
                  <p:embed/>
                </p:oleObj>
              </mc:Choice>
              <mc:Fallback>
                <p:oleObj name="Document" r:id="rId4" imgW="8250056" imgH="27427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3022600"/>
                        <a:ext cx="7637463" cy="2538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685" y="22266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7FE0A-876F-4D2B-861D-53448E00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Goodput improvement and feedback overhead reduction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8A2684B-7654-4033-BB50-29E3E8070E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58" y="2121875"/>
                <a:ext cx="8748000" cy="4113213"/>
              </a:xfrm>
            </p:spPr>
            <p:txBody>
              <a:bodyPr/>
              <a:lstStyle/>
              <a:p>
                <a:pPr marL="628650" lvl="0" indent="-285750" eaLnBrk="0" hangingPunct="0">
                  <a:spcBef>
                    <a:spcPct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kern="1200" dirty="0">
                    <a:latin typeface="Times New Roman" pitchFamily="16" charset="0"/>
                    <a:ea typeface="宋体" panose="02010600030101010101" pitchFamily="2" charset="-122"/>
                  </a:rPr>
                  <a:t>Performance Metric:</a:t>
                </a:r>
              </a:p>
              <a:p>
                <a:pPr marL="1028700" lvl="1" eaLnBrk="0" hangingPunct="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Goodput: GP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successful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transmitted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time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duration</m:t>
                        </m:r>
                      </m:den>
                    </m:f>
                  </m:oMath>
                </a14:m>
                <a:endParaRPr lang="en-US" altLang="zh-CN" sz="1500" i="1" kern="1200" dirty="0">
                  <a:latin typeface="Cambria Math" panose="02040503050406030204" pitchFamily="18" charset="0"/>
                  <a:cs typeface="+mn-cs"/>
                </a:endParaRPr>
              </a:p>
              <a:p>
                <a:pPr lvl="1" indent="0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altLang="zh-CN" sz="1500" kern="1200" dirty="0">
                    <a:cs typeface="+mn-cs"/>
                  </a:rPr>
                  <a:t>			       </a:t>
                </a:r>
                <a14:m>
                  <m:oMath xmlns:m="http://schemas.openxmlformats.org/officeDocument/2006/math">
                    <m:r>
                      <a:rPr lang="en-US" altLang="zh-CN" sz="1500" kern="1200"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𝐿</m:t>
                        </m:r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 (1−</m:t>
                        </m:r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𝑃𝐸𝑅</m:t>
                        </m:r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𝑁𝐷𝑃𝐴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𝑁𝐷𝑃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𝐵𝐹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𝐷𝑎𝑡𝑎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𝐴𝐶𝐾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+4∗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𝑆𝐼𝐹𝑆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1500" kern="1200" dirty="0">
                  <a:latin typeface="Times New Roman" pitchFamily="16" charset="0"/>
                  <a:ea typeface="MS Gothic" charset="-128"/>
                  <a:cs typeface="+mn-cs"/>
                </a:endParaRPr>
              </a:p>
              <a:p>
                <a:pPr marL="1028700" lvl="1" eaLnBrk="0" hangingPunct="0">
                  <a:spcBef>
                    <a:spcPts val="6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kern="1200" dirty="0">
                    <a:latin typeface="Times New Roman" pitchFamily="16" charset="0"/>
                    <a:ea typeface="宋体" panose="02010600030101010101" pitchFamily="2" charset="-122"/>
                    <a:cs typeface="+mn-cs"/>
                  </a:rPr>
                  <a:t>Compression ratio: Rc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kern="1200"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legacy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bits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400" kern="120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AI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bits</m:t>
                        </m:r>
                      </m:den>
                    </m:f>
                  </m:oMath>
                </a14:m>
                <a:endParaRPr lang="en-US" altLang="zh-CN" sz="1500" kern="1200" dirty="0">
                  <a:latin typeface="Times New Roman" pitchFamily="16" charset="0"/>
                  <a:ea typeface="MS Gothic" charset="-128"/>
                  <a:cs typeface="+mn-cs"/>
                </a:endParaRPr>
              </a:p>
              <a:p>
                <a:pPr marL="1028700" lvl="1" eaLnBrk="0" hangingPunct="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Parameters for goodput calculation: T</a:t>
                </a:r>
                <a:r>
                  <a:rPr lang="en-US" altLang="zh-CN" sz="1600" kern="1200" baseline="-25000" dirty="0">
                    <a:latin typeface="Times New Roman" pitchFamily="16" charset="0"/>
                    <a:ea typeface="MS Gothic" charset="-128"/>
                    <a:cs typeface="+mn-cs"/>
                  </a:rPr>
                  <a:t>NDPA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=28us, T</a:t>
                </a:r>
                <a:r>
                  <a:rPr lang="en-US" altLang="zh-CN" sz="1600" kern="1200" baseline="-25000" dirty="0">
                    <a:latin typeface="Times New Roman" pitchFamily="16" charset="0"/>
                    <a:ea typeface="MS Gothic" charset="-128"/>
                    <a:cs typeface="+mn-cs"/>
                  </a:rPr>
                  <a:t>NDP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=112us, T</a:t>
                </a:r>
                <a:r>
                  <a:rPr lang="en-US" altLang="zh-CN" sz="1600" kern="1200" baseline="-25000" dirty="0">
                    <a:latin typeface="Times New Roman" pitchFamily="16" charset="0"/>
                    <a:ea typeface="MS Gothic" charset="-128"/>
                    <a:cs typeface="+mn-cs"/>
                  </a:rPr>
                  <a:t>SIFS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=16us, </a:t>
                </a:r>
                <a:r>
                  <a:rPr lang="en-US" altLang="zh-CN" sz="1600" kern="1200" dirty="0" err="1">
                    <a:latin typeface="Times New Roman" pitchFamily="16" charset="0"/>
                    <a:ea typeface="MS Gothic" charset="-128"/>
                    <a:cs typeface="+mn-cs"/>
                  </a:rPr>
                  <a:t>T</a:t>
                </a:r>
                <a:r>
                  <a:rPr lang="en-US" altLang="zh-CN" sz="1600" kern="1200" baseline="-25000" dirty="0" err="1">
                    <a:latin typeface="Times New Roman" pitchFamily="16" charset="0"/>
                    <a:ea typeface="MS Gothic" charset="-128"/>
                    <a:cs typeface="+mn-cs"/>
                  </a:rPr>
                  <a:t>preamble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=64us, MCS=1 for BF report, MCS=7 for data, L=1000Bytes, PER=0.01</a:t>
                </a:r>
              </a:p>
              <a:p>
                <a:pPr marL="1028700" lvl="1" eaLnBrk="0" hangingPunct="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endParaRPr lang="en-US" altLang="zh-CN" sz="1800" kern="1200" dirty="0">
                  <a:latin typeface="Times New Roman" pitchFamily="16" charset="0"/>
                  <a:ea typeface="宋体" panose="02010600030101010101" pitchFamily="2" charset="-122"/>
                  <a:cs typeface="+mn-cs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8A2684B-7654-4033-BB50-29E3E8070E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58" y="2121875"/>
                <a:ext cx="8748000" cy="4113213"/>
              </a:xfrm>
              <a:blipFill>
                <a:blip r:embed="rId2"/>
                <a:stretch>
                  <a:fillRect t="-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49014-AF3E-414B-B06E-9C599D0917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2EC55B-09FA-491A-A582-AD36904BA6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E6F555-73DB-42FC-85F9-61A14CE8B9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7" name="内容占位符 3">
            <a:extLst>
              <a:ext uri="{FF2B5EF4-FFF2-40B4-BE49-F238E27FC236}">
                <a16:creationId xmlns:a16="http://schemas.microsoft.com/office/drawing/2014/main" id="{639C1479-B1B1-4A38-8E6F-81559E3E3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889449"/>
              </p:ext>
            </p:extLst>
          </p:nvPr>
        </p:nvGraphicFramePr>
        <p:xfrm>
          <a:off x="258882" y="4869160"/>
          <a:ext cx="8748000" cy="1125604"/>
        </p:xfrm>
        <a:graphic>
          <a:graphicData uri="http://schemas.openxmlformats.org/drawingml/2006/table">
            <a:tbl>
              <a:tblPr/>
              <a:tblGrid>
                <a:gridCol w="60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310">
                  <a:extLst>
                    <a:ext uri="{9D8B030D-6E8A-4147-A177-3AD203B41FA5}">
                      <a16:colId xmlns:a16="http://schemas.microsoft.com/office/drawing/2014/main" val="3193320875"/>
                    </a:ext>
                  </a:extLst>
                </a:gridCol>
                <a:gridCol w="670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95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81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682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3682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7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 size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Ng=4 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</a:t>
                      </a:r>
                      <a:r>
                        <a:rPr lang="en-US" altLang="zh-CN" sz="1100" dirty="0">
                          <a:solidFill>
                            <a:srgbClr val="C00000"/>
                          </a:solidFill>
                        </a:rPr>
                        <a:t>0.01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PER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0.01 PER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Ng=4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GP AI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VQVAE-1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1024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189.64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16978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VQVAE-2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1024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215.20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48.53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7398"/>
                  </a:ext>
                </a:extLst>
              </a:tr>
              <a:tr h="2048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VQVAE-3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223.77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32280"/>
                  </a:ext>
                </a:extLst>
              </a:tr>
            </a:tbl>
          </a:graphicData>
        </a:graphic>
      </p:graphicFrame>
      <p:grpSp>
        <p:nvGrpSpPr>
          <p:cNvPr id="9" name="组合 8">
            <a:extLst>
              <a:ext uri="{FF2B5EF4-FFF2-40B4-BE49-F238E27FC236}">
                <a16:creationId xmlns:a16="http://schemas.microsoft.com/office/drawing/2014/main" id="{87210B1F-667D-444F-8F50-4EEC06359773}"/>
              </a:ext>
            </a:extLst>
          </p:cNvPr>
          <p:cNvGrpSpPr/>
          <p:nvPr/>
        </p:nvGrpSpPr>
        <p:grpSpPr>
          <a:xfrm>
            <a:off x="5724128" y="2121875"/>
            <a:ext cx="3185966" cy="1095075"/>
            <a:chOff x="5301848" y="5047255"/>
            <a:chExt cx="3185966" cy="1095075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0D2B675F-EBE9-4351-8201-3D03AC767CD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01848" y="5768399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82AE021B-5BC1-4A24-974B-28EA8E1A67C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17230" y="6140818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9954859-B967-4EA1-B380-9CFC991E7BC2}"/>
                </a:ext>
              </a:extLst>
            </p:cNvPr>
            <p:cNvSpPr/>
            <p:nvPr/>
          </p:nvSpPr>
          <p:spPr bwMode="auto">
            <a:xfrm>
              <a:off x="5377381" y="5469711"/>
              <a:ext cx="5760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14236FF-C160-45FE-AE2A-3C038C37E22C}"/>
                </a:ext>
              </a:extLst>
            </p:cNvPr>
            <p:cNvSpPr/>
            <p:nvPr/>
          </p:nvSpPr>
          <p:spPr bwMode="auto">
            <a:xfrm>
              <a:off x="6095295" y="5469711"/>
              <a:ext cx="4733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584AC92-8EF2-4C8B-86E7-0467CF2103AA}"/>
                </a:ext>
              </a:extLst>
            </p:cNvPr>
            <p:cNvSpPr/>
            <p:nvPr/>
          </p:nvSpPr>
          <p:spPr bwMode="auto">
            <a:xfrm>
              <a:off x="6734253" y="5842130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D850B466-1E52-45B2-9408-594F6BA69329}"/>
                </a:ext>
              </a:extLst>
            </p:cNvPr>
            <p:cNvSpPr/>
            <p:nvPr/>
          </p:nvSpPr>
          <p:spPr bwMode="auto">
            <a:xfrm>
              <a:off x="7312737" y="5469711"/>
              <a:ext cx="451849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5ED76F7-B42D-474D-ABE5-1309D7202649}"/>
                </a:ext>
              </a:extLst>
            </p:cNvPr>
            <p:cNvSpPr txBox="1"/>
            <p:nvPr/>
          </p:nvSpPr>
          <p:spPr>
            <a:xfrm>
              <a:off x="5393214" y="548957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88C3ED58-F3D3-4EA7-9B94-7EA3FEEE4EA3}"/>
                </a:ext>
              </a:extLst>
            </p:cNvPr>
            <p:cNvSpPr txBox="1"/>
            <p:nvPr/>
          </p:nvSpPr>
          <p:spPr>
            <a:xfrm>
              <a:off x="6105923" y="549888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609E461-F8E1-45E9-8D95-C04D2967B11B}"/>
                </a:ext>
              </a:extLst>
            </p:cNvPr>
            <p:cNvSpPr txBox="1"/>
            <p:nvPr/>
          </p:nvSpPr>
          <p:spPr>
            <a:xfrm>
              <a:off x="6762888" y="5848856"/>
              <a:ext cx="416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BF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65E12158-100B-4B58-A594-EAF45D95765B}"/>
                </a:ext>
              </a:extLst>
            </p:cNvPr>
            <p:cNvSpPr txBox="1"/>
            <p:nvPr/>
          </p:nvSpPr>
          <p:spPr>
            <a:xfrm>
              <a:off x="7312738" y="5483919"/>
              <a:ext cx="5092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Data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AED66A9-D665-4488-BB44-D09E42C2DF66}"/>
                </a:ext>
              </a:extLst>
            </p:cNvPr>
            <p:cNvSpPr/>
            <p:nvPr/>
          </p:nvSpPr>
          <p:spPr bwMode="auto">
            <a:xfrm>
              <a:off x="7907932" y="5843642"/>
              <a:ext cx="437030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3E88486-9346-4A72-867F-E5FFD28B41BD}"/>
                </a:ext>
              </a:extLst>
            </p:cNvPr>
            <p:cNvSpPr txBox="1"/>
            <p:nvPr/>
          </p:nvSpPr>
          <p:spPr>
            <a:xfrm>
              <a:off x="7876858" y="5860981"/>
              <a:ext cx="5502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ACK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A4019A49-E667-488C-BF48-3B991F81F3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3445" y="5230351"/>
              <a:ext cx="0" cy="61177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FA484CD2-47E7-4719-8988-924835A7F6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294" y="5230351"/>
              <a:ext cx="0" cy="618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1DC6E773-ED15-4EC4-B91F-8DE898198B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8658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F10B779C-D494-4E2B-9318-2DA1E70A96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2825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6B53361A-975D-4E4E-A68F-D4C408CC43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0816" y="5243014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90A08443-05DD-4064-A14B-B97A064457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12738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24359A8D-8E1E-4EB5-B9AE-A3D60CB8E8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64586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0312FA07-019F-466D-B9C2-A20A2816D5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14500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116BACA8-169A-41EA-BE13-A212C18E4D3E}"/>
                </a:ext>
              </a:extLst>
            </p:cNvPr>
            <p:cNvSpPr txBox="1"/>
            <p:nvPr/>
          </p:nvSpPr>
          <p:spPr>
            <a:xfrm>
              <a:off x="5842106" y="5047255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BD3E7EA3-22C3-4319-BF64-81B28EB26CC0}"/>
                </a:ext>
              </a:extLst>
            </p:cNvPr>
            <p:cNvSpPr txBox="1"/>
            <p:nvPr/>
          </p:nvSpPr>
          <p:spPr>
            <a:xfrm>
              <a:off x="6466077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A8E9317-57B4-4951-93E9-D125979B52CB}"/>
                </a:ext>
              </a:extLst>
            </p:cNvPr>
            <p:cNvSpPr txBox="1"/>
            <p:nvPr/>
          </p:nvSpPr>
          <p:spPr>
            <a:xfrm>
              <a:off x="7044845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B87E5DA-23EE-421D-8438-7C7016023D03}"/>
                </a:ext>
              </a:extLst>
            </p:cNvPr>
            <p:cNvSpPr txBox="1"/>
            <p:nvPr/>
          </p:nvSpPr>
          <p:spPr>
            <a:xfrm>
              <a:off x="7673038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直接箭头连接符 33">
              <a:extLst>
                <a:ext uri="{FF2B5EF4-FFF2-40B4-BE49-F238E27FC236}">
                  <a16:creationId xmlns:a16="http://schemas.microsoft.com/office/drawing/2014/main" id="{22B4ED35-5A02-4455-88C5-2C7A64ACA8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01788" y="5268164"/>
              <a:ext cx="151657" cy="21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2715BE61-C8D3-43DC-8BA4-3B1C379D13B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5296" y="5270360"/>
              <a:ext cx="1328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499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E443C-D569-4737-98C9-D38724A9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Generalization of different channel models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34FA46-EDD4-42CA-8A1A-F8F12A4697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278EC8-421E-4EA5-A4AE-8DC93097ED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1AF5D5-730A-473A-9C96-20EF599AD6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2">
                <a:extLst>
                  <a:ext uri="{FF2B5EF4-FFF2-40B4-BE49-F238E27FC236}">
                    <a16:creationId xmlns:a16="http://schemas.microsoft.com/office/drawing/2014/main" id="{8D2600CB-4F1D-4AD9-9387-DB1B0B81B4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547" y="1925100"/>
                <a:ext cx="4549485" cy="43762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a combination of V matrices generated under channel model B, C, and D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The trained model is tested by data of channel B, C, and D, respectively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</a:t>
                </a:r>
                <a:r>
                  <a:rPr lang="zh-CN" altLang="en-US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：</a:t>
                </a: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VQVAE-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: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NN model is trained and tested using data of channel X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Standard-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: Ng=4,</a:t>
                </a:r>
                <a:r>
                  <a:rPr lang="en-US" altLang="zh-CN" sz="1600" dirty="0">
                    <a:solidFill>
                      <a:schemeClr val="tx1"/>
                    </a:solidFill>
                    <a:ea typeface="MS Gothic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=4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Compared with standard method, the generalized NN model has no PER loss for channel B and C, and 0.5dB PER loss for channel D.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A well-trained neural network model is robust to different channel conditions. </a:t>
                </a: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6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9" name="Rectangle 2">
                <a:extLst>
                  <a:ext uri="{FF2B5EF4-FFF2-40B4-BE49-F238E27FC236}">
                    <a16:creationId xmlns:a16="http://schemas.microsoft.com/office/drawing/2014/main" id="{8D2600CB-4F1D-4AD9-9387-DB1B0B81B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547" y="1925100"/>
                <a:ext cx="4549485" cy="4376225"/>
              </a:xfrm>
              <a:prstGeom prst="rect">
                <a:avLst/>
              </a:prstGeom>
              <a:blipFill>
                <a:blip r:embed="rId3"/>
                <a:stretch>
                  <a:fillRect t="-418" r="-107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20C4077-9759-4FF3-B45B-E0A7036C0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51434"/>
              </p:ext>
            </p:extLst>
          </p:nvPr>
        </p:nvGraphicFramePr>
        <p:xfrm>
          <a:off x="5508104" y="4980012"/>
          <a:ext cx="3158489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642">
                  <a:extLst>
                    <a:ext uri="{9D8B030D-6E8A-4147-A177-3AD203B41FA5}">
                      <a16:colId xmlns:a16="http://schemas.microsoft.com/office/drawing/2014/main" val="3626184064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1962415129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143723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Legend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Train data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Test data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43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</a:t>
                      </a:r>
                      <a:r>
                        <a:rPr lang="en-US" altLang="zh-CN" sz="1050" dirty="0" err="1"/>
                        <a:t>chB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B, C,</a:t>
                      </a:r>
                      <a:r>
                        <a:rPr lang="zh-CN" altLang="en-US" sz="1050" dirty="0"/>
                        <a:t> </a:t>
                      </a:r>
                      <a:r>
                        <a:rPr lang="en-US" altLang="zh-CN" sz="1050" dirty="0"/>
                        <a:t>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092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</a:t>
                      </a:r>
                      <a:r>
                        <a:rPr lang="en-US" altLang="zh-CN" sz="1050" dirty="0" err="1"/>
                        <a:t>chB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127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</a:t>
                      </a:r>
                      <a:r>
                        <a:rPr lang="en-US" altLang="zh-CN" sz="1050" dirty="0" err="1"/>
                        <a:t>chC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B, C, 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C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341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</a:t>
                      </a:r>
                      <a:r>
                        <a:rPr lang="en-US" altLang="zh-CN" sz="1050" dirty="0" err="1"/>
                        <a:t>chC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C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C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814648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CFE5EFBF-DFA4-4807-B25B-9B2F0473BD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638" y="1734616"/>
            <a:ext cx="4234879" cy="317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3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D7FAD4-1F3E-4EB3-ACE7-00FC0DD6C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Generalization of different </a:t>
            </a:r>
            <a:r>
              <a:rPr lang="en-US" altLang="zh-CN" dirty="0" err="1"/>
              <a:t>Nrx</a:t>
            </a:r>
            <a:r>
              <a:rPr lang="en-US" altLang="zh-CN" dirty="0">
                <a:solidFill>
                  <a:schemeClr val="tx1"/>
                </a:solidFill>
              </a:rPr>
              <a:t>/</a:t>
            </a:r>
            <a:r>
              <a:rPr lang="en-US" altLang="zh-CN" dirty="0" err="1">
                <a:solidFill>
                  <a:schemeClr val="tx1"/>
                </a:solidFill>
              </a:rPr>
              <a:t>Nss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32DF66-19A8-4288-A346-62E98FDA03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0CD87-F3B1-48AF-BFBC-12DC6A5566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6CB442-7C48-4061-8E55-A12FA6431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215BE95B-3AC2-438E-A759-DB1CEEF83B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721" y="1830388"/>
                <a:ext cx="4384303" cy="397989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a combination of V matrices of different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(i.e.,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 and 4)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The trained model is tested by data of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 and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=4, respectively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</a:t>
                </a:r>
                <a:r>
                  <a:rPr lang="zh-CN" altLang="en-US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：</a:t>
                </a: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VQVAE: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NN model is trained and tested using data of certain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Standard: Ng=4,</a:t>
                </a:r>
                <a:r>
                  <a:rPr lang="en-US" altLang="zh-CN" sz="1600" dirty="0">
                    <a:solidFill>
                      <a:schemeClr val="tx1"/>
                    </a:solidFill>
                    <a:ea typeface="MS Gothic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=6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=4</m:t>
                    </m:r>
                  </m:oMath>
                </a14:m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Compared with standard method, the generalized NN model has 0.2/0.8dB PER loss for </a:t>
                </a:r>
                <a:r>
                  <a:rPr lang="en-US" altLang="zh-CN" sz="1600" dirty="0" err="1">
                    <a:solidFill>
                      <a:schemeClr val="tx1"/>
                    </a:solidFill>
                    <a:ea typeface="宋体" panose="02010600030101010101" pitchFamily="2" charset="-122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=2/4.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A well-trained neural network model is robust to different number of receive antennas.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6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215BE95B-3AC2-438E-A759-DB1CEEF83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721" y="1830388"/>
                <a:ext cx="4384303" cy="3979893"/>
              </a:xfrm>
              <a:prstGeom prst="rect">
                <a:avLst/>
              </a:prstGeom>
              <a:blipFill>
                <a:blip r:embed="rId2"/>
                <a:stretch>
                  <a:fillRect t="-459" b="-291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1205202E-218D-4708-9D6A-8ED232025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926" y="1701991"/>
            <a:ext cx="4384303" cy="3288227"/>
          </a:xfrm>
        </p:spPr>
      </p:pic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4DCEE9A-93A9-41F4-BCF0-AA814D322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85361"/>
              </p:ext>
            </p:extLst>
          </p:nvPr>
        </p:nvGraphicFramePr>
        <p:xfrm>
          <a:off x="5508104" y="5052020"/>
          <a:ext cx="3158489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642">
                  <a:extLst>
                    <a:ext uri="{9D8B030D-6E8A-4147-A177-3AD203B41FA5}">
                      <a16:colId xmlns:a16="http://schemas.microsoft.com/office/drawing/2014/main" val="3626184064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1962415129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143723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Legend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Train data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Test data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43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 + 8x4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8x4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092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8x4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127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VQVAE-generalized-8x2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8x2 + 8x4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341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VQVAE-8x2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81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66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>
            <a:stCxn id="9" idx="2"/>
          </p:cNvCxnSpPr>
          <p:nvPr/>
        </p:nvCxnSpPr>
        <p:spPr bwMode="auto">
          <a:xfrm>
            <a:off x="6044817" y="2234360"/>
            <a:ext cx="11651" cy="24605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 bwMode="auto">
          <a:xfrm>
            <a:off x="1606261" y="2216049"/>
            <a:ext cx="0" cy="35172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755314" y="177269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21234" y="1772695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3057348" y="2216049"/>
            <a:ext cx="0" cy="35661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6056468" y="2598737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6519057" y="234307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NDP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flipH="1">
            <a:off x="6063509" y="3419446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6378291" y="3174467"/>
                <a:ext cx="9361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V or</a:t>
                </a:r>
                <a14:m>
                  <m:oMath xmlns:m="http://schemas.openxmlformats.org/officeDocument/2006/math">
                    <m:r>
                      <a:rPr lang="en-US" altLang="zh-CN" sz="1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291" y="3174467"/>
                <a:ext cx="936104" cy="276999"/>
              </a:xfrm>
              <a:prstGeom prst="rect">
                <a:avLst/>
              </a:prstGeom>
              <a:blipFill>
                <a:blip r:embed="rId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箭头连接符 18"/>
          <p:cNvCxnSpPr/>
          <p:nvPr/>
        </p:nvCxnSpPr>
        <p:spPr bwMode="auto">
          <a:xfrm>
            <a:off x="6063847" y="4365104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5999240" y="4088105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encoder and codebook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79160" y="3586581"/>
            <a:ext cx="1481627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Train the encoder,</a:t>
            </a:r>
            <a:r>
              <a:rPr lang="zh-CN" altLang="en-US" sz="1100" dirty="0">
                <a:solidFill>
                  <a:schemeClr val="tx1"/>
                </a:solidFill>
              </a:rPr>
              <a:t> </a:t>
            </a:r>
            <a:r>
              <a:rPr lang="en-US" altLang="zh-CN" sz="1100" dirty="0">
                <a:solidFill>
                  <a:schemeClr val="tx1"/>
                </a:solidFill>
              </a:rPr>
              <a:t>codebook and decoder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716016" y="4852898"/>
            <a:ext cx="42826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NN model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</a:rPr>
              <a:t>Infrequently</a:t>
            </a:r>
            <a:r>
              <a:rPr lang="en-US" altLang="zh-CN" sz="1400" dirty="0">
                <a:solidFill>
                  <a:schemeClr val="tx1"/>
                </a:solidFill>
              </a:rPr>
              <a:t>: hours, days or even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</a:rPr>
              <a:t>Original V</a:t>
            </a:r>
            <a:r>
              <a:rPr lang="en-US" altLang="zh-CN" sz="1400" dirty="0">
                <a:solidFill>
                  <a:schemeClr val="tx1"/>
                </a:solidFill>
              </a:rPr>
              <a:t> can be feedbacked to facilitate training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</a:rPr>
              <a:t>Standardize the encoder architecture</a:t>
            </a:r>
            <a:r>
              <a:rPr lang="en-US" altLang="zh-CN" sz="1400" dirty="0">
                <a:solidFill>
                  <a:schemeClr val="tx1"/>
                </a:solidFill>
              </a:rPr>
              <a:t>; </a:t>
            </a:r>
            <a:r>
              <a:rPr lang="en-US" altLang="zh-CN" sz="1400" b="1" dirty="0">
                <a:solidFill>
                  <a:schemeClr val="tx1"/>
                </a:solidFill>
              </a:rPr>
              <a:t>alternatively, negotiate encoder architecture using existing format such as NNEF[6] and ONNX[7] </a:t>
            </a:r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1606261" y="3607405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文本框 33"/>
          <p:cNvSpPr txBox="1"/>
          <p:nvPr/>
        </p:nvSpPr>
        <p:spPr>
          <a:xfrm>
            <a:off x="2068850" y="33704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NDP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301180" y="3824590"/>
            <a:ext cx="1620264" cy="2616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Channel estimation, SVD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053827" y="4438273"/>
            <a:ext cx="809799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Encoder,</a:t>
            </a:r>
          </a:p>
          <a:p>
            <a:r>
              <a:rPr lang="en-US" altLang="zh-CN" sz="1100" dirty="0">
                <a:solidFill>
                  <a:schemeClr val="tx1"/>
                </a:solidFill>
              </a:rPr>
              <a:t>codebook</a:t>
            </a:r>
          </a:p>
        </p:txBody>
      </p:sp>
      <p:cxnSp>
        <p:nvCxnSpPr>
          <p:cNvPr id="38" name="肘形连接符 37"/>
          <p:cNvCxnSpPr>
            <a:cxnSpLocks/>
            <a:stCxn id="35" idx="3"/>
            <a:endCxn id="36" idx="3"/>
          </p:cNvCxnSpPr>
          <p:nvPr/>
        </p:nvCxnSpPr>
        <p:spPr bwMode="auto">
          <a:xfrm flipH="1">
            <a:off x="3863626" y="3955395"/>
            <a:ext cx="57818" cy="698322"/>
          </a:xfrm>
          <a:prstGeom prst="bentConnector3">
            <a:avLst>
              <a:gd name="adj1" fmla="val -39537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矩形 39"/>
          <p:cNvSpPr/>
          <p:nvPr/>
        </p:nvSpPr>
        <p:spPr>
          <a:xfrm>
            <a:off x="4166754" y="4141044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V</a:t>
            </a:r>
            <a:endParaRPr lang="zh-CN" altLang="en-US" sz="1200" dirty="0"/>
          </a:p>
        </p:txBody>
      </p:sp>
      <p:sp>
        <p:nvSpPr>
          <p:cNvPr id="44" name="文本框 43"/>
          <p:cNvSpPr txBox="1"/>
          <p:nvPr/>
        </p:nvSpPr>
        <p:spPr>
          <a:xfrm>
            <a:off x="2063721" y="4420879"/>
            <a:ext cx="616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Index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64004" y="4437112"/>
            <a:ext cx="742258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Decoder,</a:t>
            </a:r>
          </a:p>
          <a:p>
            <a:r>
              <a:rPr lang="en-US" altLang="zh-CN" sz="1100" dirty="0">
                <a:solidFill>
                  <a:schemeClr val="tx1"/>
                </a:solidFill>
              </a:rPr>
              <a:t>codebook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/>
              <p:cNvSpPr/>
              <p:nvPr/>
            </p:nvSpPr>
            <p:spPr>
              <a:xfrm>
                <a:off x="546243" y="4381538"/>
                <a:ext cx="359393" cy="344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CN" sz="16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CN" sz="16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</m:ac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58" name="矩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43" y="4381538"/>
                <a:ext cx="359393" cy="3447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文本框 58"/>
          <p:cNvSpPr txBox="1"/>
          <p:nvPr/>
        </p:nvSpPr>
        <p:spPr>
          <a:xfrm>
            <a:off x="872489" y="4994427"/>
            <a:ext cx="1003137" cy="2616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beamforming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61" name="肘形连接符 60"/>
          <p:cNvCxnSpPr>
            <a:stCxn id="45" idx="1"/>
            <a:endCxn id="59" idx="1"/>
          </p:cNvCxnSpPr>
          <p:nvPr/>
        </p:nvCxnSpPr>
        <p:spPr bwMode="auto">
          <a:xfrm rot="10800000" flipH="1" flipV="1">
            <a:off x="864003" y="4652556"/>
            <a:ext cx="8485" cy="472676"/>
          </a:xfrm>
          <a:prstGeom prst="bentConnector3">
            <a:avLst>
              <a:gd name="adj1" fmla="val -269416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1606261" y="5472060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文本框 76"/>
          <p:cNvSpPr txBox="1"/>
          <p:nvPr/>
        </p:nvSpPr>
        <p:spPr>
          <a:xfrm>
            <a:off x="2112626" y="521270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Data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>
            <a:off x="7511408" y="2194290"/>
            <a:ext cx="11651" cy="24605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左右箭头 20"/>
          <p:cNvSpPr/>
          <p:nvPr/>
        </p:nvSpPr>
        <p:spPr bwMode="auto">
          <a:xfrm>
            <a:off x="1666004" y="2692630"/>
            <a:ext cx="1337264" cy="288032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316758" y="1743656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682860" y="1750488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24726" y="219343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Training and model sharing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标题 1">
            <a:extLst>
              <a:ext uri="{FF2B5EF4-FFF2-40B4-BE49-F238E27FC236}">
                <a16:creationId xmlns:a16="http://schemas.microsoft.com/office/drawing/2014/main" id="{E4D7FAD4-1F3E-4EB3-ACE7-00FC0DD6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CN" dirty="0"/>
              <a:t>Workflow of AI CSI compression using autoencoder</a:t>
            </a:r>
            <a:endParaRPr lang="zh-CN" altLang="en-US" dirty="0"/>
          </a:p>
        </p:txBody>
      </p:sp>
      <p:sp>
        <p:nvSpPr>
          <p:cNvPr id="26" name="右箭头 25"/>
          <p:cNvSpPr/>
          <p:nvPr/>
        </p:nvSpPr>
        <p:spPr bwMode="auto">
          <a:xfrm>
            <a:off x="3779912" y="2446086"/>
            <a:ext cx="826051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794749" y="2699636"/>
            <a:ext cx="1451088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Channel estimation, SVD, Givens rotation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DC9B6FA4-7C73-49F6-8735-383113C4B869}"/>
              </a:ext>
            </a:extLst>
          </p:cNvPr>
          <p:cNvCxnSpPr/>
          <p:nvPr/>
        </p:nvCxnSpPr>
        <p:spPr bwMode="auto">
          <a:xfrm flipH="1">
            <a:off x="1606261" y="4666130"/>
            <a:ext cx="14475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2C41EB2E-2508-4728-B65E-333EAF6D6D2C}"/>
              </a:ext>
            </a:extLst>
          </p:cNvPr>
          <p:cNvSpPr/>
          <p:nvPr/>
        </p:nvSpPr>
        <p:spPr bwMode="auto">
          <a:xfrm>
            <a:off x="1312332" y="2167727"/>
            <a:ext cx="2050413" cy="892642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矩形: 圆角 47">
            <a:extLst>
              <a:ext uri="{FF2B5EF4-FFF2-40B4-BE49-F238E27FC236}">
                <a16:creationId xmlns:a16="http://schemas.microsoft.com/office/drawing/2014/main" id="{73C4E3CF-63E7-49B5-907E-09AA3E838EED}"/>
              </a:ext>
            </a:extLst>
          </p:cNvPr>
          <p:cNvSpPr/>
          <p:nvPr/>
        </p:nvSpPr>
        <p:spPr bwMode="auto">
          <a:xfrm>
            <a:off x="5076056" y="2163508"/>
            <a:ext cx="3436771" cy="2633644"/>
          </a:xfrm>
          <a:prstGeom prst="roundRect">
            <a:avLst>
              <a:gd name="adj" fmla="val 14417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391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73CFB3-5FD3-4F20-844E-1AD23DCB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02C5DE-C499-4337-8677-5FAF306B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558608" cy="4113213"/>
          </a:xfrm>
        </p:spPr>
        <p:txBody>
          <a:bodyPr/>
          <a:lstStyle/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In this contribution, we showed performance enhancement for VQVAE-based CSI compression scheme proposed in [5], including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1200" dirty="0">
                <a:solidFill>
                  <a:schemeClr val="tx1"/>
                </a:solidFill>
                <a:sym typeface="Times New Roman"/>
              </a:rPr>
              <a:t>Further feedback overhead reduction and goodput improvement,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1200" dirty="0">
                <a:solidFill>
                  <a:schemeClr val="tx1"/>
                </a:solidFill>
                <a:sym typeface="Times New Roman"/>
              </a:rPr>
              <a:t>NN model generalization of different channel models,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1200" dirty="0">
                <a:solidFill>
                  <a:schemeClr val="tx1"/>
                </a:solidFill>
                <a:sym typeface="Times New Roman"/>
              </a:rPr>
              <a:t>NN model generalization of different numbers of receive antennas.</a:t>
            </a: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kern="1200" dirty="0">
                <a:solidFill>
                  <a:schemeClr val="tx1"/>
                </a:solidFill>
                <a:sym typeface="Times New Roman"/>
              </a:rPr>
              <a:t>We also presented the workflow of AI CSI compression using autoencoder.</a:t>
            </a: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kern="1200" dirty="0">
                <a:solidFill>
                  <a:schemeClr val="tx1"/>
                </a:solidFill>
                <a:sym typeface="Times New Roman"/>
              </a:rPr>
              <a:t>Further study</a:t>
            </a:r>
            <a:endParaRPr lang="en-US" altLang="zh-CN" sz="2000" kern="1200" dirty="0"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1200" dirty="0">
                <a:sym typeface="Times New Roman"/>
              </a:rPr>
              <a:t>Robustness to different bandwidths and number of transmit antennas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kern="1200" dirty="0">
                <a:solidFill>
                  <a:schemeClr val="tx1"/>
                </a:solidFill>
                <a:sym typeface="Times New Roman"/>
              </a:rPr>
              <a:t>MU-MIMO scenarios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kern="1200" dirty="0">
                <a:solidFill>
                  <a:schemeClr val="tx1"/>
                </a:solidFill>
                <a:sym typeface="Times New Roman"/>
              </a:rPr>
              <a:t>Complexity reduction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517B67-B76F-4120-A26F-9BCAD315AD5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DE7F44-D9D8-4278-B34C-790FD3FBCA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45D750-227D-433F-9041-0C1F2FC4A6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44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[1] M. Deshmukh, Z. Lin, H. Lou, M. Kamel, R. Yang, I. </a:t>
            </a:r>
            <a:r>
              <a:rPr lang="en-US" altLang="zh-CN" sz="1200" dirty="0" err="1">
                <a:solidFill>
                  <a:schemeClr val="tx1"/>
                </a:solidFill>
              </a:rPr>
              <a:t>Güvenç</a:t>
            </a:r>
            <a:r>
              <a:rPr lang="en-US" altLang="zh-CN" sz="1200" dirty="0">
                <a:solidFill>
                  <a:schemeClr val="tx1"/>
                </a:solidFill>
              </a:rPr>
              <a:t>, “Intelligent Feedback Overhead Reduction (</a:t>
            </a:r>
            <a:r>
              <a:rPr lang="en-US" altLang="zh-CN" sz="1200" dirty="0" err="1">
                <a:solidFill>
                  <a:schemeClr val="tx1"/>
                </a:solidFill>
              </a:rPr>
              <a:t>iFOR</a:t>
            </a:r>
            <a:r>
              <a:rPr lang="en-US" altLang="zh-CN" sz="1200" dirty="0">
                <a:solidFill>
                  <a:schemeClr val="tx1"/>
                </a:solidFill>
              </a:rPr>
              <a:t>) in Wi-Fi 7 and Beyond,” in Proceedings of 2022 VTC-Spring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[2] 11-22-1563-02-aiml-ai-ml-use-case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[3] P. K. </a:t>
            </a:r>
            <a:r>
              <a:rPr lang="en-US" altLang="zh-CN" sz="1200" dirty="0" err="1">
                <a:solidFill>
                  <a:schemeClr val="tx1"/>
                </a:solidFill>
              </a:rPr>
              <a:t>Sangdeh</a:t>
            </a:r>
            <a:r>
              <a:rPr lang="en-US" altLang="zh-CN" sz="1200" dirty="0">
                <a:solidFill>
                  <a:schemeClr val="tx1"/>
                </a:solidFill>
              </a:rPr>
              <a:t>, H. </a:t>
            </a:r>
            <a:r>
              <a:rPr lang="en-US" altLang="zh-CN" sz="1200" dirty="0" err="1">
                <a:solidFill>
                  <a:schemeClr val="tx1"/>
                </a:solidFill>
              </a:rPr>
              <a:t>Pirayesh</a:t>
            </a:r>
            <a:r>
              <a:rPr lang="en-US" altLang="zh-CN" sz="1200" dirty="0">
                <a:solidFill>
                  <a:schemeClr val="tx1"/>
                </a:solidFill>
              </a:rPr>
              <a:t>, A. </a:t>
            </a:r>
            <a:r>
              <a:rPr lang="en-US" altLang="zh-CN" sz="1200" dirty="0" err="1">
                <a:solidFill>
                  <a:schemeClr val="tx1"/>
                </a:solidFill>
              </a:rPr>
              <a:t>Mobiny</a:t>
            </a:r>
            <a:r>
              <a:rPr lang="en-US" altLang="zh-CN" sz="1200" dirty="0">
                <a:solidFill>
                  <a:schemeClr val="tx1"/>
                </a:solidFill>
              </a:rPr>
              <a:t>, H. Zeng, “LB-</a:t>
            </a:r>
            <a:r>
              <a:rPr lang="en-US" altLang="zh-CN" sz="1200" dirty="0" err="1">
                <a:solidFill>
                  <a:schemeClr val="tx1"/>
                </a:solidFill>
              </a:rPr>
              <a:t>SciFi</a:t>
            </a:r>
            <a:r>
              <a:rPr lang="en-US" altLang="zh-CN" sz="1200" dirty="0">
                <a:solidFill>
                  <a:schemeClr val="tx1"/>
                </a:solidFill>
              </a:rPr>
              <a:t>: Online Learning-Based Channel Feedback for MU-MIMO in Wireless LANs, ” in Proceedings of 2020 IEEE 28th ICNP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[4] A. Oord, O. </a:t>
            </a:r>
            <a:r>
              <a:rPr lang="en-US" altLang="zh-CN" sz="1200" dirty="0" err="1">
                <a:solidFill>
                  <a:schemeClr val="tx1"/>
                </a:solidFill>
              </a:rPr>
              <a:t>Vinyals</a:t>
            </a:r>
            <a:r>
              <a:rPr lang="en-US" altLang="zh-CN" sz="1200" dirty="0">
                <a:solidFill>
                  <a:schemeClr val="tx1"/>
                </a:solidFill>
              </a:rPr>
              <a:t>, “Neural discrete representation learning,” Advances in neural information processing systems, 2017.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[5] 11-23-0290-01-aiml-study-on-ai-csi-compression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[6] The </a:t>
            </a:r>
            <a:r>
              <a:rPr lang="en-US" altLang="zh-CN" sz="1200" dirty="0" err="1">
                <a:solidFill>
                  <a:schemeClr val="tx1"/>
                </a:solidFill>
              </a:rPr>
              <a:t>Khronos</a:t>
            </a:r>
            <a:r>
              <a:rPr lang="en-US" altLang="zh-CN" sz="1200" dirty="0">
                <a:solidFill>
                  <a:schemeClr val="tx1"/>
                </a:solidFill>
              </a:rPr>
              <a:t> NNEF Working Group, “Neural Network Exchange Format”, https://www.khronos.org/registry/NNEF/specs/1.0/nnef-1.0.5.html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[7] Open Neural Network Exchange (ONNX), https://onnx.ai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2056606"/>
            <a:ext cx="8134672" cy="3892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previous contribution (r0&amp;r1)</a:t>
            </a:r>
            <a:r>
              <a:rPr lang="en-GB" altLang="zh-CN" sz="2000" kern="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[5]</a:t>
            </a:r>
            <a:r>
              <a:rPr lang="en-GB" sz="2000" kern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we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1200" dirty="0">
                <a:solidFill>
                  <a:schemeClr val="tx1"/>
                </a:solidFill>
                <a:cs typeface="+mn-cs"/>
                <a:sym typeface="Times New Roman"/>
              </a:rPr>
              <a:t>reviewed </a:t>
            </a:r>
            <a:r>
              <a:rPr lang="en-GB" dirty="0">
                <a:solidFill>
                  <a:schemeClr val="tx1"/>
                </a:solidFill>
                <a:sym typeface="Times New Roman"/>
              </a:rPr>
              <a:t>some</a:t>
            </a:r>
            <a:r>
              <a:rPr lang="en-GB" kern="1200" dirty="0">
                <a:solidFill>
                  <a:schemeClr val="tx1"/>
                </a:solidFill>
                <a:cs typeface="+mn-cs"/>
                <a:sym typeface="Times New Roman"/>
              </a:rPr>
              <a:t> existing works on </a:t>
            </a:r>
            <a:r>
              <a:rPr lang="en-US" altLang="zh-CN" kern="1200" dirty="0">
                <a:solidFill>
                  <a:schemeClr val="tx1"/>
                </a:solidFill>
                <a:cs typeface="+mn-cs"/>
                <a:sym typeface="Times New Roman"/>
              </a:rPr>
              <a:t>AI CSI compression</a:t>
            </a:r>
            <a:r>
              <a:rPr lang="en-GB" altLang="zh-CN" dirty="0">
                <a:solidFill>
                  <a:schemeClr val="tx1"/>
                </a:solidFill>
                <a:sym typeface="Times New Roman"/>
              </a:rPr>
              <a:t>,</a:t>
            </a:r>
            <a:endParaRPr lang="en-GB" kern="12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1200" dirty="0">
                <a:solidFill>
                  <a:schemeClr val="tx1"/>
                </a:solidFill>
                <a:cs typeface="+mn-cs"/>
                <a:sym typeface="Times New Roman"/>
              </a:rPr>
              <a:t>introduced a new vector quantization </a:t>
            </a:r>
            <a:r>
              <a:rPr lang="en-GB" dirty="0">
                <a:solidFill>
                  <a:schemeClr val="tx1"/>
                </a:solidFill>
                <a:sym typeface="Times New Roman"/>
              </a:rPr>
              <a:t>variational </a:t>
            </a:r>
            <a:r>
              <a:rPr lang="en-GB" kern="1200" dirty="0">
                <a:solidFill>
                  <a:schemeClr val="tx1"/>
                </a:solidFill>
                <a:cs typeface="+mn-cs"/>
                <a:sym typeface="Times New Roman"/>
              </a:rPr>
              <a:t>autoencoder (VQ-VAE) method for CSI compression,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1200" dirty="0">
                <a:solidFill>
                  <a:schemeClr val="tx1"/>
                </a:solidFill>
                <a:cs typeface="+mn-cs"/>
                <a:sym typeface="Times New Roman"/>
              </a:rPr>
              <a:t>discussed the performance and possible future work.</a:t>
            </a: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kern="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In this updated version (r2), we </a:t>
            </a:r>
            <a:r>
              <a:rPr lang="en-GB" altLang="zh-CN" sz="2000" dirty="0">
                <a:solidFill>
                  <a:schemeClr val="tx1"/>
                </a:solidFill>
                <a:sym typeface="Times New Roman"/>
              </a:rPr>
              <a:t>have a follow-up discussion on the proposed VQVAE method</a:t>
            </a:r>
            <a:r>
              <a:rPr lang="en-US" altLang="zh-CN" sz="2000" dirty="0">
                <a:solidFill>
                  <a:schemeClr val="tx1"/>
                </a:solidFill>
                <a:sym typeface="Times New Roman"/>
              </a:rPr>
              <a:t>,</a:t>
            </a:r>
            <a:r>
              <a:rPr lang="zh-CN" altLang="en-US" sz="2000" dirty="0">
                <a:solidFill>
                  <a:schemeClr val="tx1"/>
                </a:solidFill>
                <a:sym typeface="Times New Roman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sym typeface="Times New Roman"/>
              </a:rPr>
              <a:t>including</a:t>
            </a:r>
            <a:endParaRPr lang="en-GB" altLang="zh-CN" sz="20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Feedback overhead reduction and goodput improvement,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Generalization of different channel models,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Generalization of different numbers of receive antennas.</a:t>
            </a:r>
            <a:endParaRPr lang="en-GB" altLang="zh-CN" sz="1800" kern="0" dirty="0">
              <a:solidFill>
                <a:schemeClr val="tx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2997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350" y="1831974"/>
            <a:ext cx="7642746" cy="1236985"/>
          </a:xfrm>
          <a:ln/>
        </p:spPr>
        <p:txBody>
          <a:bodyPr>
            <a:noAutofit/>
          </a:bodyPr>
          <a:lstStyle/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AP initiates the sounding sequence by transmitting the NDPA frame followed by a NDP which is used for the generation of V matrix at the STA.</a:t>
            </a:r>
          </a:p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STA applies Givens rotation on the V matrix and feeds back the angels in the beamforming report frame.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" name="内容占位符 3">
            <a:extLst>
              <a:ext uri="{FF2B5EF4-FFF2-40B4-BE49-F238E27FC236}">
                <a16:creationId xmlns:a16="http://schemas.microsoft.com/office/drawing/2014/main" id="{5E9A6D2D-6749-4D19-8FD7-B6CD9558E22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4241" y="4791440"/>
          <a:ext cx="6048000" cy="1371600"/>
        </p:xfrm>
        <a:graphic>
          <a:graphicData uri="http://schemas.openxmlformats.org/drawingml/2006/table">
            <a:tbl>
              <a:tblPr firstRow="1" bandRow="1"/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/>
                      <a:r>
                        <a:rPr lang="en-US" altLang="zh-CN" sz="1200" b="1" i="0" dirty="0" err="1"/>
                        <a:t>Ntx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Nrx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Nss</a:t>
                      </a:r>
                      <a:endParaRPr lang="zh-CN" altLang="en-US" sz="1200" b="1" i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BW=40MHz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BW=80MHz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BW=160MHz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BW=320MHz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0.12 (</a:t>
                      </a:r>
                      <a:r>
                        <a:rPr lang="en-US" altLang="zh-CN" sz="1200" dirty="0" err="1"/>
                        <a:t>KBytes</a:t>
                      </a:r>
                      <a:r>
                        <a:rPr lang="en-US" altLang="zh-CN" sz="1200" dirty="0"/>
                        <a:t>)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0.24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0.50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1.00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0.73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1.45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5.98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11.95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3.39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6.78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13.94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27.89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55.78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14.52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59.76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119.52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239.04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9" name="图片 18">
            <a:extLst>
              <a:ext uri="{FF2B5EF4-FFF2-40B4-BE49-F238E27FC236}">
                <a16:creationId xmlns:a16="http://schemas.microsoft.com/office/drawing/2014/main" id="{37102352-4939-4421-8CD4-27936A2F4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98" y="2759301"/>
            <a:ext cx="1625751" cy="34780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/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The total</a:t>
                </a:r>
                <a:r>
                  <a:rPr lang="zh-CN" altLang="en-US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feedback overhead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𝑵</m:t>
                        </m:r>
                      </m:e>
                      <m:sub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𝒂</m:t>
                        </m:r>
                      </m:sub>
                    </m:sSub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𝝓</m:t>
                            </m:r>
                          </m:sub>
                        </m:sSub>
                        <m:r>
                          <a:rPr lang="en-US" altLang="zh-C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𝝍</m:t>
                            </m:r>
                          </m:sub>
                        </m:sSub>
                      </m:num>
                      <m:den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𝟐</m:t>
                        </m:r>
                      </m:den>
                    </m:f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𝒔𝒄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𝒈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. Larger bandwidth and number of antennas lead to significantly increased sounding feedback overhead, which increases the latency and limits the throughput gain.</a:t>
                </a:r>
              </a:p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Visualization of the precoding matrix after FFT shows its sparsity and compressibility.</a:t>
                </a:r>
                <a:endParaRPr lang="en-US" altLang="zh-CN" sz="1600" b="1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  <a:blipFill>
                <a:blip r:embed="rId4"/>
                <a:stretch>
                  <a:fillRect l="-586" r="-1172" b="-32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9F71C41-1BCC-4480-93A8-66588799E260}"/>
              </a:ext>
            </a:extLst>
          </p:cNvPr>
          <p:cNvSpPr txBox="1"/>
          <p:nvPr/>
        </p:nvSpPr>
        <p:spPr>
          <a:xfrm>
            <a:off x="7380312" y="6165304"/>
            <a:ext cx="112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20MHz, 8*2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8FD2B2B-1E66-4FA2-8E54-ACBE9CBD33B4}"/>
              </a:ext>
            </a:extLst>
          </p:cNvPr>
          <p:cNvSpPr/>
          <p:nvPr/>
        </p:nvSpPr>
        <p:spPr bwMode="auto">
          <a:xfrm>
            <a:off x="8018077" y="3212976"/>
            <a:ext cx="638965" cy="2577791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Existing Work on AI CSI Compression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11342" y="1671682"/>
            <a:ext cx="4689352" cy="4421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ML solutions: no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[1][2] adopted a traditional machine learning algorithm, i.e., K-means, to cluster the angle vector after Givens rotation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and store the centroids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centroid index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2dB PER loss, up to 50% goodput improvement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AI solutions: use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b="0" dirty="0">
                <a:solidFill>
                  <a:schemeClr val="tx1"/>
                </a:solidFill>
                <a:ea typeface="宋体" panose="02010600030101010101" pitchFamily="2" charset="-122"/>
              </a:rPr>
              <a:t>[3] adopted two autoencoders to compress two types of angles after Givens rotation separatel</a:t>
            </a: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the store neural network models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kern="12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encoder output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Up to 70% overhead reduction and 60% throughput gain for 11ac system</a:t>
            </a:r>
            <a:endParaRPr lang="en-US" altLang="zh-CN" sz="14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kern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E11B772-8799-445F-A39A-63A8F3ACE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346" y="2176054"/>
            <a:ext cx="2989555" cy="14163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96A70B7-0D9C-4C0B-8829-95E9610B4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371" y="4323540"/>
            <a:ext cx="2779507" cy="151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6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Our Study</a:t>
            </a:r>
            <a:r>
              <a:rPr lang="en-GB" altLang="zh-CN" dirty="0"/>
              <a:t> on AI CSI Compression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699691"/>
            <a:ext cx="7770813" cy="2593405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Vector quantization variational autoencoder (VQVAE) [4] is proposed for CSI compression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Consists of encoder, codebook, decoder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Learn how to compress and quantize automatically from the data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Convolutional neural network (CNN) or transformer could be used for both the encoder and decoder.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Input of NN could be the V matrix or the angles after Givens rotation.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Beamformer and </a:t>
            </a:r>
            <a:r>
              <a:rPr lang="en-US" altLang="zh-CN" sz="1600" kern="1200" dirty="0" err="1">
                <a:solidFill>
                  <a:schemeClr val="tx1"/>
                </a:solidFill>
                <a:ea typeface="宋体" panose="02010600030101010101" pitchFamily="2" charset="-122"/>
              </a:rPr>
              <a:t>beamformee</a:t>
            </a: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 need to exchange and store the codebook and half of the NN model.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Only transmit the codeword index during inference.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651FA51-E15E-4580-8FB5-08D30C9549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22"/>
          <a:stretch/>
        </p:blipFill>
        <p:spPr>
          <a:xfrm>
            <a:off x="2223528" y="4473189"/>
            <a:ext cx="4696944" cy="190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70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 txBox="1">
                <a:spLocks noChangeArrowheads="1"/>
              </p:cNvSpPr>
              <p:nvPr/>
            </p:nvSpPr>
            <p:spPr bwMode="auto">
              <a:xfrm>
                <a:off x="284986" y="1648177"/>
                <a:ext cx="8131272" cy="397989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generated under SU MIMO,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channel D NLOS, BW=80MHz,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Ntx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=8,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Nss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Ng=4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NDPA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=28us,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=112us,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SIFS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=16us,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preamble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=64us, MCS=1 for BF report, MCS=7 for data, payload length=1000Bytes</a:t>
                </a:r>
              </a:p>
              <a:p>
                <a:pPr marL="628650" lvl="1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b="1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Baseline: </a:t>
                </a:r>
              </a:p>
              <a:p>
                <a:pPr marL="1085850" lvl="2" indent="-28575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current methods in the standard, Ng=4 (250 subcarriers) and Ng=16 (64 subcarriers)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=6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=4</m:t>
                    </m:r>
                  </m:oMath>
                </a14:m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Performance Metric: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Goodput: GP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successful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transmitted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time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duration</m:t>
                        </m:r>
                      </m:den>
                    </m:f>
                    <m:r>
                      <a:rPr lang="en-US" altLang="zh-CN" sz="15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(1−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𝑃𝐸𝑅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𝑁𝐷𝑃𝐴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𝑁𝐷𝑃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𝐵𝐹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𝐷𝑎𝑡𝑎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𝐴𝐶𝐾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+4∗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𝑆𝐼𝐹𝑆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1500" dirty="0">
                  <a:solidFill>
                    <a:schemeClr val="tx1"/>
                  </a:solidFill>
                </a:endParaRP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Compression ratio: </a:t>
                </a:r>
                <a:r>
                  <a:rPr lang="en-US" altLang="zh-CN" sz="1600" dirty="0" err="1">
                    <a:solidFill>
                      <a:schemeClr val="tx1"/>
                    </a:solidFill>
                    <a:ea typeface="宋体" panose="02010600030101010101" pitchFamily="2" charset="-122"/>
                  </a:rPr>
                  <a:t>Rc</a:t>
                </a: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400" b="0" i="0" dirty="0" smtClean="0">
                            <a:solidFill>
                              <a:schemeClr val="tx1"/>
                            </a:solidFill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egacy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400">
                            <a:solidFill>
                              <a:schemeClr val="tx1"/>
                            </a:solidFill>
                          </a:rPr>
                          <m:t>AI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den>
                    </m:f>
                  </m:oMath>
                </a14:m>
                <a:endParaRPr lang="en-US" altLang="zh-CN" sz="1500" dirty="0">
                  <a:solidFill>
                    <a:schemeClr val="tx1"/>
                  </a:solidFill>
                </a:endParaRP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SNR-PER curve:  target PER is 10</a:t>
                </a:r>
                <a:r>
                  <a:rPr lang="en-US" altLang="zh-CN" sz="1600" baseline="30000" dirty="0">
                    <a:solidFill>
                      <a:schemeClr val="tx1"/>
                    </a:solidFill>
                  </a:rPr>
                  <a:t>-2</a:t>
                </a: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28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986" y="1648177"/>
                <a:ext cx="8131272" cy="3979893"/>
              </a:xfrm>
              <a:prstGeom prst="rect">
                <a:avLst/>
              </a:prstGeom>
              <a:blipFill>
                <a:blip r:embed="rId3"/>
                <a:stretch>
                  <a:fillRect t="-766" r="-1049" b="-61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Evaluation</a:t>
            </a:r>
          </a:p>
        </p:txBody>
      </p:sp>
      <p:grpSp>
        <p:nvGrpSpPr>
          <p:cNvPr id="4103" name="组合 4102">
            <a:extLst>
              <a:ext uri="{FF2B5EF4-FFF2-40B4-BE49-F238E27FC236}">
                <a16:creationId xmlns:a16="http://schemas.microsoft.com/office/drawing/2014/main" id="{32B00E0D-E851-488A-9FBD-85D020D36CD1}"/>
              </a:ext>
            </a:extLst>
          </p:cNvPr>
          <p:cNvGrpSpPr/>
          <p:nvPr/>
        </p:nvGrpSpPr>
        <p:grpSpPr>
          <a:xfrm>
            <a:off x="5407982" y="5018770"/>
            <a:ext cx="3227067" cy="1095075"/>
            <a:chOff x="5231133" y="5047255"/>
            <a:chExt cx="3227067" cy="1095075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682AE80E-23E7-4B2D-8FB9-E7A61AB8AC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31133" y="5768399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4BA33574-AE14-4680-8D38-70C6F9941D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46515" y="6140818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612E5C0-DEF1-450A-9899-928E941333E0}"/>
                </a:ext>
              </a:extLst>
            </p:cNvPr>
            <p:cNvSpPr/>
            <p:nvPr/>
          </p:nvSpPr>
          <p:spPr bwMode="auto">
            <a:xfrm>
              <a:off x="5377381" y="5469711"/>
              <a:ext cx="5760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9F7364B-8074-4B68-892B-38023FA52F45}"/>
                </a:ext>
              </a:extLst>
            </p:cNvPr>
            <p:cNvSpPr/>
            <p:nvPr/>
          </p:nvSpPr>
          <p:spPr bwMode="auto">
            <a:xfrm>
              <a:off x="6095295" y="5469711"/>
              <a:ext cx="4733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71AD298-CA33-4CAA-90D6-045473162601}"/>
                </a:ext>
              </a:extLst>
            </p:cNvPr>
            <p:cNvSpPr/>
            <p:nvPr/>
          </p:nvSpPr>
          <p:spPr bwMode="auto">
            <a:xfrm>
              <a:off x="6734253" y="5842130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2B8DB10-8F7A-4465-8D21-F45DC96BD3A4}"/>
                </a:ext>
              </a:extLst>
            </p:cNvPr>
            <p:cNvSpPr/>
            <p:nvPr/>
          </p:nvSpPr>
          <p:spPr bwMode="auto">
            <a:xfrm>
              <a:off x="7304861" y="5469711"/>
              <a:ext cx="4689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0D8D9C34-2D69-409A-95F9-DCD7DB346B59}"/>
                </a:ext>
              </a:extLst>
            </p:cNvPr>
            <p:cNvSpPr txBox="1"/>
            <p:nvPr/>
          </p:nvSpPr>
          <p:spPr>
            <a:xfrm>
              <a:off x="5393214" y="548957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4015C511-EE79-49A1-B663-66139B98660A}"/>
                </a:ext>
              </a:extLst>
            </p:cNvPr>
            <p:cNvSpPr txBox="1"/>
            <p:nvPr/>
          </p:nvSpPr>
          <p:spPr>
            <a:xfrm>
              <a:off x="6105923" y="549888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491D37EC-3589-46FF-84C1-37073B026771}"/>
                </a:ext>
              </a:extLst>
            </p:cNvPr>
            <p:cNvSpPr txBox="1"/>
            <p:nvPr/>
          </p:nvSpPr>
          <p:spPr>
            <a:xfrm>
              <a:off x="6762888" y="5848856"/>
              <a:ext cx="416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BF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753CE589-CCD1-4AA2-A8B9-2D1560111335}"/>
                </a:ext>
              </a:extLst>
            </p:cNvPr>
            <p:cNvSpPr txBox="1"/>
            <p:nvPr/>
          </p:nvSpPr>
          <p:spPr>
            <a:xfrm>
              <a:off x="7312738" y="5483919"/>
              <a:ext cx="5092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Data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6ECC2FC-6A9F-442E-96EB-31406E97C1B4}"/>
                </a:ext>
              </a:extLst>
            </p:cNvPr>
            <p:cNvSpPr/>
            <p:nvPr/>
          </p:nvSpPr>
          <p:spPr bwMode="auto">
            <a:xfrm>
              <a:off x="7933721" y="5843642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76EBE74C-8A76-4A6B-985B-C9CE151BE046}"/>
                </a:ext>
              </a:extLst>
            </p:cNvPr>
            <p:cNvSpPr txBox="1"/>
            <p:nvPr/>
          </p:nvSpPr>
          <p:spPr>
            <a:xfrm>
              <a:off x="7886097" y="5858354"/>
              <a:ext cx="572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ACK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AC5FF84A-2106-4D10-B2B7-5642661DF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3445" y="5230351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49EBB33F-1F98-402F-9BA0-1F93DA7D3D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294" y="5230351"/>
              <a:ext cx="0" cy="618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B9273FC7-5B4B-46F8-8642-AF942119E0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8658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514498F2-78DB-4F92-8557-341F27B3AC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2825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2AE017A-A6BA-4D89-AFF0-8098BCC0AC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0816" y="5243014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603A9D0E-8396-44BE-8AA8-67C5C9EE43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10046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95F058A8-5134-49D2-B317-FFABC741F0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382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A2462503-AC70-40B9-98E2-C70FEFEB02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35953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F2300811-99E9-4223-9F1A-79AE11F45318}"/>
                </a:ext>
              </a:extLst>
            </p:cNvPr>
            <p:cNvSpPr txBox="1"/>
            <p:nvPr/>
          </p:nvSpPr>
          <p:spPr>
            <a:xfrm>
              <a:off x="5842106" y="5047255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70AB4AAC-E209-45C3-83B3-912B220D72E8}"/>
                </a:ext>
              </a:extLst>
            </p:cNvPr>
            <p:cNvSpPr txBox="1"/>
            <p:nvPr/>
          </p:nvSpPr>
          <p:spPr>
            <a:xfrm>
              <a:off x="6466077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34EDB1DE-5563-4042-B191-9CCA8D782253}"/>
                </a:ext>
              </a:extLst>
            </p:cNvPr>
            <p:cNvSpPr txBox="1"/>
            <p:nvPr/>
          </p:nvSpPr>
          <p:spPr>
            <a:xfrm>
              <a:off x="7044845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CD989228-C828-4CD0-80C0-4CDB05A63F99}"/>
                </a:ext>
              </a:extLst>
            </p:cNvPr>
            <p:cNvSpPr txBox="1"/>
            <p:nvPr/>
          </p:nvSpPr>
          <p:spPr>
            <a:xfrm>
              <a:off x="7673038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F6A3D942-881F-4185-961C-A0C8F81B783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01788" y="5268164"/>
              <a:ext cx="151657" cy="21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6D8E7A63-6ADC-4E89-84A9-4DA4DF6451C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5296" y="5270360"/>
              <a:ext cx="1328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997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Evaluation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E54FD1C-D9A0-4027-BDF2-8E055C381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73805"/>
            <a:ext cx="4680520" cy="3510390"/>
          </a:xfrm>
          <a:prstGeom prst="rect">
            <a:avLst/>
          </a:prstGeom>
        </p:spPr>
      </p:pic>
      <p:graphicFrame>
        <p:nvGraphicFramePr>
          <p:cNvPr id="15" name="内容占位符 3">
            <a:extLst>
              <a:ext uri="{FF2B5EF4-FFF2-40B4-BE49-F238E27FC236}">
                <a16:creationId xmlns:a16="http://schemas.microsoft.com/office/drawing/2014/main" id="{12F16642-3DC4-4FFE-853A-EF915EDF20E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5306" y="5329238"/>
          <a:ext cx="8748000" cy="920709"/>
        </p:xfrm>
        <a:graphic>
          <a:graphicData uri="http://schemas.openxmlformats.org/drawingml/2006/table">
            <a:tbl>
              <a:tblPr/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7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Method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Ng=4 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</a:t>
                      </a:r>
                      <a:r>
                        <a:rPr lang="en-US" altLang="zh-CN" sz="1100" dirty="0">
                          <a:solidFill>
                            <a:srgbClr val="C00000"/>
                          </a:solidFill>
                        </a:rPr>
                        <a:t>0.01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PER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0.01 PER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Ng=4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GP AI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VQVAE-1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189.64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16978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VQVAE-2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215.20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48.53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985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Study </a:t>
            </a:r>
            <a:r>
              <a:rPr lang="en-US" altLang="zh-CN" dirty="0">
                <a:solidFill>
                  <a:schemeClr val="tx1"/>
                </a:solidFill>
              </a:rPr>
              <a:t>in r2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CD055A6-AEFB-4F2B-B45F-48F597C2A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988840"/>
            <a:ext cx="8134672" cy="403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chemeClr val="tx1"/>
                </a:solidFill>
              </a:rPr>
              <a:t>Reduce the feedback overhead and improve the goodput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</a:rPr>
              <a:t>Different neural network architecture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</a:rPr>
              <a:t>Reduce codebook size and dimension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chemeClr val="tx1"/>
                </a:solidFill>
              </a:rPr>
              <a:t>More complex scenarios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More simulations under different configurations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MU-MIMO scenarios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chemeClr val="tx1"/>
                </a:solidFill>
              </a:rPr>
              <a:t>Increase m</a:t>
            </a:r>
            <a:r>
              <a:rPr lang="en-US" sz="1800" kern="0" dirty="0">
                <a:solidFill>
                  <a:schemeClr val="tx1"/>
                </a:solidFill>
              </a:rPr>
              <a:t>odel generalization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</a:t>
            </a:r>
            <a:r>
              <a:rPr lang="en-US" altLang="zh-CN" sz="1600" b="1" dirty="0">
                <a:solidFill>
                  <a:schemeClr val="tx1"/>
                </a:solidFill>
              </a:rPr>
              <a:t>exhibit robustness </a:t>
            </a: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to different channel models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</a:t>
            </a:r>
            <a:r>
              <a:rPr lang="en-US" altLang="zh-CN" sz="1600" dirty="0">
                <a:solidFill>
                  <a:schemeClr val="tx1"/>
                </a:solidFill>
              </a:rPr>
              <a:t>exhibit robustness</a:t>
            </a: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to different bandwidth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</a:t>
            </a:r>
            <a:r>
              <a:rPr lang="en-US" altLang="zh-CN" sz="1600" b="1" dirty="0">
                <a:solidFill>
                  <a:schemeClr val="tx1"/>
                </a:solidFill>
              </a:rPr>
              <a:t>exhibit robustness</a:t>
            </a: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to number of antennas</a:t>
            </a:r>
          </a:p>
        </p:txBody>
      </p:sp>
    </p:spTree>
    <p:extLst>
      <p:ext uri="{BB962C8B-B14F-4D97-AF65-F5344CB8AC3E}">
        <p14:creationId xmlns:p14="http://schemas.microsoft.com/office/powerpoint/2010/main" val="378901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Feedback overhead reduction and </a:t>
            </a:r>
            <a:br>
              <a:rPr lang="en-US" dirty="0"/>
            </a:br>
            <a:r>
              <a:rPr lang="en-US" altLang="zh-CN" dirty="0"/>
              <a:t>goodput improvement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>
                <a:extLst>
                  <a:ext uri="{FF2B5EF4-FFF2-40B4-BE49-F238E27FC236}">
                    <a16:creationId xmlns:a16="http://schemas.microsoft.com/office/drawing/2014/main" id="{6D14A62A-43DA-482F-8585-8F9C7F41D2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528" y="1916832"/>
                <a:ext cx="8496944" cy="40227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SU MIMO, channel D NLOS, BW=80MHz,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Ntx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=8,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Nss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Higher compression ratio and more MCS are considered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</a:t>
                </a:r>
                <a:r>
                  <a:rPr lang="zh-CN" altLang="en-US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：</a:t>
                </a: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Standard: Givens, Ng=4/16,</a:t>
                </a:r>
                <a:r>
                  <a:rPr lang="en-US" altLang="zh-CN" sz="1600" dirty="0">
                    <a:solidFill>
                      <a:schemeClr val="tx1"/>
                    </a:solidFill>
                    <a:ea typeface="MS Gothic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=4</a:t>
                </a:r>
              </a:p>
              <a:p>
                <a:pPr marL="6286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VQVAEs with different compression ratios achieve less than 1dB PER loss compared with standard method.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6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8" name="Rectangle 2">
                <a:extLst>
                  <a:ext uri="{FF2B5EF4-FFF2-40B4-BE49-F238E27FC236}">
                    <a16:creationId xmlns:a16="http://schemas.microsoft.com/office/drawing/2014/main" id="{6D14A62A-43DA-482F-8585-8F9C7F41D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916832"/>
                <a:ext cx="8496944" cy="4022780"/>
              </a:xfrm>
              <a:prstGeom prst="rect">
                <a:avLst/>
              </a:prstGeom>
              <a:blipFill>
                <a:blip r:embed="rId3"/>
                <a:stretch>
                  <a:fillRect t="-30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>
            <a:extLst>
              <a:ext uri="{FF2B5EF4-FFF2-40B4-BE49-F238E27FC236}">
                <a16:creationId xmlns:a16="http://schemas.microsoft.com/office/drawing/2014/main" id="{4DDA9CDD-B9BB-42A6-BDC7-FDDACF80A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96431"/>
            <a:ext cx="3682222" cy="27616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956A65E-D6CE-4232-939A-A2B3EAA4C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8" y="3696432"/>
            <a:ext cx="3675872" cy="275690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777B7F7-492F-4ED7-AEC4-563FD6AEFDC7}"/>
              </a:ext>
            </a:extLst>
          </p:cNvPr>
          <p:cNvSpPr txBox="1"/>
          <p:nvPr/>
        </p:nvSpPr>
        <p:spPr>
          <a:xfrm>
            <a:off x="3370378" y="4796792"/>
            <a:ext cx="14395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1214D2"/>
                </a:solidFill>
              </a:rPr>
              <a:t>Rc=25 (CB size 1024)</a:t>
            </a:r>
            <a:endParaRPr lang="zh-CN" altLang="en-US" sz="1000" dirty="0">
              <a:solidFill>
                <a:srgbClr val="1214D2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B9B32A6-6D1C-479C-B97B-5D78794C7FA1}"/>
              </a:ext>
            </a:extLst>
          </p:cNvPr>
          <p:cNvSpPr txBox="1"/>
          <p:nvPr/>
        </p:nvSpPr>
        <p:spPr>
          <a:xfrm>
            <a:off x="3598966" y="5027278"/>
            <a:ext cx="1618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00B0F0"/>
                </a:solidFill>
              </a:rPr>
              <a:t>Rc=36 (CB size 128) </a:t>
            </a:r>
            <a:endParaRPr lang="zh-CN" altLang="en-US" sz="1000" dirty="0">
              <a:solidFill>
                <a:srgbClr val="00B0F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C8FAC9D-0CD3-4712-ADCC-21DE26CE0E26}"/>
              </a:ext>
            </a:extLst>
          </p:cNvPr>
          <p:cNvSpPr txBox="1"/>
          <p:nvPr/>
        </p:nvSpPr>
        <p:spPr>
          <a:xfrm>
            <a:off x="3135267" y="4566306"/>
            <a:ext cx="1555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E70502"/>
                </a:solidFill>
              </a:rPr>
              <a:t>Rc=12 (CB size 1024)</a:t>
            </a:r>
            <a:endParaRPr lang="zh-CN" altLang="en-US" sz="1000" dirty="0">
              <a:solidFill>
                <a:srgbClr val="E70502"/>
              </a:solidFill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926075E-13B5-4EB9-9D02-EDDD209A648D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2922711" y="4689417"/>
            <a:ext cx="212556" cy="1453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E7050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078D1626-F262-41DF-9702-9AA2F1E89B04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3147766" y="4919903"/>
            <a:ext cx="222612" cy="178230"/>
          </a:xfrm>
          <a:prstGeom prst="straightConnector1">
            <a:avLst/>
          </a:prstGeom>
          <a:ln>
            <a:solidFill>
              <a:srgbClr val="1214D2"/>
            </a:solidFill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D353D215-5D39-4EAB-AAB3-774B2204FB30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flipH="1">
            <a:off x="3358776" y="5150389"/>
            <a:ext cx="240190" cy="151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18403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19482</TotalTime>
  <Words>1931</Words>
  <Application>Microsoft Office PowerPoint</Application>
  <PresentationFormat>全屏显示(4:3)</PresentationFormat>
  <Paragraphs>417</Paragraphs>
  <Slides>15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 Unicode MS</vt:lpstr>
      <vt:lpstr>MS Gothic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Document</vt:lpstr>
      <vt:lpstr>Study on AI CSI Compression</vt:lpstr>
      <vt:lpstr>Abstract</vt:lpstr>
      <vt:lpstr>Background</vt:lpstr>
      <vt:lpstr>Existing Work on AI CSI Compression</vt:lpstr>
      <vt:lpstr>Our Study on AI CSI Compression</vt:lpstr>
      <vt:lpstr>Performance Evaluation</vt:lpstr>
      <vt:lpstr>Performance Evaluation</vt:lpstr>
      <vt:lpstr>Further Study in r2</vt:lpstr>
      <vt:lpstr>Feedback overhead reduction and  goodput improvement</vt:lpstr>
      <vt:lpstr>Goodput improvement and feedback overhead reduction</vt:lpstr>
      <vt:lpstr>Generalization of different channel models</vt:lpstr>
      <vt:lpstr>Generalization of different Nrx/Nss</vt:lpstr>
      <vt:lpstr>Workflow of AI CSI compression using autoencoder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shutongxin</dc:creator>
  <cp:lastModifiedBy>guoziyang</cp:lastModifiedBy>
  <cp:revision>506</cp:revision>
  <cp:lastPrinted>1601-01-01T00:00:00Z</cp:lastPrinted>
  <dcterms:created xsi:type="dcterms:W3CDTF">2022-08-01T03:20:41Z</dcterms:created>
  <dcterms:modified xsi:type="dcterms:W3CDTF">2023-05-09T06:06:42Z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(3)mi3gXkZYI83LvydGsWn/FU1fxGcbpXxkqu/5P5Ddsxr7/7BF+hTPbFZMCqfHuxVMSi3tiilV
69Ip5Z4ufOBM0PV5V0n3NN1ZybhGtHU8y6si7sPQrYcXMMZvDndCuoZJH7X2XjxIKX4l9RQk
J4XZcCRGpJDcUzMgW0v0NSNryHItL+Ecjl6x28AuAz1GYOPd8jtfd5q3BO/N7xJWhwwnbXfy
kuxgsHBwvbyGeiMWdm</vt:lpwstr>
  </property>
  <property fmtid="{D5CDD505-2E9C-101B-9397-08002B2CF9AE}" pid="3" name="_2015_ms_pID_7253431">
    <vt:lpwstr>04ahPDD1n1BHcvSaYzVMzUJsgJ4M9LGXFW7ahKYxt2LolUmwR9kzLh
haR87Jddj9Lpx1chg3qofdz1sniwuieRfq3P798kaXkuse/+WYoNXc6A/Sh7zdXQqOqXVa0d
b2+ACoYHABTws4SagMsgN2EALfk6As18b77BX/wdSlpu0OfRclBoJGvDLlfNO7UoSMKWakf3
jFmn7zJ4kZeFQoc16RAvCZK4S+N5UBEAogmO</vt:lpwstr>
  </property>
  <property fmtid="{D5CDD505-2E9C-101B-9397-08002B2CF9AE}" pid="4" name="_2015_ms_pID_7253432">
    <vt:lpwstr>xrC3AsLdj/NqSC3iX8dMflQ=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1683249126</vt:lpwstr>
  </property>
</Properties>
</file>