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76" r:id="rId17"/>
    <p:sldId id="933" r:id="rId18"/>
    <p:sldId id="1013" r:id="rId19"/>
    <p:sldId id="1014" r:id="rId20"/>
    <p:sldId id="897" r:id="rId21"/>
    <p:sldId id="1065" r:id="rId22"/>
    <p:sldId id="842" r:id="rId23"/>
    <p:sldId id="1024" r:id="rId24"/>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9383" autoAdjust="0"/>
    <p:restoredTop sz="88564" autoAdjust="0"/>
  </p:normalViewPr>
  <p:slideViewPr>
    <p:cSldViewPr>
      <p:cViewPr varScale="1">
        <p:scale>
          <a:sx n="113" d="100"/>
          <a:sy n="113" d="100"/>
        </p:scale>
        <p:origin x="180" y="10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956794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941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75791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62409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smtClean="0">
                <a:solidFill>
                  <a:schemeClr val="tx1"/>
                </a:solidFill>
                <a:effectLst/>
                <a:latin typeface="Times New Roman" pitchFamily="18" charset="0"/>
                <a:ea typeface="MS PGothic" pitchFamily="34" charset="-128"/>
                <a:cs typeface="MS PGothic" charset="0"/>
              </a:rPr>
              <a:t>Draft may be ready by February 3</a:t>
            </a:r>
            <a:r>
              <a:rPr lang="en-US" altLang="zh-CN" sz="1200" kern="1200" baseline="30000" dirty="0" smtClean="0">
                <a:solidFill>
                  <a:schemeClr val="tx1"/>
                </a:solidFill>
                <a:effectLst/>
                <a:latin typeface="Times New Roman" pitchFamily="18" charset="0"/>
                <a:ea typeface="MS PGothic" pitchFamily="34" charset="-128"/>
                <a:cs typeface="MS PGothic" charset="0"/>
              </a:rPr>
              <a:t>rd</a:t>
            </a:r>
            <a:r>
              <a:rPr lang="en-US" altLang="zh-CN" sz="1200" kern="1200" dirty="0" smtClean="0">
                <a:solidFill>
                  <a:schemeClr val="tx1"/>
                </a:solidFill>
                <a:effectLst/>
                <a:latin typeface="Times New Roman" pitchFamily="18" charset="0"/>
                <a:ea typeface="MS PGothic" pitchFamily="34" charset="-128"/>
                <a:cs typeface="MS PGothic" charset="0"/>
              </a:rPr>
              <a:t> (that is, 2 weeks after the interim closes).  </a:t>
            </a: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smtClean="0">
                <a:solidFill>
                  <a:schemeClr val="tx1"/>
                </a:solidFill>
                <a:effectLst/>
                <a:latin typeface="Times New Roman" pitchFamily="18" charset="0"/>
                <a:ea typeface="MS PGothic" pitchFamily="34" charset="-128"/>
                <a:cs typeface="MS PGothic" charset="0"/>
              </a:rPr>
              <a:t>Given that Dorothy may need a day or two to open the ballot, let’s say that the ballot opens on February 6</a:t>
            </a:r>
            <a:r>
              <a:rPr lang="en-US" altLang="zh-CN" sz="1200" kern="1200" baseline="30000" dirty="0" smtClean="0">
                <a:solidFill>
                  <a:schemeClr val="tx1"/>
                </a:solidFill>
                <a:effectLst/>
                <a:latin typeface="Times New Roman" pitchFamily="18" charset="0"/>
                <a:ea typeface="MS PGothic" pitchFamily="34" charset="-128"/>
                <a:cs typeface="MS PGothic" charset="0"/>
              </a:rPr>
              <a:t>th</a:t>
            </a:r>
            <a:r>
              <a:rPr lang="en-US" altLang="zh-CN" sz="1200" kern="1200" dirty="0" smtClean="0">
                <a:solidFill>
                  <a:schemeClr val="tx1"/>
                </a:solidFill>
                <a:effectLst/>
                <a:latin typeface="Times New Roman" pitchFamily="18" charset="0"/>
                <a:ea typeface="MS PGothic" pitchFamily="34" charset="-128"/>
                <a:cs typeface="MS PGothic" charset="0"/>
              </a:rPr>
              <a:t>.  </a:t>
            </a: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smtClean="0">
                <a:solidFill>
                  <a:schemeClr val="tx1"/>
                </a:solidFill>
                <a:effectLst/>
                <a:latin typeface="Times New Roman" pitchFamily="18" charset="0"/>
                <a:ea typeface="MS PGothic" pitchFamily="34" charset="-128"/>
                <a:cs typeface="MS PGothic" charset="0"/>
              </a:rPr>
              <a:t>30 days later means that the ballot would around March 10</a:t>
            </a:r>
            <a:r>
              <a:rPr lang="en-US" altLang="zh-CN" sz="1200" kern="1200" baseline="30000" dirty="0" smtClean="0">
                <a:solidFill>
                  <a:schemeClr val="tx1"/>
                </a:solidFill>
                <a:effectLst/>
                <a:latin typeface="Times New Roman" pitchFamily="18" charset="0"/>
                <a:ea typeface="MS PGothic" pitchFamily="34" charset="-128"/>
                <a:cs typeface="MS PGothic" charset="0"/>
              </a:rPr>
              <a:t>th</a:t>
            </a:r>
            <a:r>
              <a:rPr lang="en-US" altLang="zh-CN" sz="1200" kern="1200" dirty="0" smtClean="0">
                <a:solidFill>
                  <a:schemeClr val="tx1"/>
                </a:solidFill>
                <a:effectLst/>
                <a:latin typeface="Times New Roman" pitchFamily="18" charset="0"/>
                <a:ea typeface="MS PGothic" pitchFamily="34" charset="-128"/>
                <a:cs typeface="MS PGothic" charset="0"/>
              </a:rPr>
              <a:t> – which is the week before the March plenary.</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14435403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802.11-23</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a:t>
            </a:r>
            <a:r>
              <a:rPr lang="en-US" altLang="zh-CN" sz="1800" b="1" kern="1200" dirty="0" smtClean="0">
                <a:solidFill>
                  <a:schemeClr val="tx1"/>
                </a:solidFill>
                <a:latin typeface="Times New Roman" panose="02020603050405020304" pitchFamily="18" charset="0"/>
                <a:ea typeface="MS PGothic" panose="020B0600070205080204" pitchFamily="34" charset="-128"/>
                <a:cs typeface="+mn-cs"/>
              </a:rPr>
              <a:t>0230</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r</a:t>
            </a:r>
            <a:r>
              <a:rPr lang="en-US" altLang="en-US" sz="1800" b="1" dirty="0" smtClean="0"/>
              <a:t>0</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45552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February 2023</a:t>
            </a:r>
            <a:endParaRPr lang="en-US" altLang="en-US" sz="1800" b="1" dirty="0" smtClean="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February - March teleconference </a:t>
            </a:r>
            <a:r>
              <a:rPr lang="en-US" altLang="en-US" sz="3600" dirty="0" smtClean="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2023-02-20</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February 21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630828781"/>
              </p:ext>
            </p:extLst>
          </p:nvPr>
        </p:nvGraphicFramePr>
        <p:xfrm>
          <a:off x="3429000" y="1686554"/>
          <a:ext cx="8305801" cy="174026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a:t>
                      </a:r>
                      <a:r>
                        <a:rPr lang="en-US" altLang="zh-CN" sz="1200" kern="1200" baseline="0" dirty="0" smtClean="0">
                          <a:solidFill>
                            <a:schemeClr val="tx1"/>
                          </a:solidFill>
                          <a:latin typeface="+mn-lt"/>
                          <a:ea typeface="+mn-ea"/>
                          <a:cs typeface="+mn-cs"/>
                        </a:rPr>
                        <a:t> </a:t>
                      </a:r>
                      <a:r>
                        <a:rPr lang="en-US" altLang="zh-CN" sz="1200" kern="1200" dirty="0" smtClean="0">
                          <a:solidFill>
                            <a:schemeClr val="tx1"/>
                          </a:solidFill>
                          <a:latin typeface="+mn-lt"/>
                          <a:ea typeface="+mn-ea"/>
                          <a:cs typeface="+mn-cs"/>
                        </a:rPr>
                        <a:t>comment resolution for LB272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6"/>
          <p:cNvGraphicFramePr>
            <a:graphicFrameLocks noGrp="1"/>
          </p:cNvGraphicFramePr>
          <p:nvPr>
            <p:extLst>
              <p:ext uri="{D42A27DB-BD31-4B8C-83A1-F6EECF244321}">
                <p14:modId xmlns:p14="http://schemas.microsoft.com/office/powerpoint/2010/main" val="2092915452"/>
              </p:ext>
            </p:extLst>
          </p:nvPr>
        </p:nvGraphicFramePr>
        <p:xfrm>
          <a:off x="3429000" y="4548530"/>
          <a:ext cx="8305800" cy="90134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9" name="Rectangle 2"/>
          <p:cNvSpPr txBox="1">
            <a:spLocks noChangeArrowheads="1"/>
          </p:cNvSpPr>
          <p:nvPr/>
        </p:nvSpPr>
        <p:spPr bwMode="auto">
          <a:xfrm>
            <a:off x="3429000" y="431993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2</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4683501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Table 3 (</a:t>
            </a:r>
            <a:r>
              <a:rPr lang="en-US" altLang="zh-CN" sz="3200" dirty="0" smtClean="0"/>
              <a:t>Stop discussion</a:t>
            </a:r>
            <a:r>
              <a:rPr lang="en-US" altLang="en-US" sz="3200" dirty="0" smtClean="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9646396"/>
              </p:ext>
            </p:extLst>
          </p:nvPr>
        </p:nvGraphicFramePr>
        <p:xfrm>
          <a:off x="3429000" y="4572000"/>
          <a:ext cx="8305801" cy="155738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950723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a:t>
            </a:r>
            <a:r>
              <a:rPr lang="en-US" altLang="zh-CN" sz="1400" kern="0" dirty="0" smtClean="0">
                <a:solidFill>
                  <a:srgbClr val="00B050"/>
                </a:solidFill>
              </a:rPr>
              <a:t>	Sep </a:t>
            </a:r>
            <a:r>
              <a:rPr lang="en-US" altLang="zh-CN" sz="1400" kern="0" dirty="0">
                <a:solidFill>
                  <a:srgbClr val="00B050"/>
                </a:solidFill>
              </a:rPr>
              <a:t>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a:t>
            </a:r>
            <a:r>
              <a:rPr lang="en-US" altLang="zh-CN" sz="1400" kern="0" dirty="0" smtClean="0">
                <a:solidFill>
                  <a:srgbClr val="00B050"/>
                </a:solidFill>
              </a:rPr>
              <a:t>Oct </a:t>
            </a:r>
            <a:r>
              <a:rPr lang="en-US" altLang="zh-CN" sz="1400" kern="0" dirty="0">
                <a:solidFill>
                  <a:srgbClr val="00B050"/>
                </a:solidFill>
              </a:rPr>
              <a:t>2020</a:t>
            </a:r>
          </a:p>
          <a:p>
            <a:pPr marL="212725" lvl="1" indent="-212725"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rgbClr val="00B050"/>
                </a:solidFill>
              </a:rPr>
              <a:t>Comment Collection (D0.1)	</a:t>
            </a:r>
            <a:r>
              <a:rPr lang="en-US" altLang="zh-CN" sz="1400" i="1" strike="sngStrike" kern="0" dirty="0" smtClean="0">
                <a:solidFill>
                  <a:schemeClr val="bg1">
                    <a:lumMod val="50000"/>
                  </a:schemeClr>
                </a:solidFill>
              </a:rPr>
              <a:t>Jan </a:t>
            </a:r>
            <a:r>
              <a:rPr lang="en-US" altLang="zh-CN" sz="1400" i="1" strike="sngStrike" kern="0" dirty="0">
                <a:solidFill>
                  <a:schemeClr val="bg1">
                    <a:lumMod val="50000"/>
                  </a:schemeClr>
                </a:solidFill>
              </a:rPr>
              <a:t>2022</a:t>
            </a:r>
            <a:r>
              <a:rPr lang="en-US" altLang="zh-CN" sz="14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smtClean="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t>
            </a:r>
            <a:r>
              <a:rPr lang="en-US" altLang="zh-CN" sz="1400" i="1" kern="0" dirty="0" smtClean="0">
                <a:solidFill>
                  <a:srgbClr val="00B050"/>
                </a:solidFill>
                <a:sym typeface="Wingdings" panose="05000000000000000000" pitchFamily="2" charset="2"/>
              </a:rPr>
              <a:t>April </a:t>
            </a:r>
            <a:r>
              <a:rPr lang="en-US" altLang="zh-CN" sz="1400" i="1" kern="0" dirty="0">
                <a:solidFill>
                  <a:srgbClr val="00B050"/>
                </a:solidFill>
                <a:sym typeface="Wingdings" panose="05000000000000000000" pitchFamily="2" charset="2"/>
              </a:rPr>
              <a:t>2022</a:t>
            </a:r>
            <a:endParaRPr lang="en-US" altLang="zh-CN" sz="1400" i="1" kern="0" dirty="0">
              <a:solidFill>
                <a:srgbClr val="00B050"/>
              </a:solidFill>
            </a:endParaRP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smtClean="0">
                <a:solidFill>
                  <a:srgbClr val="00B050"/>
                </a:solidFill>
              </a:rPr>
              <a:t>Initial Letter Ballot (D1.0)</a:t>
            </a:r>
            <a:r>
              <a:rPr lang="en-US" altLang="zh-CN" sz="1400" kern="0" dirty="0" smtClean="0">
                <a:solidFill>
                  <a:srgbClr val="FF0000"/>
                </a:solidFill>
              </a:rPr>
              <a:t>	</a:t>
            </a:r>
            <a:r>
              <a:rPr lang="en-US" altLang="zh-CN" sz="1400" i="1" strike="sngStrike" kern="0" dirty="0" smtClean="0">
                <a:solidFill>
                  <a:schemeClr val="bg1">
                    <a:lumMod val="50000"/>
                  </a:schemeClr>
                </a:solidFill>
              </a:rPr>
              <a:t>Jul 2022</a:t>
            </a:r>
            <a:r>
              <a:rPr lang="en-US" altLang="zh-CN" sz="1400" i="1" strike="sngStrike" kern="0" dirty="0" smtClean="0">
                <a:solidFill>
                  <a:schemeClr val="bg1">
                    <a:lumMod val="50000"/>
                  </a:schemeClr>
                </a:solidFill>
                <a:sym typeface="Wingdings" panose="05000000000000000000" pitchFamily="2" charset="2"/>
              </a:rPr>
              <a:t> Sep</a:t>
            </a:r>
            <a:r>
              <a:rPr lang="en-US" altLang="zh-CN" sz="1400" i="1" strike="sngStrike" kern="0" dirty="0" smtClean="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kern="0" dirty="0" smtClean="0">
                <a:solidFill>
                  <a:schemeClr val="bg1">
                    <a:lumMod val="50000"/>
                  </a:schemeClr>
                </a:solidFill>
              </a:rPr>
              <a:t>			</a:t>
            </a:r>
            <a:r>
              <a:rPr lang="en-US" altLang="zh-CN" sz="1400" i="1" strike="sngStrike" kern="0" dirty="0" smtClean="0">
                <a:solidFill>
                  <a:schemeClr val="bg1">
                    <a:lumMod val="50000"/>
                  </a:schemeClr>
                </a:solidFill>
                <a:sym typeface="Wingdings" panose="05000000000000000000" pitchFamily="2" charset="2"/>
              </a:rPr>
              <a:t> </a:t>
            </a:r>
            <a:r>
              <a:rPr lang="en-US" altLang="zh-CN" sz="1400" i="1" strike="sngStrike" kern="0" dirty="0">
                <a:solidFill>
                  <a:schemeClr val="bg1">
                    <a:lumMod val="50000"/>
                  </a:schemeClr>
                </a:solidFill>
                <a:sym typeface="Wingdings" panose="05000000000000000000" pitchFamily="2" charset="2"/>
              </a:rPr>
              <a:t>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smtClean="0">
                <a:solidFill>
                  <a:srgbClr val="00B050"/>
                </a:solidFill>
                <a:sym typeface="Wingdings" panose="05000000000000000000" pitchFamily="2" charset="2"/>
              </a:rPr>
              <a:t> Jan </a:t>
            </a:r>
            <a:r>
              <a:rPr lang="en-US" altLang="zh-CN" sz="1400" i="1" kern="0" dirty="0" smtClean="0">
                <a:solidFill>
                  <a:srgbClr val="00B050"/>
                </a:solidFill>
              </a:rPr>
              <a:t>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smtClean="0">
                <a:solidFill>
                  <a:srgbClr val="FF000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March 2023</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July 2023</a:t>
            </a:r>
            <a:endParaRPr lang="en-US" altLang="zh-CN" sz="1400" i="1" kern="0" dirty="0" smtClean="0">
              <a:solidFill>
                <a:srgbClr val="FF0000"/>
              </a:solidFill>
            </a:endParaRPr>
          </a:p>
          <a:p>
            <a:pPr marL="161925" lvl="1" indent="-233363" algn="just" defTabSz="685800" eaLnBrk="1" fontAlgn="auto" hangingPunct="1">
              <a:spcBef>
                <a:spcPts val="200"/>
              </a:spcBef>
              <a:spcAft>
                <a:spcPts val="600"/>
              </a:spcAft>
              <a:defRPr/>
            </a:pPr>
            <a:r>
              <a:rPr lang="en-US" altLang="zh-CN" sz="1400" kern="0" dirty="0" smtClean="0"/>
              <a:t>Recirculation LB (D3.0)		</a:t>
            </a:r>
            <a:r>
              <a:rPr lang="en-US" altLang="zh-CN" sz="1400" i="1" kern="0" dirty="0" smtClean="0"/>
              <a:t>May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Nov 2023</a:t>
            </a:r>
            <a:endParaRPr lang="en-US" altLang="zh-CN" sz="1400" i="1" kern="0" dirty="0" smtClean="0"/>
          </a:p>
          <a:p>
            <a:pPr marL="161925" lvl="1" indent="-233363" algn="just" defTabSz="685800" eaLnBrk="1" fontAlgn="auto" hangingPunct="1">
              <a:spcBef>
                <a:spcPts val="200"/>
              </a:spcBef>
              <a:spcAft>
                <a:spcPts val="600"/>
              </a:spcAft>
              <a:defRPr/>
            </a:pPr>
            <a:r>
              <a:rPr lang="en-US" altLang="zh-CN" sz="1400" kern="0" dirty="0" smtClean="0"/>
              <a:t>Recirculation LB (D4.0)	 	</a:t>
            </a:r>
            <a:r>
              <a:rPr lang="en-US" altLang="zh-CN" sz="1400" i="1" kern="0" dirty="0" smtClean="0"/>
              <a:t>July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2024</a:t>
            </a:r>
            <a:endParaRPr lang="en-US" altLang="zh-CN" sz="1400" i="1" kern="0" dirty="0" smtClean="0"/>
          </a:p>
          <a:p>
            <a:pPr marL="161925" lvl="1" indent="-233363" algn="just" defTabSz="685800" eaLnBrk="1" fontAlgn="auto" hangingPunct="1">
              <a:spcBef>
                <a:spcPts val="200"/>
              </a:spcBef>
              <a:spcAft>
                <a:spcPts val="600"/>
              </a:spcAft>
              <a:defRPr/>
            </a:pPr>
            <a:r>
              <a:rPr lang="en-US" altLang="zh-CN" sz="1400" kern="0" dirty="0" smtClean="0"/>
              <a:t>Initial SA Ballot (D4.0)	 	Sep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2024</a:t>
            </a:r>
            <a:endParaRPr lang="en-US" altLang="zh-CN" sz="1400" kern="0" dirty="0" smtClean="0"/>
          </a:p>
          <a:p>
            <a:pPr marL="161925" lvl="1" indent="-233363" algn="just" defTabSz="685800" eaLnBrk="1" fontAlgn="auto" hangingPunct="1">
              <a:spcBef>
                <a:spcPts val="200"/>
              </a:spcBef>
              <a:spcAft>
                <a:spcPts val="600"/>
              </a:spcAft>
              <a:defRPr/>
            </a:pPr>
            <a:r>
              <a:rPr lang="en-US" altLang="zh-CN" sz="1400" kern="0" dirty="0" smtClean="0"/>
              <a:t>Final 802.11 WG approval	</a:t>
            </a:r>
            <a:r>
              <a:rPr lang="en-US" altLang="zh-CN" sz="1400" i="1" kern="0" dirty="0" smtClean="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smtClean="0"/>
          </a:p>
          <a:p>
            <a:pPr marL="161925" lvl="1" indent="-233363" algn="just" defTabSz="685800" eaLnBrk="1" fontAlgn="auto" hangingPunct="1">
              <a:spcBef>
                <a:spcPts val="200"/>
              </a:spcBef>
              <a:spcAft>
                <a:spcPts val="600"/>
              </a:spcAft>
              <a:defRPr/>
            </a:pPr>
            <a:r>
              <a:rPr lang="en-US" altLang="zh-CN" sz="1400" kern="0" dirty="0" smtClean="0"/>
              <a:t>802 EC approval		</a:t>
            </a:r>
            <a:r>
              <a:rPr lang="en-US" altLang="zh-CN" sz="1400" i="1" kern="0" dirty="0" smtClean="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smtClean="0"/>
          </a:p>
          <a:p>
            <a:pPr marL="161925" lvl="1" indent="-233363" algn="just" defTabSz="685800" eaLnBrk="1" fontAlgn="auto" hangingPunct="1">
              <a:spcBef>
                <a:spcPts val="200"/>
              </a:spcBef>
              <a:spcAft>
                <a:spcPts val="600"/>
              </a:spcAft>
              <a:defRPr/>
            </a:pPr>
            <a:r>
              <a:rPr lang="en-US" altLang="zh-CN" sz="1400" kern="0" dirty="0" err="1" smtClean="0"/>
              <a:t>RevCom</a:t>
            </a:r>
            <a:r>
              <a:rPr lang="en-US" altLang="zh-CN" sz="1400" kern="0" dirty="0" smtClean="0"/>
              <a:t> and SASB approval 	Sep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2025</a:t>
            </a:r>
            <a:endParaRPr lang="en-US" altLang="zh-CN" sz="14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1800" kern="0" dirty="0" smtClean="0">
                <a:solidFill>
                  <a:schemeClr val="bg1">
                    <a:lumMod val="50000"/>
                  </a:schemeClr>
                </a:solidFill>
                <a:latin typeface="Times New Roman"/>
              </a:rPr>
              <a:t>January 20, 2023</a:t>
            </a:r>
          </a:p>
          <a:p>
            <a:pPr lvl="1">
              <a:buFont typeface="Times New Roman" pitchFamily="16" charset="0"/>
              <a:buChar char="•"/>
            </a:pPr>
            <a:r>
              <a:rPr lang="en-US" altLang="zh-CN" sz="1400" kern="0" dirty="0" smtClean="0">
                <a:solidFill>
                  <a:schemeClr val="bg1">
                    <a:lumMod val="50000"/>
                  </a:schemeClr>
                </a:solidFill>
                <a:latin typeface="Times New Roman"/>
              </a:rPr>
              <a:t>802.11 </a:t>
            </a:r>
            <a:r>
              <a:rPr lang="en-US" altLang="zh-CN" sz="1400" kern="0" dirty="0">
                <a:solidFill>
                  <a:schemeClr val="bg1">
                    <a:lumMod val="50000"/>
                  </a:schemeClr>
                </a:solidFill>
                <a:latin typeface="Times New Roman"/>
              </a:rPr>
              <a:t>Working group Motion passes</a:t>
            </a:r>
            <a:r>
              <a:rPr lang="zh-CN" altLang="en-US" sz="1400" kern="0" dirty="0">
                <a:solidFill>
                  <a:schemeClr val="bg1">
                    <a:lumMod val="50000"/>
                  </a:schemeClr>
                </a:solidFill>
                <a:latin typeface="Times New Roman"/>
              </a:rPr>
              <a:t>：</a:t>
            </a:r>
            <a:r>
              <a:rPr lang="en-US" altLang="zh-CN" sz="1400" kern="0" dirty="0">
                <a:solidFill>
                  <a:schemeClr val="bg1">
                    <a:lumMod val="50000"/>
                  </a:schemeClr>
                </a:solidFill>
                <a:latin typeface="Times New Roman"/>
              </a:rPr>
              <a:t>802.11bf (WLAN Sensing) Draft 1.0 and Initial Letter </a:t>
            </a:r>
            <a:r>
              <a:rPr lang="en-US" altLang="zh-CN" sz="1400" kern="0" dirty="0" smtClean="0">
                <a:solidFill>
                  <a:schemeClr val="bg1">
                    <a:lumMod val="50000"/>
                  </a:schemeClr>
                </a:solidFill>
                <a:latin typeface="Times New Roman"/>
              </a:rPr>
              <a:t>Ballot</a:t>
            </a:r>
          </a:p>
          <a:p>
            <a:pPr>
              <a:buFont typeface="Times New Roman" pitchFamily="16" charset="0"/>
              <a:buChar char="•"/>
            </a:pPr>
            <a:endParaRPr lang="en-US" altLang="zh-CN" sz="1800" kern="0" dirty="0" smtClean="0">
              <a:solidFill>
                <a:srgbClr val="000000"/>
              </a:solidFill>
              <a:latin typeface="Times New Roman"/>
            </a:endParaRPr>
          </a:p>
          <a:p>
            <a:pPr>
              <a:buFont typeface="Times New Roman" pitchFamily="16" charset="0"/>
              <a:buChar char="•"/>
            </a:pPr>
            <a:endParaRPr lang="en-US" altLang="zh-CN" sz="1800" kern="0" dirty="0" smtClean="0">
              <a:solidFill>
                <a:srgbClr val="000000"/>
              </a:solidFill>
              <a:latin typeface="Times New Roman"/>
            </a:endParaRPr>
          </a:p>
          <a:p>
            <a:pPr>
              <a:buFont typeface="Times New Roman" pitchFamily="16" charset="0"/>
              <a:buChar char="•"/>
            </a:pPr>
            <a:r>
              <a:rPr lang="en-US" altLang="zh-CN" sz="1800" kern="0" dirty="0">
                <a:solidFill>
                  <a:srgbClr val="000000"/>
                </a:solidFill>
                <a:latin typeface="Times New Roman"/>
              </a:rPr>
              <a:t>Tuesday </a:t>
            </a:r>
            <a:r>
              <a:rPr lang="en-US" altLang="zh-CN" sz="1800" kern="0" dirty="0">
                <a:solidFill>
                  <a:srgbClr val="FF0000"/>
                </a:solidFill>
                <a:latin typeface="Times New Roman"/>
              </a:rPr>
              <a:t>January 31</a:t>
            </a:r>
            <a:r>
              <a:rPr lang="en-US" altLang="zh-CN" sz="1800" kern="0" dirty="0">
                <a:solidFill>
                  <a:srgbClr val="000000"/>
                </a:solidFill>
                <a:latin typeface="Times New Roman"/>
              </a:rPr>
              <a:t>, 2023 at 23:59 Eastern Time USA (11:59 </a:t>
            </a:r>
            <a:r>
              <a:rPr lang="en-US" altLang="zh-CN" sz="1800" kern="0" dirty="0" smtClean="0">
                <a:solidFill>
                  <a:srgbClr val="000000"/>
                </a:solidFill>
                <a:latin typeface="Times New Roman"/>
              </a:rPr>
              <a:t>PM)</a:t>
            </a:r>
          </a:p>
          <a:p>
            <a:pPr lvl="1">
              <a:buFont typeface="Times New Roman" pitchFamily="16" charset="0"/>
              <a:buChar char="•"/>
            </a:pPr>
            <a:r>
              <a:rPr lang="en-US" altLang="zh-CN" sz="1400" dirty="0" smtClean="0"/>
              <a:t>Initial LB start for D1.0</a:t>
            </a:r>
          </a:p>
          <a:p>
            <a:pPr lvl="1">
              <a:buFont typeface="Times New Roman" pitchFamily="16" charset="0"/>
              <a:buChar char="•"/>
            </a:pPr>
            <a:endParaRPr lang="en-US" altLang="zh-CN" sz="1400" kern="0" dirty="0">
              <a:solidFill>
                <a:srgbClr val="000000"/>
              </a:solidFill>
              <a:latin typeface="Times New Roman"/>
            </a:endParaRPr>
          </a:p>
          <a:p>
            <a:pPr>
              <a:buFont typeface="Times New Roman" pitchFamily="16" charset="0"/>
              <a:buChar char="•"/>
            </a:pPr>
            <a:r>
              <a:rPr lang="en-US" altLang="zh-CN" sz="1800" kern="0" dirty="0">
                <a:solidFill>
                  <a:srgbClr val="000000"/>
                </a:solidFill>
                <a:latin typeface="Times New Roman"/>
              </a:rPr>
              <a:t>Thursday </a:t>
            </a:r>
            <a:r>
              <a:rPr lang="en-US" altLang="zh-CN" sz="1800" kern="0" dirty="0">
                <a:solidFill>
                  <a:srgbClr val="FF0000"/>
                </a:solidFill>
                <a:latin typeface="Times New Roman"/>
              </a:rPr>
              <a:t>March 2</a:t>
            </a:r>
            <a:r>
              <a:rPr lang="en-US" altLang="zh-CN" sz="1800" kern="0" dirty="0">
                <a:solidFill>
                  <a:srgbClr val="000000"/>
                </a:solidFill>
                <a:latin typeface="Times New Roman"/>
              </a:rPr>
              <a:t>, 2023 at 23:59 Eastern Time USA (11:59 </a:t>
            </a:r>
            <a:r>
              <a:rPr lang="en-US" altLang="zh-CN" sz="1800" kern="0" dirty="0" smtClean="0">
                <a:solidFill>
                  <a:srgbClr val="000000"/>
                </a:solidFill>
                <a:latin typeface="Times New Roman"/>
              </a:rPr>
              <a:t>PM)</a:t>
            </a:r>
            <a:endParaRPr lang="en-US" altLang="zh-CN" sz="1800" kern="0" dirty="0">
              <a:solidFill>
                <a:srgbClr val="000000"/>
              </a:solidFill>
              <a:latin typeface="Times New Roman"/>
            </a:endParaRPr>
          </a:p>
          <a:p>
            <a:pPr lvl="1">
              <a:buFont typeface="Times New Roman" pitchFamily="16" charset="0"/>
              <a:buChar char="•"/>
            </a:pPr>
            <a:r>
              <a:rPr lang="en-US" altLang="zh-CN" sz="1400" dirty="0"/>
              <a:t>Initial LB </a:t>
            </a:r>
            <a:r>
              <a:rPr lang="en-US" altLang="zh-CN" sz="1400" dirty="0" smtClean="0"/>
              <a:t>end </a:t>
            </a:r>
            <a:r>
              <a:rPr lang="en-US" altLang="zh-CN" sz="1400" dirty="0"/>
              <a:t>for </a:t>
            </a:r>
            <a:r>
              <a:rPr lang="en-US" altLang="zh-CN" sz="1400" dirty="0" smtClean="0"/>
              <a:t>D1.0</a:t>
            </a:r>
          </a:p>
          <a:p>
            <a:pPr lvl="1">
              <a:buFont typeface="Times New Roman" pitchFamily="16" charset="0"/>
              <a:buChar char="•"/>
            </a:pPr>
            <a:r>
              <a:rPr lang="en-US" altLang="zh-CN" sz="1400" dirty="0"/>
              <a:t>A</a:t>
            </a:r>
            <a:r>
              <a:rPr lang="en-US" altLang="zh-CN" sz="1400" dirty="0" smtClean="0"/>
              <a:t>ssign </a:t>
            </a:r>
            <a:r>
              <a:rPr lang="en-US" altLang="zh-CN" sz="1400" dirty="0"/>
              <a:t>the comments</a:t>
            </a:r>
            <a:endParaRPr lang="en-US" altLang="zh-CN" sz="1400" kern="0" dirty="0">
              <a:solidFill>
                <a:srgbClr val="000000"/>
              </a:solidFill>
              <a:latin typeface="Times New Roman"/>
            </a:endParaRPr>
          </a:p>
          <a:p>
            <a:pPr lvl="1">
              <a:buFont typeface="Times New Roman" pitchFamily="16" charset="0"/>
              <a:buChar char="•"/>
            </a:pPr>
            <a:endParaRPr lang="en-US" altLang="zh-CN" sz="14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8681"/>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28035364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SP for Timeline change</a:t>
            </a:r>
            <a:endParaRPr lang="en-US" altLang="en-US" sz="3200" dirty="0">
              <a:solidFill>
                <a:schemeClr val="tx2"/>
              </a:solidFill>
            </a:endParaRP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smtClean="0"/>
              <a:t>Do you agree to change the timeline as showing below</a:t>
            </a:r>
            <a:r>
              <a:rPr lang="en-US" altLang="zh-CN" sz="2400" dirty="0" smtClean="0"/>
              <a:t>?</a:t>
            </a:r>
          </a:p>
          <a:p>
            <a:pPr marL="561975" lvl="2" indent="-233363" algn="just" defTabSz="685800" eaLnBrk="1" fontAlgn="auto" hangingPunct="1">
              <a:spcBef>
                <a:spcPts val="200"/>
              </a:spcBef>
              <a:spcAft>
                <a:spcPts val="600"/>
              </a:spcAft>
              <a:buFontTx/>
              <a:buChar char="—"/>
              <a:defRPr/>
            </a:pPr>
            <a:r>
              <a:rPr lang="en-US" altLang="zh-CN" sz="1400" kern="0" dirty="0">
                <a:solidFill>
                  <a:srgbClr val="000000"/>
                </a:solidFill>
              </a:rPr>
              <a:t>Recirculation LB (D2.0)	</a:t>
            </a:r>
            <a:r>
              <a:rPr lang="en-US" altLang="zh-CN" sz="1400" i="1" strike="sngStrike" kern="0" dirty="0" smtClean="0">
                <a:solidFill>
                  <a:srgbClr val="FFFFFF">
                    <a:lumMod val="50000"/>
                  </a:srgbClr>
                </a:solidFill>
              </a:rPr>
              <a:t>Jan </a:t>
            </a:r>
            <a:r>
              <a:rPr lang="en-US" altLang="zh-CN" sz="1400" i="1" strike="sngStrike" kern="0" dirty="0">
                <a:solidFill>
                  <a:srgbClr val="FFFFFF">
                    <a:lumMod val="50000"/>
                  </a:srgbClr>
                </a:solidFill>
              </a:rPr>
              <a:t>2023</a:t>
            </a:r>
            <a:r>
              <a:rPr lang="en-US" altLang="zh-CN" sz="1400" i="1" strike="sngStrike" kern="0" dirty="0">
                <a:solidFill>
                  <a:srgbClr val="FFFFFF">
                    <a:lumMod val="50000"/>
                  </a:srgbClr>
                </a:solidFill>
                <a:sym typeface="Wingdings" panose="05000000000000000000" pitchFamily="2" charset="2"/>
              </a:rPr>
              <a:t> </a:t>
            </a:r>
            <a:r>
              <a:rPr lang="en-US" altLang="zh-CN" sz="1400" i="1" strike="sngStrike" kern="0" dirty="0">
                <a:solidFill>
                  <a:srgbClr val="FF0000"/>
                </a:solidFill>
                <a:sym typeface="Wingdings" panose="05000000000000000000" pitchFamily="2" charset="2"/>
              </a:rPr>
              <a:t> March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July 2023</a:t>
            </a:r>
            <a:endParaRPr lang="en-US" altLang="zh-CN" sz="1400" i="1" kern="0" dirty="0">
              <a:solidFill>
                <a:srgbClr val="000000"/>
              </a:solidFill>
            </a:endParaRPr>
          </a:p>
          <a:p>
            <a:pPr marL="561975" lvl="2" indent="-233363" algn="just" defTabSz="685800" eaLnBrk="1" fontAlgn="auto" hangingPunct="1">
              <a:spcBef>
                <a:spcPts val="200"/>
              </a:spcBef>
              <a:spcAft>
                <a:spcPts val="600"/>
              </a:spcAft>
              <a:buFontTx/>
              <a:buChar char="—"/>
              <a:defRPr/>
            </a:pPr>
            <a:r>
              <a:rPr lang="en-US" altLang="zh-CN" sz="1400" kern="0" dirty="0">
                <a:solidFill>
                  <a:srgbClr val="000000"/>
                </a:solidFill>
              </a:rPr>
              <a:t>Recirculation LB (D3.0)	</a:t>
            </a:r>
            <a:r>
              <a:rPr lang="en-US" altLang="zh-CN" sz="1400" i="1" kern="0" dirty="0" smtClean="0">
                <a:solidFill>
                  <a:srgbClr val="000000"/>
                </a:solidFill>
              </a:rPr>
              <a:t>May </a:t>
            </a:r>
            <a:r>
              <a:rPr lang="en-US" altLang="zh-CN" sz="1400" i="1" kern="0" dirty="0">
                <a:solidFill>
                  <a:srgbClr val="000000"/>
                </a:solidFill>
              </a:rPr>
              <a:t>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Nov 2023</a:t>
            </a:r>
            <a:endParaRPr lang="en-US" altLang="zh-CN" sz="1400" i="1" kern="0" dirty="0">
              <a:solidFill>
                <a:srgbClr val="000000"/>
              </a:solidFill>
            </a:endParaRPr>
          </a:p>
          <a:p>
            <a:pPr marL="561975" lvl="2" indent="-233363" algn="just" defTabSz="685800" eaLnBrk="1" fontAlgn="auto" hangingPunct="1">
              <a:spcBef>
                <a:spcPts val="200"/>
              </a:spcBef>
              <a:spcAft>
                <a:spcPts val="600"/>
              </a:spcAft>
              <a:buFontTx/>
              <a:buChar char="—"/>
              <a:defRPr/>
            </a:pPr>
            <a:r>
              <a:rPr lang="en-US" altLang="zh-CN" sz="1400" kern="0" dirty="0">
                <a:solidFill>
                  <a:srgbClr val="000000"/>
                </a:solidFill>
              </a:rPr>
              <a:t>Recirculation LB (D4.0)	 </a:t>
            </a:r>
            <a:r>
              <a:rPr lang="en-US" altLang="zh-CN" sz="1400" i="1" kern="0" dirty="0" smtClean="0">
                <a:solidFill>
                  <a:srgbClr val="000000"/>
                </a:solidFill>
              </a:rPr>
              <a:t>July </a:t>
            </a:r>
            <a:r>
              <a:rPr lang="en-US" altLang="zh-CN" sz="1400" i="1" kern="0" dirty="0">
                <a:solidFill>
                  <a:srgbClr val="000000"/>
                </a:solidFill>
              </a:rPr>
              <a:t>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2024</a:t>
            </a:r>
            <a:endParaRPr lang="en-US" altLang="zh-CN" sz="1400" i="1" kern="0" dirty="0">
              <a:solidFill>
                <a:srgbClr val="000000"/>
              </a:solidFill>
            </a:endParaRPr>
          </a:p>
          <a:p>
            <a:pPr marL="561975" lvl="2" indent="-233363" algn="just" defTabSz="685800" eaLnBrk="1" fontAlgn="auto" hangingPunct="1">
              <a:spcBef>
                <a:spcPts val="200"/>
              </a:spcBef>
              <a:spcAft>
                <a:spcPts val="600"/>
              </a:spcAft>
              <a:buFontTx/>
              <a:buChar char="—"/>
              <a:defRPr/>
            </a:pPr>
            <a:r>
              <a:rPr lang="en-US" altLang="zh-CN" sz="1400" kern="0" dirty="0">
                <a:solidFill>
                  <a:srgbClr val="000000"/>
                </a:solidFill>
              </a:rPr>
              <a:t>Initial SA Ballot (D4.0)	 </a:t>
            </a:r>
            <a:r>
              <a:rPr lang="en-US" altLang="zh-CN" sz="1400" kern="0" dirty="0" smtClean="0">
                <a:solidFill>
                  <a:srgbClr val="000000"/>
                </a:solidFill>
              </a:rPr>
              <a:t>Sep </a:t>
            </a:r>
            <a:r>
              <a:rPr lang="en-US" altLang="zh-CN" sz="1400" kern="0" dirty="0">
                <a:solidFill>
                  <a:srgbClr val="000000"/>
                </a:solidFill>
              </a:rPr>
              <a:t>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2024</a:t>
            </a:r>
            <a:endParaRPr lang="en-US" altLang="zh-CN" sz="1400" kern="0" dirty="0">
              <a:solidFill>
                <a:srgbClr val="000000"/>
              </a:solidFill>
            </a:endParaRPr>
          </a:p>
          <a:p>
            <a:pPr marL="561975" lvl="2" indent="-233363" algn="just" defTabSz="685800" eaLnBrk="1" fontAlgn="auto" hangingPunct="1">
              <a:spcBef>
                <a:spcPts val="200"/>
              </a:spcBef>
              <a:spcAft>
                <a:spcPts val="600"/>
              </a:spcAft>
              <a:buFontTx/>
              <a:buChar char="—"/>
              <a:defRPr/>
            </a:pPr>
            <a:r>
              <a:rPr lang="en-US" altLang="zh-CN" sz="1400" kern="0" dirty="0">
                <a:solidFill>
                  <a:srgbClr val="000000"/>
                </a:solidFill>
              </a:rPr>
              <a:t>Final 802.11 WG approval	</a:t>
            </a:r>
            <a:r>
              <a:rPr lang="en-US" altLang="zh-CN" sz="1400" i="1" kern="0" dirty="0">
                <a:solidFill>
                  <a:srgbClr val="000000"/>
                </a:solidFill>
              </a:rPr>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solidFill>
                <a:srgbClr val="000000"/>
              </a:solidFill>
            </a:endParaRPr>
          </a:p>
          <a:p>
            <a:pPr marL="561975" lvl="2" indent="-233363" algn="just" defTabSz="685800" eaLnBrk="1" fontAlgn="auto" hangingPunct="1">
              <a:spcBef>
                <a:spcPts val="200"/>
              </a:spcBef>
              <a:spcAft>
                <a:spcPts val="600"/>
              </a:spcAft>
              <a:buFontTx/>
              <a:buChar char="—"/>
              <a:defRPr/>
            </a:pPr>
            <a:r>
              <a:rPr lang="en-US" altLang="zh-CN" sz="1400" kern="0" dirty="0">
                <a:solidFill>
                  <a:srgbClr val="000000"/>
                </a:solidFill>
              </a:rPr>
              <a:t>802 EC approval		</a:t>
            </a:r>
            <a:r>
              <a:rPr lang="en-US" altLang="zh-CN" sz="1400" i="1" kern="0" dirty="0">
                <a:solidFill>
                  <a:srgbClr val="000000"/>
                </a:solidFill>
              </a:rPr>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solidFill>
                <a:srgbClr val="000000"/>
              </a:solidFill>
            </a:endParaRPr>
          </a:p>
          <a:p>
            <a:pPr marL="561975" lvl="2" indent="-233363" algn="just" defTabSz="685800" eaLnBrk="1" fontAlgn="auto" hangingPunct="1">
              <a:spcBef>
                <a:spcPts val="200"/>
              </a:spcBef>
              <a:spcAft>
                <a:spcPts val="600"/>
              </a:spcAft>
              <a:buFontTx/>
              <a:buChar char="—"/>
              <a:defRPr/>
            </a:pPr>
            <a:r>
              <a:rPr lang="en-US" altLang="zh-CN" sz="1400" kern="0" dirty="0" err="1">
                <a:solidFill>
                  <a:srgbClr val="000000"/>
                </a:solidFill>
              </a:rPr>
              <a:t>RevCom</a:t>
            </a:r>
            <a:r>
              <a:rPr lang="en-US" altLang="zh-CN" sz="1400" kern="0" dirty="0">
                <a:solidFill>
                  <a:srgbClr val="000000"/>
                </a:solidFill>
              </a:rPr>
              <a:t> and SASB approval 	Sep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2025</a:t>
            </a:r>
            <a:endParaRPr lang="en-US" altLang="zh-CN" sz="1400" kern="0" dirty="0">
              <a:solidFill>
                <a:srgbClr val="000000"/>
              </a:solidFill>
            </a:endParaRPr>
          </a:p>
          <a:p>
            <a:pPr lvl="1" algn="just"/>
            <a:endParaRPr lang="en-US" altLang="zh-CN" dirty="0" smtClean="0"/>
          </a:p>
          <a:p>
            <a:pPr lvl="1" algn="just"/>
            <a:endParaRPr lang="en-US" altLang="zh-CN" dirty="0" smtClean="0"/>
          </a:p>
          <a:p>
            <a:pPr lvl="1" algn="just"/>
            <a:r>
              <a:rPr lang="en-US" altLang="zh-CN" dirty="0" smtClean="0"/>
              <a:t>SP Result: </a:t>
            </a:r>
            <a:r>
              <a:rPr lang="en-US" altLang="zh-CN" dirty="0">
                <a:solidFill>
                  <a:srgbClr val="000000"/>
                </a:solidFill>
                <a:highlight>
                  <a:srgbClr val="00FF00"/>
                </a:highlight>
              </a:rPr>
              <a:t>Unanimous consent </a:t>
            </a:r>
            <a:endParaRPr lang="en-US" altLang="zh-CN" dirty="0">
              <a:solidFill>
                <a:srgbClr val="00B050"/>
              </a:solidFill>
            </a:endParaRPr>
          </a:p>
          <a:p>
            <a:pPr marL="457200" lvl="1" indent="0" algn="just">
              <a:buNone/>
            </a:pPr>
            <a:endParaRPr lang="en-US" altLang="zh-CN" sz="2400" dirty="0"/>
          </a:p>
          <a:p>
            <a:pPr marL="457200" lvl="1" indent="0" algn="just">
              <a:buNone/>
            </a:pPr>
            <a:endParaRPr lang="en-US" altLang="zh-CN" sz="2400" dirty="0" smtClean="0"/>
          </a:p>
          <a:p>
            <a:pPr lvl="1" algn="just"/>
            <a:endParaRPr lang="en-US" altLang="zh-CN" sz="2400" dirty="0"/>
          </a:p>
        </p:txBody>
      </p:sp>
    </p:spTree>
    <p:extLst>
      <p:ext uri="{BB962C8B-B14F-4D97-AF65-F5344CB8AC3E}">
        <p14:creationId xmlns:p14="http://schemas.microsoft.com/office/powerpoint/2010/main" val="42524546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Technology </a:t>
            </a:r>
            <a:r>
              <a:rPr lang="en-US" altLang="zh-CN" sz="2400" dirty="0"/>
              <a:t>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comment resolution </a:t>
            </a:r>
          </a:p>
          <a:p>
            <a:pPr lvl="1" algn="just"/>
            <a:r>
              <a:rPr lang="en-US" altLang="zh-CN" sz="2400" dirty="0" smtClean="0"/>
              <a:t>Other?</a:t>
            </a:r>
            <a:endParaRPr lang="en-US" altLang="zh-CN" sz="2400" dirty="0"/>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63246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January</a:t>
            </a:r>
            <a:r>
              <a:rPr lang="en-US" altLang="zh-CN" sz="1100" strike="sngStrike" dirty="0">
                <a:solidFill>
                  <a:schemeClr val="bg1">
                    <a:lumMod val="50000"/>
                  </a:schemeClr>
                </a:solidFill>
                <a:cs typeface="Times New Roman" panose="02020603050405020304" pitchFamily="18" charset="0"/>
              </a:rPr>
              <a:t>	</a:t>
            </a:r>
            <a:r>
              <a:rPr lang="en-US" altLang="zh-CN" sz="1100" strike="sngStrike" dirty="0" smtClean="0">
                <a:solidFill>
                  <a:schemeClr val="bg1">
                    <a:lumMod val="50000"/>
                  </a:schemeClr>
                </a:solidFill>
                <a:cs typeface="Times New Roman" panose="02020603050405020304" pitchFamily="18" charset="0"/>
              </a:rPr>
              <a:t>23</a:t>
            </a:r>
            <a:r>
              <a:rPr lang="en-US" altLang="zh-CN" sz="1100" strike="sngStrike" dirty="0">
                <a:solidFill>
                  <a:schemeClr val="bg1">
                    <a:lumMod val="50000"/>
                  </a:schemeClr>
                </a:solidFill>
                <a:cs typeface="Times New Roman" panose="02020603050405020304" pitchFamily="18" charset="0"/>
              </a:rPr>
              <a:t>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 </a:t>
            </a:r>
            <a:r>
              <a:rPr lang="en-US" altLang="zh-CN" sz="1100" strike="sngStrike" dirty="0" smtClean="0">
                <a:solidFill>
                  <a:schemeClr val="bg1">
                    <a:lumMod val="50000"/>
                  </a:schemeClr>
                </a:solidFill>
                <a:cs typeface="Times New Roman" panose="02020603050405020304" pitchFamily="18" charset="0"/>
              </a:rPr>
              <a:t> </a:t>
            </a:r>
            <a:r>
              <a:rPr lang="en-US" altLang="zh-CN" sz="1100" dirty="0">
                <a:solidFill>
                  <a:schemeClr val="bg1">
                    <a:lumMod val="50000"/>
                  </a:schemeClr>
                </a:solidFill>
                <a:cs typeface="Times New Roman" panose="02020603050405020304" pitchFamily="18" charset="0"/>
              </a:rPr>
              <a:t>(Holidays)</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January	24	(Tuesday),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January	</a:t>
            </a:r>
            <a:r>
              <a:rPr lang="en-US" altLang="zh-CN" sz="1100" strike="sngStrike" dirty="0" smtClean="0">
                <a:solidFill>
                  <a:schemeClr val="bg1">
                    <a:lumMod val="50000"/>
                  </a:schemeClr>
                </a:solidFill>
                <a:cs typeface="Times New Roman" panose="02020603050405020304" pitchFamily="18" charset="0"/>
              </a:rPr>
              <a:t>26</a:t>
            </a:r>
            <a:r>
              <a:rPr lang="en-US" altLang="zh-CN" sz="1100" strike="sngStrike" dirty="0">
                <a:solidFill>
                  <a:schemeClr val="bg1">
                    <a:lumMod val="50000"/>
                  </a:schemeClr>
                </a:solidFill>
                <a:cs typeface="Times New Roman" panose="02020603050405020304" pitchFamily="18" charset="0"/>
              </a:rPr>
              <a:t>	(Thursday),	</a:t>
            </a:r>
            <a:r>
              <a:rPr lang="en-US" altLang="zh-CN" sz="1100" strike="sngStrike" dirty="0" smtClean="0">
                <a:solidFill>
                  <a:schemeClr val="bg1">
                    <a:lumMod val="50000"/>
                  </a:schemeClr>
                </a:solidFill>
                <a:cs typeface="Times New Roman" panose="02020603050405020304" pitchFamily="18" charset="0"/>
              </a:rPr>
              <a:t>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a:t>
            </a:r>
            <a:r>
              <a:rPr lang="en-US" altLang="zh-CN" sz="1100" strike="sngStrike" dirty="0" smtClean="0">
                <a:solidFill>
                  <a:schemeClr val="bg1">
                    <a:lumMod val="50000"/>
                  </a:schemeClr>
                </a:solidFill>
                <a:cs typeface="Times New Roman" panose="02020603050405020304" pitchFamily="18" charset="0"/>
              </a:rPr>
              <a:t>ET –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January	30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smtClean="0">
                <a:solidFill>
                  <a:schemeClr val="bg1">
                    <a:lumMod val="50000"/>
                  </a:schemeClr>
                </a:solidFill>
                <a:cs typeface="Times New Roman" panose="02020603050405020304" pitchFamily="18" charset="0"/>
              </a:rPr>
              <a:t> (1 calls/week for the first 3 weeks)</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January	31	(Tuesday),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2	(Thursday),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a:t>
            </a:r>
            <a:r>
              <a:rPr lang="en-US" altLang="zh-CN" sz="1100" strike="sngStrike" dirty="0" smtClean="0">
                <a:solidFill>
                  <a:schemeClr val="bg1">
                    <a:lumMod val="50000"/>
                  </a:schemeClr>
                </a:solidFill>
                <a:cs typeface="Times New Roman" panose="02020603050405020304" pitchFamily="18" charset="0"/>
              </a:rPr>
              <a:t>ET</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6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smtClean="0">
                <a:solidFill>
                  <a:srgbClr val="FF0000"/>
                </a:solidFill>
                <a:cs typeface="Times New Roman" panose="02020603050405020304" pitchFamily="18" charset="0"/>
              </a:rPr>
              <a:t> --CAC</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February 	</a:t>
            </a:r>
            <a:r>
              <a:rPr lang="en-US" altLang="zh-CN" sz="1100" dirty="0" smtClean="0">
                <a:solidFill>
                  <a:srgbClr val="00B050"/>
                </a:solidFill>
                <a:cs typeface="Times New Roman" panose="02020603050405020304" pitchFamily="18" charset="0"/>
              </a:rPr>
              <a:t>7</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9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13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 (2 calls/week after the first 3 weeks)</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14	(Tuesday),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16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ET</a:t>
            </a:r>
          </a:p>
          <a:p>
            <a:pPr marL="400050" lvl="2" indent="0" algn="just">
              <a:spcBef>
                <a:spcPct val="0"/>
              </a:spcBef>
              <a:spcAft>
                <a:spcPts val="0"/>
              </a:spcAft>
              <a:buClr>
                <a:srgbClr val="000000"/>
              </a:buClr>
              <a:buNone/>
              <a:defRPr/>
            </a:pP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20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February 	</a:t>
            </a:r>
            <a:r>
              <a:rPr lang="en-US" altLang="zh-CN" sz="1100" dirty="0" smtClean="0">
                <a:solidFill>
                  <a:srgbClr val="00B050"/>
                </a:solidFill>
                <a:cs typeface="Times New Roman" panose="02020603050405020304" pitchFamily="18" charset="0"/>
              </a:rPr>
              <a:t>21</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23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February 	27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  </a:t>
            </a:r>
            <a:r>
              <a:rPr lang="en-US" altLang="zh-CN" sz="1100" dirty="0" smtClean="0">
                <a:solidFill>
                  <a:srgbClr val="FF0000"/>
                </a:solidFill>
                <a:cs typeface="Times New Roman" panose="02020603050405020304" pitchFamily="18" charset="0"/>
              </a:rPr>
              <a:t>-- CAC</a:t>
            </a:r>
            <a:endParaRPr lang="en-US" altLang="zh-CN" sz="11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February </a:t>
            </a:r>
            <a:r>
              <a:rPr lang="en-US" altLang="zh-CN" sz="1100" dirty="0">
                <a:solidFill>
                  <a:srgbClr val="00B050"/>
                </a:solidFill>
                <a:cs typeface="Times New Roman" panose="02020603050405020304" pitchFamily="18" charset="0"/>
              </a:rPr>
              <a:t>	28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March	2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400050" lvl="2" indent="0" algn="just">
              <a:spcBef>
                <a:spcPct val="0"/>
              </a:spcBef>
              <a:spcAft>
                <a:spcPts val="0"/>
              </a:spcAft>
              <a:buClr>
                <a:srgbClr val="000000"/>
              </a:buClr>
              <a:buNone/>
              <a:defRPr/>
            </a:pPr>
            <a:endParaRPr lang="en-US" altLang="zh-CN" sz="1100" strike="sngStrike" dirty="0" smtClean="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March 	6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March 	7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March	9	(Thursday),	22</a:t>
            </a:r>
            <a:r>
              <a:rPr lang="zh-CN" altLang="en-US" sz="1100" dirty="0" smtClean="0">
                <a:solidFill>
                  <a:srgbClr val="00B0F0"/>
                </a:solidFill>
                <a:cs typeface="Times New Roman" panose="02020603050405020304" pitchFamily="18" charset="0"/>
              </a:rPr>
              <a:t>：</a:t>
            </a:r>
            <a:r>
              <a:rPr lang="en-US" altLang="zh-CN" sz="1100" dirty="0" smtClean="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a:spcBef>
                <a:spcPts val="0"/>
              </a:spcBef>
            </a:pPr>
            <a:r>
              <a:rPr lang="en-US" altLang="zh-CN" sz="1100" dirty="0"/>
              <a:t>12 Mar 2023 - </a:t>
            </a:r>
            <a:r>
              <a:rPr lang="en-US" altLang="zh-CN" sz="1100" dirty="0">
                <a:solidFill>
                  <a:srgbClr val="FF0000"/>
                </a:solidFill>
              </a:rPr>
              <a:t>Daylight Saving Time Starts</a:t>
            </a:r>
          </a:p>
          <a:p>
            <a:pPr>
              <a:spcBef>
                <a:spcPts val="0"/>
              </a:spcBef>
            </a:pPr>
            <a:r>
              <a:rPr lang="en-US" altLang="zh-CN" sz="1100" b="0" dirty="0" smtClean="0"/>
              <a:t>Sunday</a:t>
            </a:r>
            <a:r>
              <a:rPr lang="en-US" altLang="zh-CN" sz="1100" b="0" dirty="0"/>
              <a:t>, 12 March 2023, </a:t>
            </a:r>
            <a:r>
              <a:rPr lang="en-US" altLang="zh-CN" sz="1100" dirty="0"/>
              <a:t>02:00:00</a:t>
            </a:r>
            <a:r>
              <a:rPr lang="en-US" altLang="zh-CN" sz="1100" b="0" dirty="0"/>
              <a:t> clocks are turned </a:t>
            </a:r>
            <a:r>
              <a:rPr lang="en-US" altLang="zh-CN" sz="1100" dirty="0"/>
              <a:t>forward</a:t>
            </a:r>
            <a:r>
              <a:rPr lang="en-US" altLang="zh-CN" sz="1100" b="0" dirty="0"/>
              <a:t> 1 hour to</a:t>
            </a:r>
            <a:br>
              <a:rPr lang="en-US" altLang="zh-CN" sz="1100" b="0" dirty="0"/>
            </a:br>
            <a:r>
              <a:rPr lang="en-US" altLang="zh-CN" sz="1100" b="0" dirty="0"/>
              <a:t>Sunday, 12 March 2023, </a:t>
            </a:r>
            <a:r>
              <a:rPr lang="en-US" altLang="zh-CN" sz="1100" dirty="0"/>
              <a:t>03:00:00</a:t>
            </a:r>
            <a:r>
              <a:rPr lang="en-US" altLang="zh-CN" sz="1100" b="0" dirty="0"/>
              <a:t> local daylight time instead.</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To be Confirmed: </a:t>
            </a:r>
          </a:p>
          <a:p>
            <a:pPr marL="361950" lvl="1" indent="-361950" algn="just">
              <a:spcBef>
                <a:spcPct val="0"/>
              </a:spcBef>
              <a:spcAft>
                <a:spcPts val="0"/>
              </a:spcAft>
              <a:buClr>
                <a:srgbClr val="000000"/>
              </a:buClr>
              <a:buFont typeface="Arial" panose="020B0604020202020204" pitchFamily="34" charset="0"/>
              <a:buChar char="•"/>
              <a:defRPr/>
            </a:pPr>
            <a:endParaRPr lang="en-US" altLang="zh-CN" sz="1200" b="1" dirty="0"/>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March </a:t>
            </a:r>
            <a:r>
              <a:rPr lang="en-US" altLang="zh-CN" sz="1600" b="1" dirty="0" smtClean="0"/>
              <a:t>Plenary 2023 </a:t>
            </a:r>
            <a:r>
              <a:rPr lang="en-US" altLang="zh-CN" sz="1600" b="1" dirty="0"/>
              <a:t>(March </a:t>
            </a:r>
            <a:r>
              <a:rPr lang="en-US" altLang="zh-CN" sz="1600" b="1" dirty="0" smtClean="0"/>
              <a:t>12-17) </a:t>
            </a:r>
            <a:r>
              <a:rPr lang="en-US" altLang="zh-CN" sz="1600" dirty="0"/>
              <a:t>	</a:t>
            </a:r>
            <a:endParaRPr lang="en-US" altLang="zh-CN" sz="1200" dirty="0" smtClean="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strike="sngStrike" dirty="0" smtClean="0">
                <a:solidFill>
                  <a:srgbClr val="0070C0"/>
                </a:solidFill>
                <a:cs typeface="Times New Roman" panose="02020603050405020304" pitchFamily="18" charset="0"/>
              </a:rPr>
              <a:t>March 13    </a:t>
            </a:r>
            <a:r>
              <a:rPr lang="en-US" altLang="zh-CN" sz="1200" strike="sngStrike" dirty="0">
                <a:solidFill>
                  <a:srgbClr val="0070C0"/>
                </a:solidFill>
                <a:cs typeface="Times New Roman" panose="02020603050405020304" pitchFamily="18" charset="0"/>
              </a:rPr>
              <a:t>(Monday EV 1),		19:30-21:30 Atlanta </a:t>
            </a:r>
            <a:r>
              <a:rPr lang="en-US" altLang="zh-CN" sz="1200" strike="sngStrike" dirty="0" smtClean="0">
                <a:solidFill>
                  <a:srgbClr val="0070C0"/>
                </a:solidFill>
                <a:cs typeface="Times New Roman" panose="02020603050405020304" pitchFamily="18" charset="0"/>
              </a:rPr>
              <a:t>time </a:t>
            </a:r>
            <a:r>
              <a:rPr lang="en-US" altLang="zh-CN" sz="1200" strike="sngStrike" dirty="0">
                <a:solidFill>
                  <a:srgbClr val="0070C0"/>
                </a:solidFill>
                <a:cs typeface="Times New Roman" panose="02020603050405020304" pitchFamily="18" charset="0"/>
              </a:rPr>
              <a:t>–Tutorial? </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00B050"/>
                </a:solidFill>
                <a:cs typeface="Times New Roman" panose="02020603050405020304" pitchFamily="18" charset="0"/>
              </a:rPr>
              <a:t>March 14    (Tuesday AM 1),		08:00-10:00 </a:t>
            </a:r>
            <a:r>
              <a:rPr lang="en-US" altLang="zh-CN" sz="1200" dirty="0">
                <a:solidFill>
                  <a:srgbClr val="00B050"/>
                </a:solidFill>
                <a:cs typeface="Times New Roman" panose="02020603050405020304" pitchFamily="18" charset="0"/>
              </a:rPr>
              <a:t>Atlanta time</a:t>
            </a:r>
            <a:endParaRPr lang="en-US" altLang="zh-CN" sz="12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strike="sngStrike" dirty="0">
                <a:solidFill>
                  <a:srgbClr val="0070C0"/>
                </a:solidFill>
                <a:cs typeface="Times New Roman" panose="02020603050405020304" pitchFamily="18" charset="0"/>
              </a:rPr>
              <a:t>March </a:t>
            </a:r>
            <a:r>
              <a:rPr lang="en-US" altLang="zh-CN" sz="1200" strike="sngStrike" dirty="0" smtClean="0">
                <a:solidFill>
                  <a:srgbClr val="0070C0"/>
                </a:solidFill>
                <a:cs typeface="Times New Roman" panose="02020603050405020304" pitchFamily="18" charset="0"/>
              </a:rPr>
              <a:t>14    </a:t>
            </a:r>
            <a:r>
              <a:rPr lang="en-US" altLang="zh-CN" sz="1200" strike="sngStrike" dirty="0">
                <a:solidFill>
                  <a:srgbClr val="0070C0"/>
                </a:solidFill>
                <a:cs typeface="Times New Roman" panose="02020603050405020304" pitchFamily="18" charset="0"/>
              </a:rPr>
              <a:t>(Tuesday EV 1),		19:30-21:30 Atlanta time </a:t>
            </a:r>
            <a:endParaRPr lang="en-US" altLang="zh-CN" sz="1200" strike="sngStrike" dirty="0" smtClean="0">
              <a:solidFill>
                <a:srgbClr val="C0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smtClean="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March </a:t>
            </a:r>
            <a:r>
              <a:rPr lang="en-US" altLang="zh-CN" sz="1200" dirty="0" smtClean="0">
                <a:solidFill>
                  <a:srgbClr val="00B050"/>
                </a:solidFill>
                <a:cs typeface="Times New Roman" panose="02020603050405020304" pitchFamily="18" charset="0"/>
              </a:rPr>
              <a:t>15    </a:t>
            </a:r>
            <a:r>
              <a:rPr lang="en-US" altLang="zh-CN" sz="1200" dirty="0">
                <a:solidFill>
                  <a:srgbClr val="00B050"/>
                </a:solidFill>
                <a:cs typeface="Times New Roman" panose="02020603050405020304" pitchFamily="18" charset="0"/>
              </a:rPr>
              <a:t>(Wednesday AM 1),	</a:t>
            </a:r>
            <a:r>
              <a:rPr lang="en-US" altLang="zh-CN" sz="1200" dirty="0" smtClean="0">
                <a:solidFill>
                  <a:srgbClr val="00B050"/>
                </a:solidFill>
                <a:cs typeface="Times New Roman" panose="02020603050405020304" pitchFamily="18" charset="0"/>
              </a:rPr>
              <a:t>	08:00-10:00 </a:t>
            </a:r>
            <a:r>
              <a:rPr lang="en-US" altLang="zh-CN" sz="1200" dirty="0">
                <a:solidFill>
                  <a:srgbClr val="00B050"/>
                </a:solidFill>
                <a:cs typeface="Times New Roman" panose="02020603050405020304" pitchFamily="18" charset="0"/>
              </a:rPr>
              <a:t>Atlanta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ea typeface="宋体" panose="02010600030101010101" pitchFamily="2" charset="-122"/>
              </a:rPr>
              <a:t>March </a:t>
            </a:r>
            <a:r>
              <a:rPr lang="en-US" altLang="zh-CN" sz="1200" dirty="0" smtClean="0">
                <a:solidFill>
                  <a:srgbClr val="00B0F0"/>
                </a:solidFill>
                <a:ea typeface="宋体" panose="02010600030101010101" pitchFamily="2" charset="-122"/>
              </a:rPr>
              <a:t>15    </a:t>
            </a:r>
            <a:r>
              <a:rPr lang="en-US" altLang="zh-CN" sz="1200" dirty="0">
                <a:solidFill>
                  <a:srgbClr val="00B0F0"/>
                </a:solidFill>
                <a:ea typeface="宋体" panose="02010600030101010101" pitchFamily="2" charset="-122"/>
              </a:rPr>
              <a:t>(Wednesday AM 2),	</a:t>
            </a:r>
            <a:r>
              <a:rPr lang="en-US" altLang="zh-CN" sz="1200" dirty="0" smtClean="0">
                <a:solidFill>
                  <a:srgbClr val="00B0F0"/>
                </a:solidFill>
                <a:ea typeface="宋体" panose="02010600030101010101" pitchFamily="2" charset="-122"/>
              </a:rPr>
              <a:t>	10:30-12:30 </a:t>
            </a:r>
            <a:r>
              <a:rPr lang="en-US" altLang="zh-CN" sz="1200" dirty="0">
                <a:solidFill>
                  <a:srgbClr val="00B0F0"/>
                </a:solidFill>
                <a:ea typeface="宋体" panose="02010600030101010101" pitchFamily="2" charset="-122"/>
              </a:rPr>
              <a:t>Atlanta </a:t>
            </a:r>
            <a:r>
              <a:rPr lang="en-US" altLang="zh-CN" sz="1200" dirty="0" smtClean="0">
                <a:solidFill>
                  <a:srgbClr val="00B0F0"/>
                </a:solidFill>
                <a:ea typeface="宋体" panose="02010600030101010101" pitchFamily="2" charset="-122"/>
              </a:rPr>
              <a:t>time </a:t>
            </a:r>
            <a:endParaRPr lang="en-US" altLang="zh-CN" sz="1200" dirty="0">
              <a:solidFill>
                <a:srgbClr val="00B0F0"/>
              </a:solidFill>
              <a:ea typeface="宋体" panose="02010600030101010101" pitchFamily="2" charset="-122"/>
            </a:endParaRPr>
          </a:p>
          <a:p>
            <a:pPr marL="400050" lvl="2" indent="0" algn="just">
              <a:spcBef>
                <a:spcPct val="0"/>
              </a:spcBef>
              <a:spcAft>
                <a:spcPts val="0"/>
              </a:spcAft>
              <a:buNone/>
              <a:defRPr/>
            </a:pPr>
            <a:endParaRPr lang="en-US" altLang="zh-CN" sz="1200" strike="sngStrike"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March </a:t>
            </a:r>
            <a:r>
              <a:rPr lang="en-US" altLang="zh-CN" sz="1200" dirty="0" smtClean="0">
                <a:solidFill>
                  <a:srgbClr val="00B050"/>
                </a:solidFill>
                <a:cs typeface="Times New Roman" panose="02020603050405020304" pitchFamily="18" charset="0"/>
              </a:rPr>
              <a:t>16    </a:t>
            </a:r>
            <a:r>
              <a:rPr lang="en-US" altLang="zh-CN" sz="1200" dirty="0">
                <a:solidFill>
                  <a:srgbClr val="00B050"/>
                </a:solidFill>
                <a:cs typeface="Times New Roman" panose="02020603050405020304" pitchFamily="18" charset="0"/>
              </a:rPr>
              <a:t>(Thursday AM 1),		08:00-10:00 Atlanta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cs typeface="Times New Roman" panose="02020603050405020304" pitchFamily="18" charset="0"/>
              </a:rPr>
              <a:t>March </a:t>
            </a:r>
            <a:r>
              <a:rPr lang="en-US" altLang="zh-CN" sz="1200" dirty="0" smtClean="0">
                <a:solidFill>
                  <a:srgbClr val="00B0F0"/>
                </a:solidFill>
                <a:cs typeface="Times New Roman" panose="02020603050405020304" pitchFamily="18" charset="0"/>
              </a:rPr>
              <a:t>16    </a:t>
            </a:r>
            <a:r>
              <a:rPr lang="en-US" altLang="zh-CN" sz="1200" dirty="0">
                <a:solidFill>
                  <a:srgbClr val="00B0F0"/>
                </a:solidFill>
                <a:cs typeface="Times New Roman" panose="02020603050405020304" pitchFamily="18" charset="0"/>
              </a:rPr>
              <a:t>(Thursday AM 2),		10:30-12:30 Atlanta </a:t>
            </a:r>
            <a:r>
              <a:rPr lang="en-US" altLang="zh-CN" sz="1200" dirty="0" smtClean="0">
                <a:solidFill>
                  <a:srgbClr val="00B0F0"/>
                </a:solidFill>
                <a:cs typeface="Times New Roman" panose="02020603050405020304" pitchFamily="18" charset="0"/>
              </a:rPr>
              <a:t>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smtClean="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smtClean="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smtClean="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smtClean="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smtClean="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smtClean="0">
                <a:cs typeface="Times New Roman" panose="02020603050405020304" pitchFamily="18" charset="0"/>
              </a:rPr>
              <a:t>** </a:t>
            </a:r>
            <a:r>
              <a:rPr lang="en-US" altLang="zh-CN" sz="900" dirty="0">
                <a:cs typeface="Times New Roman" panose="02020603050405020304" pitchFamily="18" charset="0"/>
              </a:rPr>
              <a:t>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(Jan2023 – Mar 2023 CAC calls: </a:t>
            </a:r>
            <a:r>
              <a:rPr lang="en-US" altLang="zh-CN" sz="900" dirty="0">
                <a:solidFill>
                  <a:srgbClr val="0000FF"/>
                </a:solidFill>
                <a:cs typeface="Times New Roman" panose="02020603050405020304" pitchFamily="18" charset="0"/>
              </a:rPr>
              <a:t>February 6, </a:t>
            </a:r>
            <a:r>
              <a:rPr lang="en-US" altLang="zh-CN" sz="900" dirty="0" smtClean="0">
                <a:solidFill>
                  <a:srgbClr val="0000FF"/>
                </a:solidFill>
                <a:cs typeface="Times New Roman" panose="02020603050405020304" pitchFamily="18" charset="0"/>
              </a:rPr>
              <a:t>27, and March 12</a:t>
            </a:r>
            <a:r>
              <a:rPr lang="en-US" altLang="zh-CN" sz="900" dirty="0" smtClean="0">
                <a:cs typeface="Times New Roman" panose="02020603050405020304" pitchFamily="18" charset="0"/>
              </a:rPr>
              <a:t>)</a:t>
            </a: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22:00 - 00:00am ET </a:t>
            </a:r>
            <a:r>
              <a:rPr lang="en-US" altLang="zh-CN" sz="900" dirty="0">
                <a:cs typeface="MS PGothic" charset="0"/>
              </a:rPr>
              <a:t>(Thursday 19</a:t>
            </a:r>
            <a:r>
              <a:rPr lang="zh-CN" altLang="en-US" sz="900" dirty="0">
                <a:cs typeface="MS PGothic" charset="0"/>
              </a:rPr>
              <a:t>：</a:t>
            </a:r>
            <a:r>
              <a:rPr lang="en-US" altLang="zh-CN" sz="900" dirty="0">
                <a:cs typeface="MS PGothic" charset="0"/>
              </a:rPr>
              <a:t>00  – 21:00 PT, Friday 11am-13:00 in China, Friday 5am-7am in Israel, Friday 4am – 6am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r>
              <a:rPr lang="en-US" altLang="zh-CN" sz="900" dirty="0" smtClean="0">
                <a:cs typeface="MS PGothic" charset="0"/>
              </a:rPr>
              <a:t>.</a:t>
            </a:r>
            <a:endParaRPr lang="zh-CN" altLang="en-US" sz="900" dirty="0"/>
          </a:p>
        </p:txBody>
      </p:sp>
      <p:graphicFrame>
        <p:nvGraphicFramePr>
          <p:cNvPr id="8" name="表格 7"/>
          <p:cNvGraphicFramePr>
            <a:graphicFrameLocks noGrp="1"/>
          </p:cNvGraphicFramePr>
          <p:nvPr>
            <p:extLst/>
          </p:nvPr>
        </p:nvGraphicFramePr>
        <p:xfrm>
          <a:off x="6553200" y="3752215"/>
          <a:ext cx="5486400" cy="1505585"/>
        </p:xfrm>
        <a:graphic>
          <a:graphicData uri="http://schemas.openxmlformats.org/drawingml/2006/table">
            <a:tbl>
              <a:tblPr firstRow="1" firstCol="1" bandRow="1"/>
              <a:tblGrid>
                <a:gridCol w="609600"/>
                <a:gridCol w="762000"/>
                <a:gridCol w="762000"/>
                <a:gridCol w="914400"/>
                <a:gridCol w="762000"/>
                <a:gridCol w="838200"/>
                <a:gridCol w="838200"/>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Atlanta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13:00-15:00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07:00-09:00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15:30-17:30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09:30-11:30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PM1</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01:30-03:30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18:30-20:30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19:30-21:30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12:30-14:30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10:30-12:30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21:00-23:00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22:00-00:00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15:00-17:00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00:30-02:30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18:30-20:30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642001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January	31	(Tuesday),	09</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February	6	(Monday),	09</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00 - 11:00 ET</a:t>
            </a:r>
            <a:r>
              <a:rPr lang="en-US" altLang="zh-CN" dirty="0">
                <a:solidFill>
                  <a:srgbClr val="FF0000"/>
                </a:solidFill>
                <a:cs typeface="Times New Roman" panose="02020603050405020304" pitchFamily="18" charset="0"/>
              </a:rPr>
              <a:t>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February 	7	(Tuesday),	09</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February	9	(Thursday),	22</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February 	13	(Monday),	09</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00 - 11:00 ET (2 calls/week after the first 3 weeks)</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February 	14	(Tuesday),	09</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February 	16	(Thursday),	22</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00 - 00:00 ET</a:t>
            </a:r>
          </a:p>
          <a:p>
            <a:pPr marL="400050" lvl="2" indent="0" algn="just">
              <a:spcBef>
                <a:spcPct val="0"/>
              </a:spcBef>
              <a:spcAft>
                <a:spcPts val="0"/>
              </a:spcAft>
              <a:buClr>
                <a:srgbClr val="000000"/>
              </a:buClr>
              <a:buNone/>
              <a:defRPr/>
            </a:pPr>
            <a:endParaRPr lang="en-US" altLang="zh-CN"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February 	20	(Monday),	09</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February 	21	(Tuesday),	09</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February 	23	(Thursday),	22</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February 	27	(Monday),	09</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00 - 11:00 ET  </a:t>
            </a:r>
            <a:r>
              <a:rPr lang="en-US" altLang="zh-CN" dirty="0">
                <a:solidFill>
                  <a:srgbClr val="FF0000"/>
                </a:solidFill>
                <a:cs typeface="Times New Roman" panose="02020603050405020304" pitchFamily="18" charset="0"/>
              </a:rPr>
              <a:t>-- CAC</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February 	28	(Tuesday),	09</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00 - 11:00 ET</a:t>
            </a:r>
            <a:endParaRPr lang="en-US" altLang="en-US" dirty="0" smtClean="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March	2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400050" lvl="2" indent="0" algn="just">
              <a:spcBef>
                <a:spcPct val="0"/>
              </a:spcBef>
              <a:spcAft>
                <a:spcPts val="0"/>
              </a:spcAft>
              <a:buClr>
                <a:srgbClr val="000000"/>
              </a:buClr>
              <a:buNone/>
              <a:defRPr/>
            </a:pP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March 	6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March 	7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March	9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133950</TotalTime>
  <Words>1762</Words>
  <Application>Microsoft Office PowerPoint</Application>
  <PresentationFormat>宽屏</PresentationFormat>
  <Paragraphs>386</Paragraphs>
  <Slides>23</Slides>
  <Notes>23</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23</vt:i4>
      </vt:variant>
    </vt:vector>
  </HeadingPairs>
  <TitlesOfParts>
    <vt:vector size="34"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February - March teleconference 2023</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5619</cp:revision>
  <cp:lastPrinted>2014-11-04T15:04:57Z</cp:lastPrinted>
  <dcterms:created xsi:type="dcterms:W3CDTF">2007-04-17T18:10:23Z</dcterms:created>
  <dcterms:modified xsi:type="dcterms:W3CDTF">2023-02-20T09:15:56Z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(3)abPrbTa8fd/U/WuYwseK0wHL2Lnlf6UyrRnw3rSQJHsN4mszc615uaGRv+6a1AEoxp/rq84t
eMVaGs7gJ8wcpWYaZGBIr/o9wZ+C5uffwuF8Rm7q4KdKZWzhzAGahdT4fVDpaOllMASzmgyu
05E+hOZSxSqySRvMZEXD+ZhXbdqPYDFuS+OdmZ0wbnktyXO1L60E8pl9OoUXXsWUqqu9hbgq
rSTFJqaS71shEdwPAH</vt:lpwstr>
  </property>
  <property fmtid="{D5CDD505-2E9C-101B-9397-08002B2CF9AE}" pid="27" name="_2015_ms_pID_7253431">
    <vt:lpwstr>muD21sBaL+31o73tGsv7JmyI65lG6BRT37JUFEGFtR/6haLeubxH09
Zhbeeksu63snFq86p7G/hPaHzj2693ytRAv3TTcD2Pgb6hw+KMPff8N5LvvEbkmkcItkmZDF
SolgdRd9ydq7T6TK1QvbP+AISYFSMcfLGgBqDupNOcpgGftd5thpr2lQSE/IshFDotNLXNHw
f2G+Pz5oD1qYlEwilewG2C0C0FvAPBsJxa6d</vt:lpwstr>
  </property>
  <property fmtid="{D5CDD505-2E9C-101B-9397-08002B2CF9AE}" pid="28" name="_2015_ms_pID_7253432">
    <vt:lpwstr>Oj7/bPyflv/HzmdQ8b+Rk7M=</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