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13" r:id="rId4"/>
    <p:sldId id="2549" r:id="rId5"/>
    <p:sldId id="2534" r:id="rId6"/>
    <p:sldId id="2400" r:id="rId7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1D38888-79E6-4B8F-A7E5-96BDED502F2F}">
          <p14:sldIdLst>
            <p14:sldId id="256"/>
            <p14:sldId id="257"/>
            <p14:sldId id="2513"/>
            <p14:sldId id="2549"/>
            <p14:sldId id="2534"/>
            <p14:sldId id="240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A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B971F1E-7099-4297-B67B-6BD9A6FC1A48}" v="4" dt="2023-03-16T22:18:55.518"/>
  </p1510:revLst>
</p1510:revInfo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329" autoAdjust="0"/>
    <p:restoredTop sz="94660"/>
  </p:normalViewPr>
  <p:slideViewPr>
    <p:cSldViewPr>
      <p:cViewPr varScale="1">
        <p:scale>
          <a:sx n="81" d="100"/>
          <a:sy n="81" d="100"/>
        </p:scale>
        <p:origin x="1123" y="67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2" d="100"/>
          <a:sy n="62" d="100"/>
        </p:scale>
        <p:origin x="3139" y="43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microsoft.com/office/2015/10/relationships/revisionInfo" Target="revisionInfo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2023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2023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2023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2023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802.11-23/194r0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 err="1"/>
              <a:t>TGbk</a:t>
            </a:r>
            <a:r>
              <a:rPr lang="en-US" altLang="en-US" dirty="0"/>
              <a:t> 320MHz Positioning</a:t>
            </a:r>
            <a:br>
              <a:rPr lang="en-US" altLang="en-US" dirty="0"/>
            </a:br>
            <a:r>
              <a:rPr lang="en-US" altLang="en-US" dirty="0"/>
              <a:t>March Meeting Closing Report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689856"/>
            <a:ext cx="8534400" cy="476250"/>
          </a:xfrm>
          <a:ln/>
        </p:spPr>
        <p:txBody>
          <a:bodyPr/>
          <a:lstStyle/>
          <a:p>
            <a:pPr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2023-03-16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428515"/>
              </p:ext>
            </p:extLst>
          </p:nvPr>
        </p:nvGraphicFramePr>
        <p:xfrm>
          <a:off x="1004888" y="2411413"/>
          <a:ext cx="10510837" cy="2482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4" imgW="10773432" imgH="2549252" progId="Word.Document.8">
                  <p:embed/>
                </p:oleObj>
              </mc:Choice>
              <mc:Fallback>
                <p:oleObj name="Document" r:id="rId4" imgW="10773432" imgH="2549252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4888" y="2411413"/>
                        <a:ext cx="10510837" cy="24828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indent="12700" algn="just">
              <a:spcBef>
                <a:spcPct val="20000"/>
              </a:spcBef>
            </a:pPr>
            <a:r>
              <a:rPr lang="en-US" dirty="0"/>
              <a:t>This document is the </a:t>
            </a:r>
            <a:r>
              <a:rPr lang="en-US" dirty="0" err="1"/>
              <a:t>TGbk</a:t>
            </a:r>
            <a:r>
              <a:rPr lang="en-US" dirty="0"/>
              <a:t> 320MHz Positioning closing report for the IEEE 802.11 Plenary March 2023 meeting.</a:t>
            </a:r>
          </a:p>
          <a:p>
            <a:pPr indent="12700" algn="just">
              <a:spcBef>
                <a:spcPct val="20000"/>
              </a:spcBef>
            </a:pP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2023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3E8C48-D0FE-45AE-A892-200CA7D54B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344" y="685802"/>
            <a:ext cx="11809312" cy="775034"/>
          </a:xfrm>
        </p:spPr>
        <p:txBody>
          <a:bodyPr/>
          <a:lstStyle/>
          <a:p>
            <a:r>
              <a:rPr lang="en-US" dirty="0"/>
              <a:t>March Meeting Progress and Targets Towards the May Meeting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989200-2622-46AD-AE0D-4E2448C695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344" y="1535145"/>
            <a:ext cx="10009112" cy="246991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Work completed this week: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Continued SFD development.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Reviewed technical submissions (frame format, measurement exchange sequence).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Reviewed Draft text proposals for PHY and MAC on PPDU formats, negotiation and procedure sequence).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C3B09D-52C0-431F-909E-C2FB98F7907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BEB2BE-425D-4856-ADA5-227FF447C61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0D521EF-729A-4073-B852-79E9BA55974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2023</a:t>
            </a:r>
            <a:endParaRPr lang="en-GB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C65A89BF-8A40-48A4-8634-3AB695572AB5}"/>
              </a:ext>
            </a:extLst>
          </p:cNvPr>
          <p:cNvSpPr txBox="1">
            <a:spLocks/>
          </p:cNvSpPr>
          <p:nvPr/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Jonathan Segev, Intel corporation</a:t>
            </a:r>
            <a:endParaRPr lang="en-GB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9C3037FA-DCCF-4501-86FC-77889B31AD16}"/>
              </a:ext>
            </a:extLst>
          </p:cNvPr>
          <p:cNvGrpSpPr/>
          <p:nvPr/>
        </p:nvGrpSpPr>
        <p:grpSpPr>
          <a:xfrm>
            <a:off x="2071678" y="5130490"/>
            <a:ext cx="5631921" cy="1201106"/>
            <a:chOff x="2845792" y="3241917"/>
            <a:chExt cx="5285898" cy="855830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4A7C7271-C823-4DBE-B1C8-4D7553782EBA}"/>
                </a:ext>
              </a:extLst>
            </p:cNvPr>
            <p:cNvSpPr txBox="1">
              <a:spLocks noChangeAspect="1"/>
            </p:cNvSpPr>
            <p:nvPr/>
          </p:nvSpPr>
          <p:spPr>
            <a:xfrm>
              <a:off x="2845792" y="3241917"/>
              <a:ext cx="208713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err="1">
                  <a:solidFill>
                    <a:schemeClr val="tx1"/>
                  </a:solidFill>
                </a:rPr>
                <a:t>TGbk</a:t>
              </a:r>
              <a:r>
                <a:rPr lang="en-US" b="1" dirty="0">
                  <a:solidFill>
                    <a:schemeClr val="tx1"/>
                  </a:solidFill>
                </a:rPr>
                <a:t>: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C3C941D8-B7BA-4857-97D9-3D39D684FBD9}"/>
                </a:ext>
              </a:extLst>
            </p:cNvPr>
            <p:cNvSpPr/>
            <p:nvPr/>
          </p:nvSpPr>
          <p:spPr bwMode="auto">
            <a:xfrm>
              <a:off x="4275000" y="3613737"/>
              <a:ext cx="1512428" cy="48401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  <a:headEnd type="none" w="sm" len="sm"/>
              <a:tailEnd type="none" w="sm" len="sm"/>
            </a:ln>
            <a:extLst>
              <a:ext uri="{AF507438-7753-43e0-B8FC-AC1667EBCBE1}"/>
            </a:extLst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Specification framework (SFD)</a:t>
              </a:r>
            </a:p>
          </p:txBody>
        </p: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389AA7FF-8C2B-4816-8536-50AA731BE689}"/>
                </a:ext>
              </a:extLst>
            </p:cNvPr>
            <p:cNvCxnSpPr/>
            <p:nvPr/>
          </p:nvCxnSpPr>
          <p:spPr bwMode="auto">
            <a:xfrm>
              <a:off x="5787427" y="3916223"/>
              <a:ext cx="831835" cy="0"/>
            </a:xfrm>
            <a:prstGeom prst="straightConnector1">
              <a:avLst/>
            </a:prstGeom>
            <a:ln>
              <a:headEnd type="none" w="sm" len="sm"/>
              <a:tailEnd type="arrow"/>
            </a:ln>
            <a:extLst>
              <a:ext uri="{AF507438-7753-43e0-B8FC-AC1667EBCBE1}"/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CCE44772-81B7-45E2-B1B5-D76D9293B30B}"/>
                </a:ext>
              </a:extLst>
            </p:cNvPr>
            <p:cNvSpPr/>
            <p:nvPr/>
          </p:nvSpPr>
          <p:spPr bwMode="auto">
            <a:xfrm>
              <a:off x="6619262" y="3613737"/>
              <a:ext cx="1512428" cy="484010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  <a:headEnd type="none" w="sm" len="sm"/>
              <a:tailEnd type="none" w="sm" len="sm"/>
            </a:ln>
            <a:extLst>
              <a:ext uri="{AF507438-7753-43e0-B8FC-AC1667EBCBE1}"/>
            </a:extLst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Draft amendment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51C6BF5A-FC77-4B30-AFB2-E1A35F56E7A5}"/>
              </a:ext>
            </a:extLst>
          </p:cNvPr>
          <p:cNvGrpSpPr>
            <a:grpSpLocks noChangeAspect="1"/>
          </p:cNvGrpSpPr>
          <p:nvPr/>
        </p:nvGrpSpPr>
        <p:grpSpPr>
          <a:xfrm>
            <a:off x="4364539" y="3931186"/>
            <a:ext cx="7560840" cy="839328"/>
            <a:chOff x="550425" y="4856471"/>
            <a:chExt cx="9938093" cy="1103226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D1C45289-DE96-44AB-ABA5-D3957ECBAB80}"/>
                </a:ext>
              </a:extLst>
            </p:cNvPr>
            <p:cNvSpPr txBox="1"/>
            <p:nvPr/>
          </p:nvSpPr>
          <p:spPr>
            <a:xfrm>
              <a:off x="550425" y="4856471"/>
              <a:ext cx="208713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err="1">
                  <a:solidFill>
                    <a:schemeClr val="tx1"/>
                  </a:solidFill>
                </a:rPr>
                <a:t>TGaz</a:t>
              </a:r>
              <a:r>
                <a:rPr lang="en-US" b="1" dirty="0">
                  <a:solidFill>
                    <a:schemeClr val="tx1"/>
                  </a:solidFill>
                </a:rPr>
                <a:t>:</a:t>
              </a: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903714B9-50CC-43A1-B0C4-6FD9B1F1E329}"/>
                </a:ext>
              </a:extLst>
            </p:cNvPr>
            <p:cNvSpPr/>
            <p:nvPr/>
          </p:nvSpPr>
          <p:spPr bwMode="auto">
            <a:xfrm>
              <a:off x="1943302" y="5230423"/>
              <a:ext cx="1512428" cy="482595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5">
                  <a:lumMod val="20000"/>
                  <a:lumOff val="80000"/>
                </a:schemeClr>
              </a:solidFill>
              <a:headEnd type="none" w="sm" len="sm"/>
              <a:tailEnd type="none" w="sm" len="sm"/>
            </a:ln>
            <a:extLst>
              <a:ext uri="{AF507438-7753-43e0-B8FC-AC1667EBCBE1}"/>
            </a:extLst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r>
                <a:rPr lang="en-US" sz="1200" b="1" dirty="0">
                  <a:solidFill>
                    <a:sysClr val="windowText" lastClr="000000"/>
                  </a:solidFill>
                  <a:latin typeface="Arial" pitchFamily="34" charset="0"/>
                  <a:cs typeface="Arial" pitchFamily="34" charset="0"/>
                </a:rPr>
                <a:t>Usage model</a:t>
              </a: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21E4193D-742B-410D-9D5B-2242164DD6C0}"/>
                </a:ext>
              </a:extLst>
            </p:cNvPr>
            <p:cNvSpPr/>
            <p:nvPr/>
          </p:nvSpPr>
          <p:spPr bwMode="auto">
            <a:xfrm>
              <a:off x="4287565" y="5229009"/>
              <a:ext cx="1512428" cy="484009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  <a:headEnd type="none" w="sm" len="sm"/>
              <a:tailEnd type="none" w="sm" len="sm"/>
            </a:ln>
            <a:extLst>
              <a:ext uri="{AF507438-7753-43e0-B8FC-AC1667EBCBE1}"/>
            </a:extLst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r>
                <a:rPr lang="en-US" sz="1200" b="1" dirty="0">
                  <a:solidFill>
                    <a:sysClr val="windowText" lastClr="000000"/>
                  </a:solidFill>
                  <a:latin typeface="Arial" pitchFamily="34" charset="0"/>
                  <a:cs typeface="Arial" pitchFamily="34" charset="0"/>
                </a:rPr>
                <a:t>Functional requirements</a:t>
              </a:r>
            </a:p>
          </p:txBody>
        </p:sp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AFDCB87F-492D-44E1-82E4-4F17DEE2E23A}"/>
                </a:ext>
              </a:extLst>
            </p:cNvPr>
            <p:cNvCxnSpPr/>
            <p:nvPr/>
          </p:nvCxnSpPr>
          <p:spPr bwMode="auto">
            <a:xfrm>
              <a:off x="3455730" y="5532909"/>
              <a:ext cx="831835" cy="0"/>
            </a:xfrm>
            <a:prstGeom prst="straightConnector1">
              <a:avLst/>
            </a:prstGeom>
            <a:ln>
              <a:headEnd type="none" w="sm" len="sm"/>
              <a:tailEnd type="arrow"/>
            </a:ln>
            <a:extLst>
              <a:ext uri="{AF507438-7753-43e0-B8FC-AC1667EBCBE1}"/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E48AF1EB-BEF7-4C50-A921-C00CE69F51E2}"/>
                </a:ext>
              </a:extLst>
            </p:cNvPr>
            <p:cNvSpPr/>
            <p:nvPr/>
          </p:nvSpPr>
          <p:spPr bwMode="auto">
            <a:xfrm>
              <a:off x="6631828" y="5230423"/>
              <a:ext cx="1512428" cy="48401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  <a:headEnd type="none" w="sm" len="sm"/>
              <a:tailEnd type="none" w="sm" len="sm"/>
            </a:ln>
            <a:extLst>
              <a:ext uri="{AF507438-7753-43e0-B8FC-AC1667EBCBE1}"/>
            </a:extLst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Specification framework</a:t>
              </a:r>
            </a:p>
          </p:txBody>
        </p:sp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7B2FB4BC-2144-4CD5-98CB-7964C9EB4408}"/>
                </a:ext>
              </a:extLst>
            </p:cNvPr>
            <p:cNvCxnSpPr/>
            <p:nvPr/>
          </p:nvCxnSpPr>
          <p:spPr bwMode="auto">
            <a:xfrm>
              <a:off x="5799992" y="5532909"/>
              <a:ext cx="831835" cy="0"/>
            </a:xfrm>
            <a:prstGeom prst="straightConnector1">
              <a:avLst/>
            </a:prstGeom>
            <a:ln>
              <a:headEnd type="none" w="sm" len="sm"/>
              <a:tailEnd type="arrow"/>
            </a:ln>
            <a:extLst>
              <a:ext uri="{AF507438-7753-43e0-B8FC-AC1667EBCBE1}"/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Straight Arrow Connector 21">
              <a:extLst>
                <a:ext uri="{FF2B5EF4-FFF2-40B4-BE49-F238E27FC236}">
                  <a16:creationId xmlns:a16="http://schemas.microsoft.com/office/drawing/2014/main" id="{83A26CC5-83EE-440B-9621-5AAA7692F991}"/>
                </a:ext>
              </a:extLst>
            </p:cNvPr>
            <p:cNvCxnSpPr/>
            <p:nvPr/>
          </p:nvCxnSpPr>
          <p:spPr bwMode="auto">
            <a:xfrm>
              <a:off x="8144255" y="5532909"/>
              <a:ext cx="831835" cy="0"/>
            </a:xfrm>
            <a:prstGeom prst="straightConnector1">
              <a:avLst/>
            </a:prstGeom>
            <a:ln>
              <a:headEnd type="none" w="sm" len="sm"/>
              <a:tailEnd type="arrow"/>
            </a:ln>
            <a:extLst>
              <a:ext uri="{AF507438-7753-43e0-B8FC-AC1667EBCBE1}"/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676F90B0-F796-46CE-82CB-A1E88D4A3A07}"/>
                </a:ext>
              </a:extLst>
            </p:cNvPr>
            <p:cNvSpPr/>
            <p:nvPr/>
          </p:nvSpPr>
          <p:spPr bwMode="auto">
            <a:xfrm>
              <a:off x="8976090" y="5230423"/>
              <a:ext cx="1512428" cy="484010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  <a:headEnd type="none" w="sm" len="sm"/>
              <a:tailEnd type="none" w="sm" len="sm"/>
            </a:ln>
            <a:extLst>
              <a:ext uri="{AF507438-7753-43e0-B8FC-AC1667EBCBE1}"/>
            </a:extLst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Draft amendment</a:t>
              </a:r>
            </a:p>
          </p:txBody>
        </p: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7646E523-F714-4F76-AE20-6205277389A5}"/>
                </a:ext>
              </a:extLst>
            </p:cNvPr>
            <p:cNvGrpSpPr/>
            <p:nvPr/>
          </p:nvGrpSpPr>
          <p:grpSpPr>
            <a:xfrm>
              <a:off x="1943301" y="5087304"/>
              <a:ext cx="1512428" cy="872393"/>
              <a:chOff x="2281259" y="5223255"/>
              <a:chExt cx="685272" cy="455796"/>
            </a:xfrm>
          </p:grpSpPr>
          <p:cxnSp>
            <p:nvCxnSpPr>
              <p:cNvPr id="28" name="Straight Connector 27">
                <a:extLst>
                  <a:ext uri="{FF2B5EF4-FFF2-40B4-BE49-F238E27FC236}">
                    <a16:creationId xmlns:a16="http://schemas.microsoft.com/office/drawing/2014/main" id="{ADEA66FF-CDE1-4637-A658-B7539BA72D6D}"/>
                  </a:ext>
                </a:extLst>
              </p:cNvPr>
              <p:cNvCxnSpPr/>
              <p:nvPr/>
            </p:nvCxnSpPr>
            <p:spPr bwMode="auto">
              <a:xfrm>
                <a:off x="2281259" y="5223255"/>
                <a:ext cx="685272" cy="432048"/>
              </a:xfrm>
              <a:prstGeom prst="line">
                <a:avLst/>
              </a:prstGeom>
              <a:solidFill>
                <a:srgbClr val="00B8FF"/>
              </a:solidFill>
              <a:ln w="22225" cap="flat" cmpd="sng" algn="ctr">
                <a:solidFill>
                  <a:srgbClr val="FF0000"/>
                </a:solidFill>
                <a:prstDash val="lgDashDot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9" name="Straight Connector 28">
                <a:extLst>
                  <a:ext uri="{FF2B5EF4-FFF2-40B4-BE49-F238E27FC236}">
                    <a16:creationId xmlns:a16="http://schemas.microsoft.com/office/drawing/2014/main" id="{FF39AD60-7299-4218-A7D9-6F7DA218804A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H="1">
                <a:off x="2281259" y="5247003"/>
                <a:ext cx="685272" cy="432048"/>
              </a:xfrm>
              <a:prstGeom prst="line">
                <a:avLst/>
              </a:prstGeom>
              <a:solidFill>
                <a:srgbClr val="00B8FF"/>
              </a:solidFill>
              <a:ln w="22225" cap="flat" cmpd="sng" algn="ctr">
                <a:solidFill>
                  <a:srgbClr val="FF0000"/>
                </a:solidFill>
                <a:prstDash val="lgDashDot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8D61770F-6627-4769-BB11-A1FA1C701901}"/>
                </a:ext>
              </a:extLst>
            </p:cNvPr>
            <p:cNvGrpSpPr/>
            <p:nvPr/>
          </p:nvGrpSpPr>
          <p:grpSpPr>
            <a:xfrm>
              <a:off x="4273148" y="5064576"/>
              <a:ext cx="1512428" cy="872393"/>
              <a:chOff x="2281259" y="5223255"/>
              <a:chExt cx="685272" cy="455796"/>
            </a:xfrm>
          </p:grpSpPr>
          <p:cxnSp>
            <p:nvCxnSpPr>
              <p:cNvPr id="26" name="Straight Connector 25">
                <a:extLst>
                  <a:ext uri="{FF2B5EF4-FFF2-40B4-BE49-F238E27FC236}">
                    <a16:creationId xmlns:a16="http://schemas.microsoft.com/office/drawing/2014/main" id="{7EB889AA-D9F0-4B85-AB08-2DEA507CD0CB}"/>
                  </a:ext>
                </a:extLst>
              </p:cNvPr>
              <p:cNvCxnSpPr/>
              <p:nvPr/>
            </p:nvCxnSpPr>
            <p:spPr bwMode="auto">
              <a:xfrm>
                <a:off x="2281259" y="5223255"/>
                <a:ext cx="685272" cy="432048"/>
              </a:xfrm>
              <a:prstGeom prst="line">
                <a:avLst/>
              </a:prstGeom>
              <a:solidFill>
                <a:srgbClr val="00B8FF"/>
              </a:solidFill>
              <a:ln w="22225" cap="flat" cmpd="sng" algn="ctr">
                <a:solidFill>
                  <a:srgbClr val="FF0000"/>
                </a:solidFill>
                <a:prstDash val="lgDashDot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7" name="Straight Connector 26">
                <a:extLst>
                  <a:ext uri="{FF2B5EF4-FFF2-40B4-BE49-F238E27FC236}">
                    <a16:creationId xmlns:a16="http://schemas.microsoft.com/office/drawing/2014/main" id="{2FEB524A-EF46-4DCD-8DF8-35FF88BEB289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H="1">
                <a:off x="2281259" y="5247003"/>
                <a:ext cx="685272" cy="432048"/>
              </a:xfrm>
              <a:prstGeom prst="line">
                <a:avLst/>
              </a:prstGeom>
              <a:solidFill>
                <a:srgbClr val="00B8FF"/>
              </a:solidFill>
              <a:ln w="22225" cap="flat" cmpd="sng" algn="ctr">
                <a:solidFill>
                  <a:srgbClr val="FF0000"/>
                </a:solidFill>
                <a:prstDash val="lgDashDot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sp>
        <p:nvSpPr>
          <p:cNvPr id="30" name="Arrow: Down 29">
            <a:extLst>
              <a:ext uri="{FF2B5EF4-FFF2-40B4-BE49-F238E27FC236}">
                <a16:creationId xmlns:a16="http://schemas.microsoft.com/office/drawing/2014/main" id="{1A1CD639-3822-47FF-83B8-75EEBEDEEE09}"/>
              </a:ext>
            </a:extLst>
          </p:cNvPr>
          <p:cNvSpPr/>
          <p:nvPr/>
        </p:nvSpPr>
        <p:spPr bwMode="auto">
          <a:xfrm rot="2901312">
            <a:off x="7712572" y="4717760"/>
            <a:ext cx="374723" cy="806669"/>
          </a:xfrm>
          <a:prstGeom prst="down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574507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3E8C48-D0FE-45AE-A892-200CA7D54B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344" y="685801"/>
            <a:ext cx="11809312" cy="1065213"/>
          </a:xfrm>
        </p:spPr>
        <p:txBody>
          <a:bodyPr/>
          <a:lstStyle/>
          <a:p>
            <a:r>
              <a:rPr lang="en-US" dirty="0"/>
              <a:t>March Meeting Progress and Targets Towards the May Meeting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989200-2622-46AD-AE0D-4E2448C695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344" y="1751015"/>
            <a:ext cx="10009112" cy="4343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Targets towards the May meeting: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Generate a </a:t>
            </a:r>
            <a:r>
              <a:rPr lang="en-US" dirty="0"/>
              <a:t>new revision</a:t>
            </a:r>
            <a:r>
              <a:rPr lang="en-US" b="0" dirty="0"/>
              <a:t> Spec Framework Document revision 0.2.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Adopted initial amendment draft text.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Continue with SFD development.</a:t>
            </a:r>
          </a:p>
          <a:p>
            <a:pPr marL="0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C3B09D-52C0-431F-909E-C2FB98F7907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BEB2BE-425D-4856-ADA5-227FF447C61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0D521EF-729A-4073-B852-79E9BA55974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72506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AA37FE-39E6-40C2-9771-48628953762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992612-7DBB-47B1-B68C-ED1BCC0650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25B61A1-8673-4A65-B4BE-D1B85DA04E5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2023</a:t>
            </a:r>
            <a:endParaRPr lang="en-GB" dirty="0"/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33BADDBD-F03F-467D-8A7D-D0A3D5969437}"/>
              </a:ext>
            </a:extLst>
          </p:cNvPr>
          <p:cNvGrpSpPr/>
          <p:nvPr/>
        </p:nvGrpSpPr>
        <p:grpSpPr>
          <a:xfrm>
            <a:off x="1003037" y="1839498"/>
            <a:ext cx="10285410" cy="4193610"/>
            <a:chOff x="1601361" y="1830390"/>
            <a:chExt cx="10285410" cy="4193610"/>
          </a:xfrm>
        </p:grpSpPr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13B9AD79-D169-4C89-92C3-465D345D84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01361" y="1847536"/>
              <a:ext cx="10285409" cy="4176464"/>
            </a:xfrm>
            <a:prstGeom prst="rect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1E8758EF-F36A-4493-92E1-DE90E6AF66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92908" y="1854203"/>
              <a:ext cx="1304652" cy="373352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3" tIns="45711" rIns="91423" bIns="45711"/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25000"/>
                </a:spcBef>
                <a:buClr>
                  <a:srgbClr val="FFFFFF"/>
                </a:buClr>
                <a:buFont typeface="Times" panose="02020603050405020304" pitchFamily="18" charset="0"/>
                <a:buNone/>
              </a:pPr>
              <a:r>
                <a:rPr lang="en-US" altLang="en-US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Q2 2024</a:t>
              </a:r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B98E9343-2DB8-4938-92FB-A74E282FBA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27414" y="1847536"/>
              <a:ext cx="1265494" cy="379767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3" tIns="45711" rIns="91423" bIns="45711"/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25000"/>
                </a:spcBef>
                <a:buClr>
                  <a:srgbClr val="FFFFFF"/>
                </a:buClr>
                <a:buFont typeface="Times" panose="02020603050405020304" pitchFamily="18" charset="0"/>
                <a:buNone/>
              </a:pPr>
              <a:r>
                <a:rPr lang="en-US" altLang="en-US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Q1 2024</a:t>
              </a:r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D237DEBF-55B0-4C52-84EC-C7F6CB01A7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9307" y="1847536"/>
              <a:ext cx="1272613" cy="378995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3" tIns="45711" rIns="91423" bIns="45711"/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25000"/>
                </a:spcBef>
                <a:buClr>
                  <a:srgbClr val="FFFFFF"/>
                </a:buClr>
                <a:buFont typeface="Times" panose="02020603050405020304" pitchFamily="18" charset="0"/>
                <a:buNone/>
              </a:pPr>
              <a:r>
                <a:rPr lang="en-US" altLang="en-US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Q3 2023</a:t>
              </a:r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63E41287-E3EE-4162-A890-1E4114D28F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73974" y="1847535"/>
              <a:ext cx="1315332" cy="38002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3" tIns="45711" rIns="91423" bIns="45711"/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25000"/>
                </a:spcBef>
                <a:buClr>
                  <a:srgbClr val="FFFFFF"/>
                </a:buClr>
                <a:buFont typeface="Times" panose="02020603050405020304" pitchFamily="18" charset="0"/>
                <a:buNone/>
              </a:pPr>
              <a:r>
                <a:rPr lang="en-US" altLang="en-US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Q2 2023</a:t>
              </a:r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5011F2F9-DCB2-48C1-AF89-DF50775FFB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01362" y="1847535"/>
              <a:ext cx="1272613" cy="38002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3" tIns="45711" rIns="91423" bIns="45711"/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25000"/>
                </a:spcBef>
                <a:buClr>
                  <a:srgbClr val="FFFFFF"/>
                </a:buClr>
                <a:buFont typeface="Times" panose="02020603050405020304" pitchFamily="18" charset="0"/>
                <a:buNone/>
              </a:pPr>
              <a:r>
                <a:rPr lang="en-US" altLang="en-US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Q1 2023</a:t>
              </a:r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DC771D58-A5FC-474F-BC48-60C85C52F7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53021" y="1847535"/>
              <a:ext cx="1288633" cy="38002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3" tIns="45711" rIns="91423" bIns="45711"/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25000"/>
                </a:spcBef>
                <a:buClr>
                  <a:srgbClr val="FFFFFF"/>
                </a:buClr>
                <a:buFont typeface="Times" panose="02020603050405020304" pitchFamily="18" charset="0"/>
                <a:buNone/>
              </a:pPr>
              <a:r>
                <a:rPr lang="en-US" altLang="en-US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Q4 2023</a:t>
              </a:r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CCC20917-794C-4B0B-993E-750B1A565D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285986" y="1854203"/>
              <a:ext cx="1304652" cy="373352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3" tIns="45711" rIns="91423" bIns="45711"/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25000"/>
                </a:spcBef>
                <a:buClr>
                  <a:srgbClr val="FFFFFF"/>
                </a:buClr>
                <a:buFont typeface="Times" panose="02020603050405020304" pitchFamily="18" charset="0"/>
                <a:buNone/>
              </a:pPr>
              <a:r>
                <a:rPr lang="en-US" altLang="en-US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Q3 2024</a:t>
              </a:r>
            </a:p>
          </p:txBody>
        </p:sp>
        <p:sp>
          <p:nvSpPr>
            <p:cNvPr id="55" name="Line 15">
              <a:extLst>
                <a:ext uri="{FF2B5EF4-FFF2-40B4-BE49-F238E27FC236}">
                  <a16:creationId xmlns:a16="http://schemas.microsoft.com/office/drawing/2014/main" id="{401B3580-357D-4037-AE0B-83A842D21B6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8084484" y="1881550"/>
              <a:ext cx="3175" cy="4142450"/>
            </a:xfrm>
            <a:prstGeom prst="line">
              <a:avLst/>
            </a:prstGeom>
            <a:noFill/>
            <a:ln w="12700">
              <a:solidFill>
                <a:srgbClr val="C0C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1434" tIns="45716" rIns="91434" bIns="45716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  <p:sp>
          <p:nvSpPr>
            <p:cNvPr id="56" name="Line 14">
              <a:extLst>
                <a:ext uri="{FF2B5EF4-FFF2-40B4-BE49-F238E27FC236}">
                  <a16:creationId xmlns:a16="http://schemas.microsoft.com/office/drawing/2014/main" id="{7958BC91-F43E-4285-8129-3C620B01358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494029" y="1881550"/>
              <a:ext cx="7937" cy="4142450"/>
            </a:xfrm>
            <a:prstGeom prst="line">
              <a:avLst/>
            </a:prstGeom>
            <a:noFill/>
            <a:ln w="12700">
              <a:solidFill>
                <a:srgbClr val="C0C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1434" tIns="45716" rIns="91434" bIns="45716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  <p:sp>
          <p:nvSpPr>
            <p:cNvPr id="57" name="Line 10">
              <a:extLst>
                <a:ext uri="{FF2B5EF4-FFF2-40B4-BE49-F238E27FC236}">
                  <a16:creationId xmlns:a16="http://schemas.microsoft.com/office/drawing/2014/main" id="{D0B8F8E7-6CC2-4752-BB50-C8263BFB29C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20662" y="1881550"/>
              <a:ext cx="0" cy="4142450"/>
            </a:xfrm>
            <a:prstGeom prst="line">
              <a:avLst/>
            </a:prstGeom>
            <a:noFill/>
            <a:ln w="12700">
              <a:solidFill>
                <a:srgbClr val="C0C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1434" tIns="45716" rIns="91434" bIns="45716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  <p:sp>
          <p:nvSpPr>
            <p:cNvPr id="58" name="Line 11">
              <a:extLst>
                <a:ext uri="{FF2B5EF4-FFF2-40B4-BE49-F238E27FC236}">
                  <a16:creationId xmlns:a16="http://schemas.microsoft.com/office/drawing/2014/main" id="{CBA87470-339C-41F4-8F56-EDDEC8AA100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88976" y="1881550"/>
              <a:ext cx="0" cy="4142450"/>
            </a:xfrm>
            <a:prstGeom prst="line">
              <a:avLst/>
            </a:prstGeom>
            <a:noFill/>
            <a:ln w="12700">
              <a:solidFill>
                <a:srgbClr val="C0C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1434" tIns="45716" rIns="91434" bIns="45716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  <p:sp>
          <p:nvSpPr>
            <p:cNvPr id="59" name="Line 15">
              <a:extLst>
                <a:ext uri="{FF2B5EF4-FFF2-40B4-BE49-F238E27FC236}">
                  <a16:creationId xmlns:a16="http://schemas.microsoft.com/office/drawing/2014/main" id="{5299787F-5E88-4E59-88C0-9DEC1F16894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752767" y="1881550"/>
              <a:ext cx="0" cy="4142450"/>
            </a:xfrm>
            <a:prstGeom prst="line">
              <a:avLst/>
            </a:prstGeom>
            <a:noFill/>
            <a:ln w="12700">
              <a:solidFill>
                <a:srgbClr val="C0C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1434" tIns="45716" rIns="91434" bIns="45716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  <p:sp>
          <p:nvSpPr>
            <p:cNvPr id="60" name="Line 15">
              <a:extLst>
                <a:ext uri="{FF2B5EF4-FFF2-40B4-BE49-F238E27FC236}">
                  <a16:creationId xmlns:a16="http://schemas.microsoft.com/office/drawing/2014/main" id="{911A1E6C-F8E4-4F66-88A9-3E6FD2544AB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9320644" y="1847536"/>
              <a:ext cx="3175" cy="4142450"/>
            </a:xfrm>
            <a:prstGeom prst="line">
              <a:avLst/>
            </a:prstGeom>
            <a:noFill/>
            <a:ln w="12700">
              <a:solidFill>
                <a:srgbClr val="C0C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1434" tIns="45716" rIns="91434" bIns="45716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56D1EC15-E6F2-46E0-B902-BB2496D06B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82119" y="1837057"/>
              <a:ext cx="1304652" cy="389474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3" tIns="45711" rIns="91423" bIns="45711"/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25000"/>
                </a:spcBef>
                <a:buClr>
                  <a:srgbClr val="FFFFFF"/>
                </a:buClr>
                <a:buFont typeface="Times" panose="02020603050405020304" pitchFamily="18" charset="0"/>
                <a:buNone/>
              </a:pPr>
              <a:r>
                <a:rPr lang="en-US" altLang="en-US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Q4 2024</a:t>
              </a:r>
            </a:p>
          </p:txBody>
        </p:sp>
        <p:sp>
          <p:nvSpPr>
            <p:cNvPr id="62" name="Line 15">
              <a:extLst>
                <a:ext uri="{FF2B5EF4-FFF2-40B4-BE49-F238E27FC236}">
                  <a16:creationId xmlns:a16="http://schemas.microsoft.com/office/drawing/2014/main" id="{2364C4D7-F4B9-435E-8B52-CA6CC9880CC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0616777" y="1830390"/>
              <a:ext cx="3175" cy="4142450"/>
            </a:xfrm>
            <a:prstGeom prst="line">
              <a:avLst/>
            </a:prstGeom>
            <a:noFill/>
            <a:ln w="12700">
              <a:solidFill>
                <a:srgbClr val="C0C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1434" tIns="45716" rIns="91434" bIns="45716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63" name="Text Box 26">
            <a:extLst>
              <a:ext uri="{FF2B5EF4-FFF2-40B4-BE49-F238E27FC236}">
                <a16:creationId xmlns:a16="http://schemas.microsoft.com/office/drawing/2014/main" id="{6A8A4414-959F-4296-8E6B-8D5E5B8E2158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903341" y="2523664"/>
            <a:ext cx="865662" cy="2367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052" tIns="41026" rIns="82052" bIns="41026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Formation</a:t>
            </a:r>
          </a:p>
        </p:txBody>
      </p:sp>
      <p:sp>
        <p:nvSpPr>
          <p:cNvPr id="64" name="Isosceles Triangle 63">
            <a:extLst>
              <a:ext uri="{FF2B5EF4-FFF2-40B4-BE49-F238E27FC236}">
                <a16:creationId xmlns:a16="http://schemas.microsoft.com/office/drawing/2014/main" id="{07BFA5E0-60EE-4E8F-88E3-0ADC53DD2F9C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091710" y="2333185"/>
            <a:ext cx="216000" cy="1800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 sz="1100">
              <a:latin typeface="+mn-lt"/>
              <a:ea typeface="+mn-ea"/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9C1014C8-4A7E-4FF2-8BF3-EB19E84A5F46}"/>
              </a:ext>
            </a:extLst>
          </p:cNvPr>
          <p:cNvSpPr/>
          <p:nvPr/>
        </p:nvSpPr>
        <p:spPr>
          <a:xfrm>
            <a:off x="1130066" y="2892649"/>
            <a:ext cx="1111020" cy="31612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0">
                <a:schemeClr val="accent1"/>
              </a:gs>
              <a:gs pos="100000">
                <a:srgbClr val="FFFF00"/>
              </a:gs>
              <a:gs pos="39000">
                <a:schemeClr val="accent1"/>
              </a:gs>
              <a:gs pos="54000">
                <a:srgbClr val="FFFF00"/>
              </a:gs>
            </a:gsLst>
            <a:lin ang="0" scaled="1"/>
            <a:tileRect/>
          </a:gradFill>
          <a:ln w="9525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Framework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FD14FC54-4E46-480B-B0FA-97E9C9E2062E}"/>
              </a:ext>
            </a:extLst>
          </p:cNvPr>
          <p:cNvSpPr/>
          <p:nvPr/>
        </p:nvSpPr>
        <p:spPr>
          <a:xfrm>
            <a:off x="1899520" y="3667441"/>
            <a:ext cx="2662049" cy="31612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0">
                <a:schemeClr val="accent1"/>
              </a:gs>
              <a:gs pos="100000">
                <a:srgbClr val="FFFF00"/>
              </a:gs>
              <a:gs pos="0">
                <a:schemeClr val="accent1"/>
              </a:gs>
              <a:gs pos="10000">
                <a:srgbClr val="FFFF00"/>
              </a:gs>
            </a:gsLst>
            <a:lin ang="0" scaled="1"/>
            <a:tileRect/>
          </a:gradFill>
          <a:ln w="9525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sz="1100" kern="0" dirty="0">
                <a:solidFill>
                  <a:srgbClr val="000000"/>
                </a:solidFill>
                <a:latin typeface="Times New Roman"/>
                <a:ea typeface="MS Gothic"/>
              </a:rPr>
              <a:t>802.11bk D1.0 amendment text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857D8F9B-AE15-4180-9BB3-45E4DBC872AA}"/>
              </a:ext>
            </a:extLst>
          </p:cNvPr>
          <p:cNvSpPr/>
          <p:nvPr/>
        </p:nvSpPr>
        <p:spPr>
          <a:xfrm>
            <a:off x="4561569" y="4249727"/>
            <a:ext cx="1880903" cy="288937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WG Ballot series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88EAC866-04DC-4B0A-8640-F25C882B9337}"/>
              </a:ext>
            </a:extLst>
          </p:cNvPr>
          <p:cNvSpPr/>
          <p:nvPr/>
        </p:nvSpPr>
        <p:spPr>
          <a:xfrm>
            <a:off x="6442473" y="4826425"/>
            <a:ext cx="1719500" cy="288937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SA Ballot series</a:t>
            </a:r>
          </a:p>
        </p:txBody>
      </p:sp>
      <p:sp>
        <p:nvSpPr>
          <p:cNvPr id="69" name="Isosceles Triangle 68">
            <a:extLst>
              <a:ext uri="{FF2B5EF4-FFF2-40B4-BE49-F238E27FC236}">
                <a16:creationId xmlns:a16="http://schemas.microsoft.com/office/drawing/2014/main" id="{826B4A4D-393F-498D-9D87-4EC1E03BAEFE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2118317" y="2360234"/>
            <a:ext cx="216000" cy="1800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endParaRPr lang="en-US" altLang="en-US" sz="1100" kern="0">
              <a:solidFill>
                <a:srgbClr val="000000"/>
              </a:solidFill>
              <a:latin typeface="Times New Roman"/>
              <a:ea typeface="MS Gothic"/>
            </a:endParaRPr>
          </a:p>
        </p:txBody>
      </p:sp>
      <p:sp>
        <p:nvSpPr>
          <p:cNvPr id="70" name="Text Box 26">
            <a:extLst>
              <a:ext uri="{FF2B5EF4-FFF2-40B4-BE49-F238E27FC236}">
                <a16:creationId xmlns:a16="http://schemas.microsoft.com/office/drawing/2014/main" id="{B1E5607F-CF2F-4602-AB06-67D1F00A19A3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1899520" y="2542308"/>
            <a:ext cx="1529147" cy="3906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052" tIns="41026" rIns="82052" bIns="41026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Framework completion</a:t>
            </a:r>
          </a:p>
          <a:p>
            <a:pPr algn="ctr"/>
            <a:r>
              <a:rPr lang="en-US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05/23</a:t>
            </a:r>
          </a:p>
        </p:txBody>
      </p:sp>
      <p:sp>
        <p:nvSpPr>
          <p:cNvPr id="71" name="Isosceles Triangle 70">
            <a:extLst>
              <a:ext uri="{FF2B5EF4-FFF2-40B4-BE49-F238E27FC236}">
                <a16:creationId xmlns:a16="http://schemas.microsoft.com/office/drawing/2014/main" id="{D65CF35A-9D39-4992-A7EB-5112FC1D05BC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4308122" y="2360234"/>
            <a:ext cx="216000" cy="1800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endParaRPr lang="en-US" altLang="en-US" sz="1100" kern="0">
              <a:solidFill>
                <a:srgbClr val="000000"/>
              </a:solidFill>
              <a:latin typeface="Times New Roman"/>
              <a:ea typeface="MS Gothic"/>
            </a:endParaRPr>
          </a:p>
        </p:txBody>
      </p:sp>
      <p:sp>
        <p:nvSpPr>
          <p:cNvPr id="72" name="Text Box 26">
            <a:extLst>
              <a:ext uri="{FF2B5EF4-FFF2-40B4-BE49-F238E27FC236}">
                <a16:creationId xmlns:a16="http://schemas.microsoft.com/office/drawing/2014/main" id="{4D380D21-4981-4BC0-ADE3-E9A1BA7849DA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3925559" y="2550713"/>
            <a:ext cx="1288633" cy="5445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052" tIns="41026" rIns="82052" bIns="41026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WG approval for initial WG ballot</a:t>
            </a:r>
          </a:p>
          <a:p>
            <a:pPr algn="ctr"/>
            <a:r>
              <a:rPr lang="en-US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07/23</a:t>
            </a:r>
          </a:p>
        </p:txBody>
      </p:sp>
      <p:sp>
        <p:nvSpPr>
          <p:cNvPr id="73" name="Isosceles Triangle 72">
            <a:extLst>
              <a:ext uri="{FF2B5EF4-FFF2-40B4-BE49-F238E27FC236}">
                <a16:creationId xmlns:a16="http://schemas.microsoft.com/office/drawing/2014/main" id="{1A6D67C0-D43F-4492-A04D-CED99405C4DD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6312290" y="2378780"/>
            <a:ext cx="216000" cy="1800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endParaRPr lang="en-US" altLang="en-US" sz="1100" kern="0">
              <a:solidFill>
                <a:srgbClr val="000000"/>
              </a:solidFill>
              <a:latin typeface="Times New Roman"/>
              <a:ea typeface="MS Gothic"/>
            </a:endParaRPr>
          </a:p>
        </p:txBody>
      </p:sp>
      <p:sp>
        <p:nvSpPr>
          <p:cNvPr id="74" name="Text Box 26">
            <a:extLst>
              <a:ext uri="{FF2B5EF4-FFF2-40B4-BE49-F238E27FC236}">
                <a16:creationId xmlns:a16="http://schemas.microsoft.com/office/drawing/2014/main" id="{879B732F-FD1F-4B64-A2DD-A98A01F386AD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5929728" y="2569259"/>
            <a:ext cx="1140066" cy="3906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052" tIns="41026" rIns="82052" bIns="41026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WG approval for initial SA ballot</a:t>
            </a:r>
          </a:p>
        </p:txBody>
      </p:sp>
      <p:grpSp>
        <p:nvGrpSpPr>
          <p:cNvPr id="75" name="Group 74">
            <a:extLst>
              <a:ext uri="{FF2B5EF4-FFF2-40B4-BE49-F238E27FC236}">
                <a16:creationId xmlns:a16="http://schemas.microsoft.com/office/drawing/2014/main" id="{CD869CA2-20C6-4D0A-9F08-D74201D762A9}"/>
              </a:ext>
            </a:extLst>
          </p:cNvPr>
          <p:cNvGrpSpPr/>
          <p:nvPr/>
        </p:nvGrpSpPr>
        <p:grpSpPr>
          <a:xfrm>
            <a:off x="7081852" y="3011494"/>
            <a:ext cx="998028" cy="570630"/>
            <a:chOff x="7680176" y="2434195"/>
            <a:chExt cx="998028" cy="570630"/>
          </a:xfrm>
        </p:grpSpPr>
        <p:sp>
          <p:nvSpPr>
            <p:cNvPr id="76" name="Isosceles Triangle 75">
              <a:extLst>
                <a:ext uri="{FF2B5EF4-FFF2-40B4-BE49-F238E27FC236}">
                  <a16:creationId xmlns:a16="http://schemas.microsoft.com/office/drawing/2014/main" id="{90DAF0B8-F0F6-4AA1-9E86-502C38DF4745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8238432" y="2434195"/>
              <a:ext cx="216000" cy="180000"/>
            </a:xfrm>
            <a:prstGeom prst="triangle">
              <a:avLst>
                <a:gd name="adj" fmla="val 50000"/>
              </a:avLst>
            </a:prstGeom>
            <a:solidFill>
              <a:srgbClr val="FFFF00"/>
            </a:solidFill>
            <a:ln w="952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anchor="ctr"/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</a:pPr>
              <a:endParaRPr lang="en-US" altLang="en-US" sz="1100" kern="0">
                <a:solidFill>
                  <a:srgbClr val="000000"/>
                </a:solidFill>
                <a:latin typeface="Times New Roman"/>
                <a:ea typeface="MS Gothic"/>
              </a:endParaRPr>
            </a:p>
          </p:txBody>
        </p:sp>
        <p:sp>
          <p:nvSpPr>
            <p:cNvPr id="77" name="Text Box 26">
              <a:extLst>
                <a:ext uri="{FF2B5EF4-FFF2-40B4-BE49-F238E27FC236}">
                  <a16:creationId xmlns:a16="http://schemas.microsoft.com/office/drawing/2014/main" id="{70C819F2-F8FB-49BF-A033-891373AA3C2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flipH="1">
              <a:off x="7680176" y="2614195"/>
              <a:ext cx="998028" cy="3906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82052" tIns="41026" rIns="82052" bIns="41026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/>
              <a:r>
                <a:rPr lang="en-US" altLang="en-US" sz="1000" dirty="0">
                  <a:latin typeface="Arial" panose="020B0604020202020204" pitchFamily="34" charset="0"/>
                  <a:cs typeface="Arial" panose="020B0604020202020204" pitchFamily="34" charset="0"/>
                </a:rPr>
                <a:t>11be SA ballot</a:t>
              </a:r>
            </a:p>
            <a:p>
              <a:pPr algn="ctr"/>
              <a:r>
                <a:rPr lang="en-US" altLang="en-US" sz="1000" dirty="0">
                  <a:latin typeface="Arial" panose="020B0604020202020204" pitchFamily="34" charset="0"/>
                  <a:cs typeface="Arial" panose="020B0604020202020204" pitchFamily="34" charset="0"/>
                </a:rPr>
                <a:t>completion</a:t>
              </a:r>
            </a:p>
          </p:txBody>
        </p:sp>
      </p:grpSp>
      <p:sp>
        <p:nvSpPr>
          <p:cNvPr id="78" name="Isosceles Triangle 77">
            <a:extLst>
              <a:ext uri="{FF2B5EF4-FFF2-40B4-BE49-F238E27FC236}">
                <a16:creationId xmlns:a16="http://schemas.microsoft.com/office/drawing/2014/main" id="{769A2687-35F5-47A7-B08D-C6E2391D0F06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8023695" y="2429996"/>
            <a:ext cx="216000" cy="1800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endParaRPr lang="en-US" altLang="en-US" sz="1100" kern="0">
              <a:solidFill>
                <a:srgbClr val="000000"/>
              </a:solidFill>
              <a:latin typeface="Times New Roman"/>
              <a:ea typeface="MS Gothic"/>
            </a:endParaRPr>
          </a:p>
        </p:txBody>
      </p:sp>
      <p:sp>
        <p:nvSpPr>
          <p:cNvPr id="79" name="Text Box 26">
            <a:extLst>
              <a:ext uri="{FF2B5EF4-FFF2-40B4-BE49-F238E27FC236}">
                <a16:creationId xmlns:a16="http://schemas.microsoft.com/office/drawing/2014/main" id="{3E62FC4F-20BD-4C85-9CD4-5A714E7ACD6C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7379968" y="2609996"/>
            <a:ext cx="998028" cy="3906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052" tIns="41026" rIns="82052" bIns="41026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11bk SA ballot completion</a:t>
            </a:r>
          </a:p>
        </p:txBody>
      </p:sp>
      <p:sp>
        <p:nvSpPr>
          <p:cNvPr id="80" name="Isosceles Triangle 79">
            <a:extLst>
              <a:ext uri="{FF2B5EF4-FFF2-40B4-BE49-F238E27FC236}">
                <a16:creationId xmlns:a16="http://schemas.microsoft.com/office/drawing/2014/main" id="{D63298F5-4EE5-4368-9135-F87A3145319F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8434481" y="2429996"/>
            <a:ext cx="216000" cy="1800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endParaRPr lang="en-US" altLang="en-US" sz="1100" kern="0">
              <a:solidFill>
                <a:srgbClr val="000000"/>
              </a:solidFill>
              <a:latin typeface="Times New Roman"/>
              <a:ea typeface="MS Gothic"/>
            </a:endParaRPr>
          </a:p>
        </p:txBody>
      </p:sp>
      <p:sp>
        <p:nvSpPr>
          <p:cNvPr id="81" name="Text Box 26">
            <a:extLst>
              <a:ext uri="{FF2B5EF4-FFF2-40B4-BE49-F238E27FC236}">
                <a16:creationId xmlns:a16="http://schemas.microsoft.com/office/drawing/2014/main" id="{C2583E82-800C-4C7B-B7E2-3888EF2BEC8E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8287485" y="2611916"/>
            <a:ext cx="667607" cy="3906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052" tIns="41026" rIns="82052" bIns="41026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11bk EC </a:t>
            </a:r>
          </a:p>
          <a:p>
            <a:pPr algn="ctr"/>
            <a:r>
              <a:rPr lang="en-US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approval</a:t>
            </a:r>
          </a:p>
        </p:txBody>
      </p: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27F52C4E-0431-4D02-A383-D8C45DDBB57A}"/>
              </a:ext>
            </a:extLst>
          </p:cNvPr>
          <p:cNvCxnSpPr>
            <a:cxnSpLocks/>
          </p:cNvCxnSpPr>
          <p:nvPr/>
        </p:nvCxnSpPr>
        <p:spPr bwMode="auto">
          <a:xfrm flipV="1">
            <a:off x="1124341" y="3222084"/>
            <a:ext cx="548640" cy="666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FF0000">
                <a:alpha val="60000"/>
              </a:srgbClr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3" name="Title 1">
            <a:extLst>
              <a:ext uri="{FF2B5EF4-FFF2-40B4-BE49-F238E27FC236}">
                <a16:creationId xmlns:a16="http://schemas.microsoft.com/office/drawing/2014/main" id="{6E6A263F-E98C-4431-945F-8E56FA9FDF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US" dirty="0" err="1"/>
              <a:t>TGbk</a:t>
            </a:r>
            <a:r>
              <a:rPr lang="en-US" dirty="0"/>
              <a:t> Projected Timeline</a:t>
            </a:r>
          </a:p>
        </p:txBody>
      </p:sp>
    </p:spTree>
    <p:extLst>
      <p:ext uri="{BB962C8B-B14F-4D97-AF65-F5344CB8AC3E}">
        <p14:creationId xmlns:p14="http://schemas.microsoft.com/office/powerpoint/2010/main" val="4420710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EAAA7D-AF08-4879-953B-4B7FF0391C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726975"/>
          </a:xfrm>
        </p:spPr>
        <p:txBody>
          <a:bodyPr/>
          <a:lstStyle/>
          <a:p>
            <a:r>
              <a:rPr lang="en-US" dirty="0"/>
              <a:t>Scheduled </a:t>
            </a:r>
            <a:r>
              <a:rPr lang="en-US" dirty="0" err="1"/>
              <a:t>TGbk</a:t>
            </a:r>
            <a:r>
              <a:rPr lang="en-US" dirty="0"/>
              <a:t> telecons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D4E48F-9300-438A-8C3B-A714C94868D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5B51AB-6A1D-4BA6-8817-ECA2366E18E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5D1BC66-0A21-4D49-9A97-9FE36CAC67F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2023</a:t>
            </a:r>
            <a:endParaRPr lang="en-GB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CC5B7EB9-3DEF-4981-89A9-614127FF9327}"/>
              </a:ext>
            </a:extLst>
          </p:cNvPr>
          <p:cNvSpPr txBox="1">
            <a:spLocks/>
          </p:cNvSpPr>
          <p:nvPr/>
        </p:nvSpPr>
        <p:spPr bwMode="auto">
          <a:xfrm>
            <a:off x="869621" y="1865108"/>
            <a:ext cx="10190067" cy="196601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lvl="1">
              <a:buFont typeface="Arial" panose="020B0604020202020204" pitchFamily="34" charset="0"/>
              <a:buChar char="•"/>
            </a:pPr>
            <a:r>
              <a:rPr lang="en-US" altLang="en-US" kern="0" dirty="0"/>
              <a:t>Tue. </a:t>
            </a:r>
            <a:r>
              <a:rPr lang="en-US" altLang="en-US" b="0" kern="0" dirty="0"/>
              <a:t>Apr.  4</a:t>
            </a:r>
            <a:r>
              <a:rPr lang="en-US" altLang="en-US" b="0" kern="0" baseline="30000" dirty="0"/>
              <a:t>th</a:t>
            </a:r>
            <a:r>
              <a:rPr lang="en-US" altLang="en-US" b="0" kern="0" dirty="0"/>
              <a:t> </a:t>
            </a:r>
            <a:r>
              <a:rPr lang="en-US" altLang="en-US" b="0" kern="0" baseline="30000" dirty="0"/>
              <a:t> </a:t>
            </a:r>
            <a:r>
              <a:rPr lang="en-US" altLang="en-US" kern="0" dirty="0"/>
              <a:t>	</a:t>
            </a:r>
            <a:r>
              <a:rPr lang="en-US" altLang="en-US" b="0" kern="0" dirty="0"/>
              <a:t> 	13:00-14:30 ET / </a:t>
            </a:r>
            <a:r>
              <a:rPr lang="en-US" altLang="en-US" kern="0" dirty="0"/>
              <a:t>10:00 – 11:30 PT*</a:t>
            </a:r>
            <a:r>
              <a:rPr lang="en-US" altLang="en-US" sz="2000" b="0" kern="0" baseline="30000" dirty="0"/>
              <a:t> </a:t>
            </a:r>
            <a:endParaRPr lang="en-US" altLang="en-US" kern="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kern="0" dirty="0"/>
              <a:t>Tue. </a:t>
            </a:r>
            <a:r>
              <a:rPr lang="en-US" altLang="en-US" b="0" kern="0" dirty="0"/>
              <a:t>Apr. 18</a:t>
            </a:r>
            <a:r>
              <a:rPr lang="en-US" altLang="en-US" b="0" kern="0" baseline="30000" dirty="0"/>
              <a:t>th</a:t>
            </a:r>
            <a:r>
              <a:rPr lang="en-US" altLang="en-US" b="0" kern="0" dirty="0"/>
              <a:t> </a:t>
            </a:r>
            <a:r>
              <a:rPr lang="en-US" altLang="en-US" b="0" kern="0" baseline="30000" dirty="0"/>
              <a:t> </a:t>
            </a:r>
            <a:r>
              <a:rPr lang="en-US" altLang="en-US" kern="0" dirty="0"/>
              <a:t>	</a:t>
            </a:r>
            <a:r>
              <a:rPr lang="en-US" altLang="en-US" b="0" kern="0" dirty="0"/>
              <a:t> 13:00-14:30 ET / </a:t>
            </a:r>
            <a:r>
              <a:rPr lang="en-US" altLang="en-US" kern="0" dirty="0"/>
              <a:t>10:00 – 11:30 PT*</a:t>
            </a:r>
            <a:endParaRPr lang="en-US" altLang="en-US" sz="1200" b="0" kern="0" baseline="300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kern="0" dirty="0"/>
              <a:t>Tue. </a:t>
            </a:r>
            <a:r>
              <a:rPr lang="en-US" altLang="en-US" b="0" kern="0" dirty="0"/>
              <a:t>Apr. 25</a:t>
            </a:r>
            <a:r>
              <a:rPr lang="en-US" altLang="en-US" b="0" kern="0" baseline="30000" dirty="0"/>
              <a:t>th</a:t>
            </a:r>
            <a:r>
              <a:rPr lang="en-US" altLang="en-US" b="0" kern="0" dirty="0"/>
              <a:t> </a:t>
            </a:r>
            <a:r>
              <a:rPr lang="en-US" altLang="en-US" b="0" kern="0" baseline="30000" dirty="0"/>
              <a:t> </a:t>
            </a:r>
            <a:r>
              <a:rPr lang="en-US" altLang="en-US" kern="0" dirty="0"/>
              <a:t>	</a:t>
            </a:r>
            <a:r>
              <a:rPr lang="en-US" altLang="en-US" b="0" kern="0" dirty="0"/>
              <a:t> 13:00-14:30 ET / </a:t>
            </a:r>
            <a:r>
              <a:rPr lang="en-US" altLang="en-US" kern="0" dirty="0"/>
              <a:t>10:00 – 11:30 PT*</a:t>
            </a:r>
            <a:r>
              <a:rPr lang="en-US" altLang="en-US" sz="1800" b="0" kern="0" baseline="30000" dirty="0"/>
              <a:t> </a:t>
            </a:r>
            <a:r>
              <a:rPr lang="en-US" altLang="en-US" sz="1400" b="0" kern="0" baseline="30000" dirty="0"/>
              <a:t>┼</a:t>
            </a:r>
            <a:endParaRPr lang="en-US" altLang="en-US" kern="0" baseline="30000" dirty="0"/>
          </a:p>
          <a:p>
            <a:pPr marL="0" indent="0"/>
            <a:endParaRPr lang="en-US" altLang="en-US" sz="2000" b="0" kern="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62FCB9C-804D-48A6-AD0F-0AA4C10DB6AA}"/>
              </a:ext>
            </a:extLst>
          </p:cNvPr>
          <p:cNvSpPr txBox="1"/>
          <p:nvPr/>
        </p:nvSpPr>
        <p:spPr>
          <a:xfrm>
            <a:off x="869621" y="4789021"/>
            <a:ext cx="106943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/>
            <a:r>
              <a:rPr lang="en-US" altLang="en-US" sz="1400" b="0" dirty="0">
                <a:solidFill>
                  <a:schemeClr val="tx1"/>
                </a:solidFill>
              </a:rPr>
              <a:t>* - </a:t>
            </a:r>
            <a:r>
              <a:rPr lang="en-US" altLang="en-US" sz="1600" dirty="0">
                <a:solidFill>
                  <a:schemeClr val="tx1"/>
                </a:solidFill>
              </a:rPr>
              <a:t>newly announced</a:t>
            </a:r>
          </a:p>
          <a:p>
            <a:r>
              <a:rPr lang="en-US" sz="1600" dirty="0">
                <a:solidFill>
                  <a:schemeClr val="tx1"/>
                </a:solidFill>
              </a:rPr>
              <a:t>** - meeting as part of the IEEE week, refer to WG agenda document for details.</a:t>
            </a:r>
          </a:p>
          <a:p>
            <a:r>
              <a:rPr lang="en-US" altLang="en-US" sz="1600" b="0" kern="0" baseline="30000" dirty="0">
                <a:solidFill>
                  <a:schemeClr val="tx1"/>
                </a:solidFill>
              </a:rPr>
              <a:t>┼  </a:t>
            </a:r>
            <a:r>
              <a:rPr lang="en-US" sz="1600" dirty="0">
                <a:solidFill>
                  <a:schemeClr val="tx1"/>
                </a:solidFill>
              </a:rPr>
              <a:t>- Motion meeting, motions to be made available to chair 15 days in advance and announced to group 10 days in advance.</a:t>
            </a:r>
            <a:endParaRPr 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00886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22130</TotalTime>
  <Words>377</Words>
  <Application>Microsoft Office PowerPoint</Application>
  <PresentationFormat>Widescreen</PresentationFormat>
  <Paragraphs>81</Paragraphs>
  <Slides>6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Times</vt:lpstr>
      <vt:lpstr>Times New Roman</vt:lpstr>
      <vt:lpstr>Office Theme</vt:lpstr>
      <vt:lpstr>Document</vt:lpstr>
      <vt:lpstr>TGbk 320MHz Positioning March Meeting Closing Report</vt:lpstr>
      <vt:lpstr>Abstract</vt:lpstr>
      <vt:lpstr>March Meeting Progress and Targets Towards the May Meeting</vt:lpstr>
      <vt:lpstr>March Meeting Progress and Targets Towards the May Meeting</vt:lpstr>
      <vt:lpstr>TGbk Projected Timeline</vt:lpstr>
      <vt:lpstr>Scheduled TGbk telecons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Segev, Jonathan</dc:creator>
  <cp:keywords>CTPClassification=CTP_NT, CTPClassification=CTP_IC</cp:keywords>
  <cp:lastModifiedBy>Segev, Jonathan</cp:lastModifiedBy>
  <cp:revision>295</cp:revision>
  <cp:lastPrinted>1601-01-01T00:00:00Z</cp:lastPrinted>
  <dcterms:created xsi:type="dcterms:W3CDTF">2018-08-06T10:28:59Z</dcterms:created>
  <dcterms:modified xsi:type="dcterms:W3CDTF">2023-03-16T22:24:27Z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e5d38792-1f67-47cd-82cd-e79a001b9d6e</vt:lpwstr>
  </property>
  <property fmtid="{D5CDD505-2E9C-101B-9397-08002B2CF9AE}" pid="3" name="CTP_TimeStamp">
    <vt:lpwstr>2020-01-17 04:35:16Z</vt:lpwstr>
  </property>
  <property fmtid="{D5CDD505-2E9C-101B-9397-08002B2CF9AE}" pid="4" name="CTP_BU">
    <vt:lpwstr>NEXT GEN &amp; STANDARDS GROUP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CTP_IC</vt:lpwstr>
  </property>
  <property fmtid="{D5CDD505-2E9C-101B-9397-08002B2CF9AE}" pid="8" name="MSIP_Label_9aa06179-68b3-4e2b-b09b-a2424735516b_Enabled">
    <vt:lpwstr>True</vt:lpwstr>
  </property>
  <property fmtid="{D5CDD505-2E9C-101B-9397-08002B2CF9AE}" pid="9" name="MSIP_Label_9aa06179-68b3-4e2b-b09b-a2424735516b_SiteId">
    <vt:lpwstr>46c98d88-e344-4ed4-8496-4ed7712e255d</vt:lpwstr>
  </property>
  <property fmtid="{D5CDD505-2E9C-101B-9397-08002B2CF9AE}" pid="10" name="MSIP_Label_9aa06179-68b3-4e2b-b09b-a2424735516b_Owner">
    <vt:lpwstr>jonathan.segev@intel.com</vt:lpwstr>
  </property>
  <property fmtid="{D5CDD505-2E9C-101B-9397-08002B2CF9AE}" pid="11" name="MSIP_Label_9aa06179-68b3-4e2b-b09b-a2424735516b_SetDate">
    <vt:lpwstr>2020-09-18T16:51:32.3545630Z</vt:lpwstr>
  </property>
  <property fmtid="{D5CDD505-2E9C-101B-9397-08002B2CF9AE}" pid="12" name="MSIP_Label_9aa06179-68b3-4e2b-b09b-a2424735516b_Name">
    <vt:lpwstr>Intel Confidential</vt:lpwstr>
  </property>
  <property fmtid="{D5CDD505-2E9C-101B-9397-08002B2CF9AE}" pid="13" name="MSIP_Label_9aa06179-68b3-4e2b-b09b-a2424735516b_Application">
    <vt:lpwstr>Microsoft Azure Information Protection</vt:lpwstr>
  </property>
  <property fmtid="{D5CDD505-2E9C-101B-9397-08002B2CF9AE}" pid="14" name="MSIP_Label_9aa06179-68b3-4e2b-b09b-a2424735516b_ActionId">
    <vt:lpwstr>8a07a77d-fabe-4a5a-a4f4-85261a93f148</vt:lpwstr>
  </property>
  <property fmtid="{D5CDD505-2E9C-101B-9397-08002B2CF9AE}" pid="15" name="MSIP_Label_9aa06179-68b3-4e2b-b09b-a2424735516b_Extended_MSFT_Method">
    <vt:lpwstr>Automatic</vt:lpwstr>
  </property>
  <property fmtid="{D5CDD505-2E9C-101B-9397-08002B2CF9AE}" pid="16" name="Sensitivity">
    <vt:lpwstr>Intel Confidential</vt:lpwstr>
  </property>
</Properties>
</file>