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364" r:id="rId22"/>
    <p:sldId id="401" r:id="rId23"/>
    <p:sldId id="394" r:id="rId24"/>
    <p:sldId id="402" r:id="rId25"/>
    <p:sldId id="403" r:id="rId26"/>
    <p:sldId id="404" r:id="rId27"/>
    <p:sldId id="405" r:id="rId28"/>
    <p:sldId id="346" r:id="rId29"/>
    <p:sldId id="365" r:id="rId30"/>
    <p:sldId id="371" r:id="rId31"/>
    <p:sldId id="395" r:id="rId32"/>
    <p:sldId id="396" r:id="rId33"/>
    <p:sldId id="397" r:id="rId34"/>
    <p:sldId id="398" r:id="rId35"/>
    <p:sldId id="406" r:id="rId36"/>
    <p:sldId id="399" r:id="rId37"/>
    <p:sldId id="407" r:id="rId38"/>
    <p:sldId id="408" r:id="rId39"/>
    <p:sldId id="400" r:id="rId40"/>
    <p:sldId id="356" r:id="rId41"/>
    <p:sldId id="368" r:id="rId42"/>
    <p:sldId id="362" r:id="rId43"/>
    <p:sldId id="387" r:id="rId44"/>
    <p:sldId id="375" r:id="rId45"/>
    <p:sldId id="392"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B17367-4C8F-42E0-B8AE-E92AF332648B}" v="627" dt="2023-03-14T17:24:01.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74" autoAdjust="0"/>
    <p:restoredTop sz="94660"/>
  </p:normalViewPr>
  <p:slideViewPr>
    <p:cSldViewPr>
      <p:cViewPr varScale="1">
        <p:scale>
          <a:sx n="114" d="100"/>
          <a:sy n="114" d="100"/>
        </p:scale>
        <p:origin x="185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3CB17367-4C8F-42E0-B8AE-E92AF332648B}"/>
    <pc:docChg chg="undo redo custSel addSld modSld sldOrd modMainMaster">
      <pc:chgData name="Alfred Asterjadhi" userId="39de57b9-85c0-4fd1-aaac-8ca2b6560ad0" providerId="ADAL" clId="{3CB17367-4C8F-42E0-B8AE-E92AF332648B}" dt="2023-03-14T17:26:06.553" v="3915"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2T22:44:31.061" v="1303" actId="20577"/>
        <pc:sldMkLst>
          <pc:docMk/>
          <pc:sldMk cId="3976818858" sldId="269"/>
        </pc:sldMkLst>
        <pc:graphicFrameChg chg="add mod modGraphic">
          <ac:chgData name="Alfred Asterjadhi" userId="39de57b9-85c0-4fd1-aaac-8ca2b6560ad0" providerId="ADAL" clId="{3CB17367-4C8F-42E0-B8AE-E92AF332648B}" dt="2023-03-12T22:44:31.061" v="1303" actId="2057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3T21:00:15.378" v="3027" actId="404"/>
        <pc:sldMkLst>
          <pc:docMk/>
          <pc:sldMk cId="3930036297" sldId="356"/>
        </pc:sldMkLst>
        <pc:spChg chg="mod">
          <ac:chgData name="Alfred Asterjadhi" userId="39de57b9-85c0-4fd1-aaac-8ca2b6560ad0" providerId="ADAL" clId="{3CB17367-4C8F-42E0-B8AE-E92AF332648B}" dt="2023-03-13T21:00:08.645" v="3023"/>
          <ac:spMkLst>
            <pc:docMk/>
            <pc:sldMk cId="3930036297" sldId="356"/>
            <ac:spMk id="2" creationId="{4B5F0D0E-8BB7-48AB-9160-728B8B3399A2}"/>
          </ac:spMkLst>
        </pc:spChg>
        <pc:spChg chg="mod">
          <ac:chgData name="Alfred Asterjadhi" userId="39de57b9-85c0-4fd1-aaac-8ca2b6560ad0" providerId="ADAL" clId="{3CB17367-4C8F-42E0-B8AE-E92AF332648B}" dt="2023-03-13T21:00:15.378" v="3027" actId="404"/>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3T17:14:53.079" v="2578" actId="20577"/>
        <pc:sldMkLst>
          <pc:docMk/>
          <pc:sldMk cId="2875004496" sldId="364"/>
        </pc:sldMkLst>
        <pc:graphicFrameChg chg="mod modGraphic">
          <ac:chgData name="Alfred Asterjadhi" userId="39de57b9-85c0-4fd1-aaac-8ca2b6560ad0" providerId="ADAL" clId="{3CB17367-4C8F-42E0-B8AE-E92AF332648B}" dt="2023-03-13T17:14:53.079" v="2578" actId="2057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modSp mod">
        <pc:chgData name="Alfred Asterjadhi" userId="39de57b9-85c0-4fd1-aaac-8ca2b6560ad0" providerId="ADAL" clId="{3CB17367-4C8F-42E0-B8AE-E92AF332648B}" dt="2023-03-13T01:19:43.320" v="2253" actId="20577"/>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ldChg>
      <pc:sldChg chg="modSp mod">
        <pc:chgData name="Alfred Asterjadhi" userId="39de57b9-85c0-4fd1-aaac-8ca2b6560ad0" providerId="ADAL" clId="{3CB17367-4C8F-42E0-B8AE-E92AF332648B}" dt="2023-03-14T17:24:23.159" v="3885" actId="2057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7:24:23.159" v="3885" actId="2057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4T14:37:42.152" v="3807" actId="20577"/>
        <pc:sldMkLst>
          <pc:docMk/>
          <pc:sldMk cId="1847581084" sldId="375"/>
        </pc:sldMkLst>
        <pc:spChg chg="mod">
          <ac:chgData name="Alfred Asterjadhi" userId="39de57b9-85c0-4fd1-aaac-8ca2b6560ad0" providerId="ADAL" clId="{3CB17367-4C8F-42E0-B8AE-E92AF332648B}" dt="2023-03-14T14:37:42.152" v="3807" actId="2057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4T14:20:57.342" v="3578" actId="20577"/>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4T14:20:57.342" v="3578" actId="20577"/>
          <ac:spMkLst>
            <pc:docMk/>
            <pc:sldMk cId="1020774165" sldId="387"/>
            <ac:spMk id="11" creationId="{E25872EE-E14B-2C9B-B930-D87E10CF78B0}"/>
          </ac:spMkLst>
        </pc:spChg>
      </pc:sldChg>
      <pc:sldChg chg="modSp mod">
        <pc:chgData name="Alfred Asterjadhi" userId="39de57b9-85c0-4fd1-aaac-8ca2b6560ad0" providerId="ADAL" clId="{3CB17367-4C8F-42E0-B8AE-E92AF332648B}" dt="2023-03-14T13:46:20.538" v="3087" actId="20577"/>
        <pc:sldMkLst>
          <pc:docMk/>
          <pc:sldMk cId="2696761607" sldId="393"/>
        </pc:sldMkLst>
        <pc:graphicFrameChg chg="mod modGraphic">
          <ac:chgData name="Alfred Asterjadhi" userId="39de57b9-85c0-4fd1-aaac-8ca2b6560ad0" providerId="ADAL" clId="{3CB17367-4C8F-42E0-B8AE-E92AF332648B}" dt="2023-03-14T13:46:20.538" v="3087" actId="2057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4T16:00:48.310" v="3853" actId="207"/>
        <pc:sldMkLst>
          <pc:docMk/>
          <pc:sldMk cId="1616804006" sldId="394"/>
        </pc:sldMkLst>
        <pc:graphicFrameChg chg="mod modGraphic">
          <ac:chgData name="Alfred Asterjadhi" userId="39de57b9-85c0-4fd1-aaac-8ca2b6560ad0" providerId="ADAL" clId="{3CB17367-4C8F-42E0-B8AE-E92AF332648B}" dt="2023-03-14T16:00:48.310" v="3853" actId="20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7:25:37.673" v="3896" actId="13926"/>
        <pc:sldMkLst>
          <pc:docMk/>
          <pc:sldMk cId="2786150746" sldId="395"/>
        </pc:sldMkLst>
        <pc:spChg chg="mod">
          <ac:chgData name="Alfred Asterjadhi" userId="39de57b9-85c0-4fd1-aaac-8ca2b6560ad0" providerId="ADAL" clId="{3CB17367-4C8F-42E0-B8AE-E92AF332648B}" dt="2023-03-14T17:25:37.673" v="3896"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7:25:07.385" v="3895" actId="20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17:26:06.553" v="3915" actId="20577"/>
        <pc:sldMkLst>
          <pc:docMk/>
          <pc:sldMk cId="917226829" sldId="396"/>
        </pc:sldMkLst>
        <pc:spChg chg="mod">
          <ac:chgData name="Alfred Asterjadhi" userId="39de57b9-85c0-4fd1-aaac-8ca2b6560ad0" providerId="ADAL" clId="{3CB17367-4C8F-42E0-B8AE-E92AF332648B}" dt="2023-03-14T13:50:16.420" v="315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17:26:06.553" v="3915"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3T20:59:37.716" v="3015" actId="403"/>
        <pc:sldMkLst>
          <pc:docMk/>
          <pc:sldMk cId="3249982691" sldId="397"/>
        </pc:sldMkLst>
        <pc:spChg chg="mod">
          <ac:chgData name="Alfred Asterjadhi" userId="39de57b9-85c0-4fd1-aaac-8ca2b6560ad0" providerId="ADAL" clId="{3CB17367-4C8F-42E0-B8AE-E92AF332648B}" dt="2023-03-13T20:59:37.716" v="3015" actId="403"/>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3T20:59:43.516" v="3016" actId="403"/>
        <pc:sldMkLst>
          <pc:docMk/>
          <pc:sldMk cId="1729944846" sldId="398"/>
        </pc:sldMkLst>
        <pc:spChg chg="mod">
          <ac:chgData name="Alfred Asterjadhi" userId="39de57b9-85c0-4fd1-aaac-8ca2b6560ad0" providerId="ADAL" clId="{3CB17367-4C8F-42E0-B8AE-E92AF332648B}" dt="2023-03-13T20:59:43.516" v="3016" actId="403"/>
          <ac:spMkLst>
            <pc:docMk/>
            <pc:sldMk cId="1729944846" sldId="398"/>
            <ac:spMk id="3" creationId="{DFB0BA47-D7B6-4F95-932E-A7AA615BC440}"/>
          </ac:spMkLst>
        </pc:spChg>
      </pc:sldChg>
      <pc:sldChg chg="modSp mod">
        <pc:chgData name="Alfred Asterjadhi" userId="39de57b9-85c0-4fd1-aaac-8ca2b6560ad0" providerId="ADAL" clId="{3CB17367-4C8F-42E0-B8AE-E92AF332648B}" dt="2023-03-13T20:59:52.753" v="3018" actId="403"/>
        <pc:sldMkLst>
          <pc:docMk/>
          <pc:sldMk cId="3926945026" sldId="399"/>
        </pc:sldMkLst>
        <pc:spChg chg="mod">
          <ac:chgData name="Alfred Asterjadhi" userId="39de57b9-85c0-4fd1-aaac-8ca2b6560ad0" providerId="ADAL" clId="{3CB17367-4C8F-42E0-B8AE-E92AF332648B}" dt="2023-03-13T20:59:52.753" v="3018" actId="403"/>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3T21:00:02.573" v="3021" actId="403"/>
        <pc:sldMkLst>
          <pc:docMk/>
          <pc:sldMk cId="3614762288" sldId="400"/>
        </pc:sldMkLst>
        <pc:spChg chg="mod">
          <ac:chgData name="Alfred Asterjadhi" userId="39de57b9-85c0-4fd1-aaac-8ca2b6560ad0" providerId="ADAL" clId="{3CB17367-4C8F-42E0-B8AE-E92AF332648B}" dt="2023-03-12T22:54:33.052" v="1406" actId="20577"/>
          <ac:spMkLst>
            <pc:docMk/>
            <pc:sldMk cId="3614762288" sldId="400"/>
            <ac:spMk id="2" creationId="{4B5F0D0E-8BB7-48AB-9160-728B8B3399A2}"/>
          </ac:spMkLst>
        </pc:spChg>
        <pc:spChg chg="mod">
          <ac:chgData name="Alfred Asterjadhi" userId="39de57b9-85c0-4fd1-aaac-8ca2b6560ad0" providerId="ADAL" clId="{3CB17367-4C8F-42E0-B8AE-E92AF332648B}" dt="2023-03-13T21:00:02.573" v="3021" actId="403"/>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4T16:31:30.913" v="3875"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4T16:31:30.913" v="3875"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3T15:10:45.282" v="2510"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3T15:10:45.282" v="2510"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3T13:20:33.998" v="2358" actId="2057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3T13:20:33.998" v="2358" actId="2057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mod">
        <pc:chgData name="Alfred Asterjadhi" userId="39de57b9-85c0-4fd1-aaac-8ca2b6560ad0" providerId="ADAL" clId="{3CB17367-4C8F-42E0-B8AE-E92AF332648B}" dt="2023-03-12T12:03:18.195" v="1208" actId="2057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modSp add mod">
        <pc:chgData name="Alfred Asterjadhi" userId="39de57b9-85c0-4fd1-aaac-8ca2b6560ad0" providerId="ADAL" clId="{3CB17367-4C8F-42E0-B8AE-E92AF332648B}" dt="2023-03-13T20:59:47.585" v="3017" actId="403"/>
        <pc:sldMkLst>
          <pc:docMk/>
          <pc:sldMk cId="3451951815" sldId="406"/>
        </pc:sldMkLst>
        <pc:spChg chg="mod">
          <ac:chgData name="Alfred Asterjadhi" userId="39de57b9-85c0-4fd1-aaac-8ca2b6560ad0" providerId="ADAL" clId="{3CB17367-4C8F-42E0-B8AE-E92AF332648B}" dt="2023-03-12T22:53:35.300" v="1378" actId="20577"/>
          <ac:spMkLst>
            <pc:docMk/>
            <pc:sldMk cId="3451951815" sldId="406"/>
            <ac:spMk id="2" creationId="{4B5F0D0E-8BB7-48AB-9160-728B8B3399A2}"/>
          </ac:spMkLst>
        </pc:spChg>
        <pc:spChg chg="mod">
          <ac:chgData name="Alfred Asterjadhi" userId="39de57b9-85c0-4fd1-aaac-8ca2b6560ad0" providerId="ADAL" clId="{3CB17367-4C8F-42E0-B8AE-E92AF332648B}" dt="2023-03-13T20:59:47.585" v="3017" actId="403"/>
          <ac:spMkLst>
            <pc:docMk/>
            <pc:sldMk cId="3451951815" sldId="406"/>
            <ac:spMk id="3" creationId="{DFB0BA47-D7B6-4F95-932E-A7AA615BC440}"/>
          </ac:spMkLst>
        </pc:spChg>
      </pc:sldChg>
      <pc:sldChg chg="modSp add mod">
        <pc:chgData name="Alfred Asterjadhi" userId="39de57b9-85c0-4fd1-aaac-8ca2b6560ad0" providerId="ADAL" clId="{3CB17367-4C8F-42E0-B8AE-E92AF332648B}" dt="2023-03-13T20:59:56.774" v="3019" actId="403"/>
        <pc:sldMkLst>
          <pc:docMk/>
          <pc:sldMk cId="3663532691" sldId="407"/>
        </pc:sldMkLst>
        <pc:spChg chg="mod">
          <ac:chgData name="Alfred Asterjadhi" userId="39de57b9-85c0-4fd1-aaac-8ca2b6560ad0" providerId="ADAL" clId="{3CB17367-4C8F-42E0-B8AE-E92AF332648B}" dt="2023-03-12T22:53:52.535" v="1388" actId="20577"/>
          <ac:spMkLst>
            <pc:docMk/>
            <pc:sldMk cId="3663532691" sldId="407"/>
            <ac:spMk id="2" creationId="{4B5F0D0E-8BB7-48AB-9160-728B8B3399A2}"/>
          </ac:spMkLst>
        </pc:spChg>
        <pc:spChg chg="mod">
          <ac:chgData name="Alfred Asterjadhi" userId="39de57b9-85c0-4fd1-aaac-8ca2b6560ad0" providerId="ADAL" clId="{3CB17367-4C8F-42E0-B8AE-E92AF332648B}" dt="2023-03-13T20:59:56.774" v="3019" actId="403"/>
          <ac:spMkLst>
            <pc:docMk/>
            <pc:sldMk cId="3663532691" sldId="407"/>
            <ac:spMk id="3" creationId="{DFB0BA47-D7B6-4F95-932E-A7AA615BC440}"/>
          </ac:spMkLst>
        </pc:spChg>
      </pc:sldChg>
      <pc:sldChg chg="modSp add mod">
        <pc:chgData name="Alfred Asterjadhi" userId="39de57b9-85c0-4fd1-aaac-8ca2b6560ad0" providerId="ADAL" clId="{3CB17367-4C8F-42E0-B8AE-E92AF332648B}" dt="2023-03-13T20:59:59.750" v="3020" actId="403"/>
        <pc:sldMkLst>
          <pc:docMk/>
          <pc:sldMk cId="65460503" sldId="408"/>
        </pc:sldMkLst>
        <pc:spChg chg="mod">
          <ac:chgData name="Alfred Asterjadhi" userId="39de57b9-85c0-4fd1-aaac-8ca2b6560ad0" providerId="ADAL" clId="{3CB17367-4C8F-42E0-B8AE-E92AF332648B}" dt="2023-03-12T22:54:24.436" v="1405" actId="20577"/>
          <ac:spMkLst>
            <pc:docMk/>
            <pc:sldMk cId="65460503" sldId="408"/>
            <ac:spMk id="2" creationId="{4B5F0D0E-8BB7-48AB-9160-728B8B3399A2}"/>
          </ac:spMkLst>
        </pc:spChg>
        <pc:spChg chg="mod">
          <ac:chgData name="Alfred Asterjadhi" userId="39de57b9-85c0-4fd1-aaac-8ca2b6560ad0" providerId="ADAL" clId="{3CB17367-4C8F-42E0-B8AE-E92AF332648B}" dt="2023-03-13T20:59:59.750" v="3020" actId="403"/>
          <ac:spMkLst>
            <pc:docMk/>
            <pc:sldMk cId="65460503" sldId="408"/>
            <ac:spMk id="3" creationId="{DFB0BA47-D7B6-4F95-932E-A7AA615BC440}"/>
          </ac:spMkLst>
        </pc:spChg>
      </pc:sldChg>
      <pc:sldMasterChg chg="modSp mod">
        <pc:chgData name="Alfred Asterjadhi" userId="39de57b9-85c0-4fd1-aaac-8ca2b6560ad0" providerId="ADAL" clId="{3CB17367-4C8F-42E0-B8AE-E92AF332648B}" dt="2023-03-14T17:25:59.474" v="3898" actId="20577"/>
        <pc:sldMasterMkLst>
          <pc:docMk/>
          <pc:sldMasterMk cId="0" sldId="2147483648"/>
        </pc:sldMasterMkLst>
        <pc:spChg chg="mod">
          <ac:chgData name="Alfred Asterjadhi" userId="39de57b9-85c0-4fd1-aaac-8ca2b6560ad0" providerId="ADAL" clId="{3CB17367-4C8F-42E0-B8AE-E92AF332648B}" dt="2023-03-14T17:25:59.474" v="389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48"/>
        </pc:sldMasterMkLst>
        <pc:spChg chg="mod">
          <ac:chgData name="Alfred Asterjadhi" userId="39de57b9-85c0-4fd1-aaac-8ca2b6560ad0" providerId="ADAL" clId="{8C32956B-7D9B-4F14-B129-AA061317A39C}" dt="2023-01-18T16:07:10.833" v="4434" actId="6549"/>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48"/>
        </pc:sldMasterMkLst>
        <pc:spChg chg="mod">
          <ac:chgData name="Alfred Asterjadhi" userId="39de57b9-85c0-4fd1-aaac-8ca2b6560ad0" providerId="ADAL" clId="{DEB6449B-8A8D-4E94-A282-14FD81CF86A3}" dt="2022-12-08T22:14:05.663" v="14"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48"/>
        </pc:sldMasterMkLst>
        <pc:spChg chg="mod">
          <ac:chgData name="Alfred Asterjadhi" userId="39de57b9-85c0-4fd1-aaac-8ca2b6560ad0" providerId="ADAL" clId="{0ED796F5-1B1A-4EFC-965A-F7D95960A21E}" dt="2023-02-06T15:33:05.636" v="389" actId="20577"/>
          <ac:spMkLst>
            <pc:docMk/>
            <pc:sldMasterMk cId="0" sldId="2147483648"/>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48"/>
            <ac:spMk id="1027"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48"/>
        </pc:sldMasterMkLst>
        <pc:spChg chg="mod">
          <ac:chgData name="Alfred Asterjadhi" userId="39de57b9-85c0-4fd1-aaac-8ca2b6560ad0" providerId="ADAL" clId="{1C51924A-3D97-49EE-91FC-9272D8755293}" dt="2022-11-17T09:18:06.313" v="7968"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802.11-23/0191r5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0407-00-00be-lb-271-cr-for-cids-on-ndpa-frame-format-part-1.docx" TargetMode="External"/><Relationship Id="rId3" Type="http://schemas.openxmlformats.org/officeDocument/2006/relationships/hyperlink" Target="https://mentor.ieee.org/802.11/dcn/23/11-23-0317-00-00be-cr-d30-miscs.docx" TargetMode="External"/><Relationship Id="rId7" Type="http://schemas.openxmlformats.org/officeDocument/2006/relationships/hyperlink" Target="https://mentor.ieee.org/802.11/dcn/23/11-23-0400-00-00be-lb271-cr-for-9-3-1-22-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05-00-00be-lb271-cr-for-35-5-1-part-1.docx" TargetMode="External"/><Relationship Id="rId5" Type="http://schemas.openxmlformats.org/officeDocument/2006/relationships/hyperlink" Target="https://mentor.ieee.org/802.11/dcn/23/11-23-0309-00-00be-lb271-cr-35-14-part-1.docx" TargetMode="External"/><Relationship Id="rId10" Type="http://schemas.openxmlformats.org/officeDocument/2006/relationships/hyperlink" Target="https://mentor.ieee.org/802.11/dcn/23/11-23-0367-00-00be-lb271-crs-on-9-4-1-71.docx" TargetMode="External"/><Relationship Id="rId4" Type="http://schemas.openxmlformats.org/officeDocument/2006/relationships/hyperlink" Target="https://mentor.ieee.org/802.11/dcn/23/11-23-0374-00-00be-lb271-cr-for-non-ht-320mhz-bw-indication.docx" TargetMode="External"/><Relationship Id="rId9" Type="http://schemas.openxmlformats.org/officeDocument/2006/relationships/hyperlink" Target="https://mentor.ieee.org/802.11/dcn/23/11-23-0365-00-00be-lb271-crs-on-9-4-1-70.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0-00be-lb271-comment-resolution-on-u-sig-part-2.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0-00be-lb271-cr-for-36-6.doc" TargetMode="External"/><Relationship Id="rId16" Type="http://schemas.openxmlformats.org/officeDocument/2006/relationships/hyperlink" Target="https://mentor.ieee.org/802.11/dcn/23/11-23-0331-00-00be-lb271-cr-for-section-36-3-17.doc"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1-00be-lb271-crs-for-36-3-2.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359-00-00be-lb271-cr-on-36-3-12-10.docx" TargetMode="External"/><Relationship Id="rId3" Type="http://schemas.openxmlformats.org/officeDocument/2006/relationships/hyperlink" Target="https://mentor.ieee.org/802.11/dcn/23/11-23-0347-00-00be-lb271-comment-resolution-for-cid-16635.docx" TargetMode="External"/><Relationship Id="rId7" Type="http://schemas.openxmlformats.org/officeDocument/2006/relationships/hyperlink" Target="https://mentor.ieee.org/802.11/dcn/23/11-23-0427-00-00be-11be-lb271-cr-for-clause-36-3-13-3-coding.docx" TargetMode="External"/><Relationship Id="rId2" Type="http://schemas.openxmlformats.org/officeDocument/2006/relationships/hyperlink" Target="https://mentor.ieee.org/802.11/dcn/23/11-23-0346-01-00be-lb271-comment-resolution-for-cid-1507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422-00-00be-11be-lb271-cr-for-clause-36-3-11-mathematical-description-of-signals.docx" TargetMode="External"/><Relationship Id="rId5" Type="http://schemas.openxmlformats.org/officeDocument/2006/relationships/hyperlink" Target="https://mentor.ieee.org/802.11/dcn/23/11-23-0396-01-00be-phy-comment-resolution-for-mu-mimo.docx" TargetMode="External"/><Relationship Id="rId4" Type="http://schemas.openxmlformats.org/officeDocument/2006/relationships/hyperlink" Target="https://mentor.ieee.org/802.11/dcn/23/11-23-0369-00-00be-lb271-cr-for-36-3-16-transmit-requirements.docx" TargetMode="External"/><Relationship Id="rId9" Type="http://schemas.openxmlformats.org/officeDocument/2006/relationships/hyperlink" Target="https://mentor.ieee.org/802.11/dcn/23/11-23-0446-00-00be-lb271-comment-resolution-on-u-sig-part-3.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0337-00-00be-lb271-cr-cl9-emlsr.docx" TargetMode="External"/><Relationship Id="rId13" Type="http://schemas.openxmlformats.org/officeDocument/2006/relationships/hyperlink" Target="https://mentor.ieee.org/802.11/dcn/23/11-23-0344-00-00be-crs-for-11be-d3-0-probe-request-mle-cids.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51-00-00be-lb271-cr-editorials-for-clause-35-3-7-3.docx" TargetMode="External"/><Relationship Id="rId12" Type="http://schemas.openxmlformats.org/officeDocument/2006/relationships/hyperlink" Target="https://mentor.ieee.org/802.11/dcn/23/11-23-0343-00-00be-crs-for-11be-d3-0-miscel-mac-cids.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35-00-00be-cr-for-4-5-3-and-11-3.docx" TargetMode="External"/><Relationship Id="rId11" Type="http://schemas.openxmlformats.org/officeDocument/2006/relationships/hyperlink" Target="https://mentor.ieee.org/802.11/dcn/23/11-23-0348-00-00be-cr-for-35-3-16-1.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54-00-00be-cr-for-some-clauses-in-9-4.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01-01-00be-lb271-cr-for-35-3-8-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0360-00-00be-lb271-cr-for-ml-reconfiguration-35-3-6-part-1.docx" TargetMode="External"/><Relationship Id="rId3" Type="http://schemas.openxmlformats.org/officeDocument/2006/relationships/hyperlink" Target="https://mentor.ieee.org/802.11/dcn/23/11-23-0303-01-00be-lb271-cr-for-35-3-12-part-1.docx" TargetMode="External"/><Relationship Id="rId7" Type="http://schemas.openxmlformats.org/officeDocument/2006/relationships/hyperlink" Target="https://mentor.ieee.org/802.11/dcn/23/11-23-0308-00-00be-lb271-cr-35-4-2.docx" TargetMode="External"/><Relationship Id="rId2" Type="http://schemas.openxmlformats.org/officeDocument/2006/relationships/hyperlink" Target="https://mentor.ieee.org/802.11/dcn/23/11-23-0358-00-00be-lb271-cr-for-basic-multi-link-element-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77-00-00be-lb271-cr-for-some-cids-in-35-3-12-4.docx" TargetMode="External"/><Relationship Id="rId5" Type="http://schemas.openxmlformats.org/officeDocument/2006/relationships/hyperlink" Target="https://mentor.ieee.org/802.11/dcn/23/11-23-0371-00-00be-lb271-cr-for-9-4-2-312-2-3-mld-capabilities-and-operation-subfield.docx" TargetMode="External"/><Relationship Id="rId4" Type="http://schemas.openxmlformats.org/officeDocument/2006/relationships/hyperlink" Target="https://mentor.ieee.org/802.11/dcn/23/11-23-0372-00-00be-lb271-cr-for-txs-txop-retrun.docx" TargetMode="External"/><Relationship Id="rId9" Type="http://schemas.openxmlformats.org/officeDocument/2006/relationships/hyperlink" Target="https://mentor.ieee.org/802.11/dcn/23/11-23-0361-00-00be-lb271-cr-for-reconfiguration-ml-element-part-1.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387-00-00be-lb271-cr-for-subclause-35-3-12-6.docx" TargetMode="External"/><Relationship Id="rId3" Type="http://schemas.openxmlformats.org/officeDocument/2006/relationships/hyperlink" Target="https://mentor.ieee.org/802.11/dcn/23/11-23-0368-00-00be-lb271-cr-for-35-3-4-3.docx" TargetMode="External"/><Relationship Id="rId7" Type="http://schemas.openxmlformats.org/officeDocument/2006/relationships/hyperlink" Target="https://mentor.ieee.org/802.11/dcn/23/11-23-0386-00-00be-lb271-cr-for-cids-with-tag-e.docx" TargetMode="External"/><Relationship Id="rId2" Type="http://schemas.openxmlformats.org/officeDocument/2006/relationships/hyperlink" Target="https://mentor.ieee.org/802.11/dcn/23/11-23-0376-00-00be-lb271-cr-for-ul-mu-ope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85-00-00be-lb271-cr-for-subclause-3-2-and-10-8.docx" TargetMode="External"/><Relationship Id="rId11" Type="http://schemas.openxmlformats.org/officeDocument/2006/relationships/hyperlink" Target="https://mentor.ieee.org/802.11/dcn/23/11-23-0403-00-00be-lb271-cr-for-cids-in-35-3-4-1.docx" TargetMode="External"/><Relationship Id="rId5" Type="http://schemas.openxmlformats.org/officeDocument/2006/relationships/hyperlink" Target="https://mentor.ieee.org/802.11/dcn/23/11-23-0384-01-00be-lb271-cr-for-twt-info-frame.docx" TargetMode="External"/><Relationship Id="rId10" Type="http://schemas.openxmlformats.org/officeDocument/2006/relationships/hyperlink" Target="https://mentor.ieee.org/802.11/dcn/23/11-23-0404-00-00be-lb271-cr-for-cids-in-35-3-4-2.docx" TargetMode="External"/><Relationship Id="rId4" Type="http://schemas.openxmlformats.org/officeDocument/2006/relationships/hyperlink" Target="https://mentor.ieee.org/802.11/dcn/23/11-23-0340-00-00be-lb271-cr-cl35-emlsr.docx" TargetMode="External"/><Relationship Id="rId9" Type="http://schemas.openxmlformats.org/officeDocument/2006/relationships/hyperlink" Target="https://mentor.ieee.org/802.11/dcn/23/11-23-0394-00-00be-lb271-crs-for-r-twt-35-8-2-and-35-8-2-1.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353-00-00be-lb271-cr-for-p2p-and-rtwt.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3/11-23-0400-00-00be-lb271-cr-for-9-3-1-22-1.docx" TargetMode="External"/><Relationship Id="rId3" Type="http://schemas.openxmlformats.org/officeDocument/2006/relationships/hyperlink" Target="https://mentor.ieee.org/802.11/dcn/23/11-23-0316-00-00be-lb-271-cr-for-35-10-3.docx" TargetMode="External"/><Relationship Id="rId7" Type="http://schemas.openxmlformats.org/officeDocument/2006/relationships/hyperlink" Target="https://mentor.ieee.org/802.11/dcn/23/11-23-0374-00-00be-lb271-cr-for-non-ht-320mhz-bw-indication.docx" TargetMode="External"/><Relationship Id="rId2" Type="http://schemas.openxmlformats.org/officeDocument/2006/relationships/hyperlink" Target="https://mentor.ieee.org/802.11/dcn/23/11-23-0273-01-00be-tgbe-editor-s-report-on-lb271.ppt"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7-00-00be-lb-271-cr-for-cids-on-ndpa-frame-format-part-1.docx" TargetMode="External"/><Relationship Id="rId5" Type="http://schemas.openxmlformats.org/officeDocument/2006/relationships/hyperlink" Target="https://mentor.ieee.org/802.11/dcn/23/11-23-0309-00-00be-lb271-cr-35-14-part-1.docx" TargetMode="External"/><Relationship Id="rId4" Type="http://schemas.openxmlformats.org/officeDocument/2006/relationships/hyperlink" Target="https://mentor.ieee.org/802.11/dcn/23/11-23-0317-00-00be-cr-d30-miscs.docx" TargetMode="External"/><Relationship Id="rId9" Type="http://schemas.openxmlformats.org/officeDocument/2006/relationships/hyperlink" Target="https://mentor.ieee.org/802.11/dcn/23/11-23-0305-00-00be-lb271-cr-for-35-5-1-part-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0269-03-00be-jan-mar-tgbe-teleconference-agend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301-01-00be-lb271-cr-for-35-3-8-part-1.docx" TargetMode="External"/><Relationship Id="rId3" Type="http://schemas.openxmlformats.org/officeDocument/2006/relationships/hyperlink" Target="https://mentor.ieee.org/802.11/dcn/23/11-23-0289-00-00be-cr-for-editorial-cids.docx" TargetMode="External"/><Relationship Id="rId7" Type="http://schemas.openxmlformats.org/officeDocument/2006/relationships/hyperlink" Target="https://mentor.ieee.org/802.11/dcn/23/11-23-0337-00-00be-lb271-cr-cl9-emlsr.docx" TargetMode="External"/><Relationship Id="rId2" Type="http://schemas.openxmlformats.org/officeDocument/2006/relationships/hyperlink" Target="https://mentor.ieee.org/802.11/dcn/23/11-23-0287-00-00be-cr-for-1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0-00be-cr-for-4-5-3-and-11-3.docx" TargetMode="External"/><Relationship Id="rId5" Type="http://schemas.openxmlformats.org/officeDocument/2006/relationships/hyperlink" Target="https://mentor.ieee.org/802.11/dcn/23/11-23-0323-00-00be-cr-for-35-3-5.docx" TargetMode="External"/><Relationship Id="rId10" Type="http://schemas.openxmlformats.org/officeDocument/2006/relationships/hyperlink" Target="https://mentor.ieee.org/802.11/dcn/23/11-23-0348-00-00be-cr-for-35-3-16-1.docx" TargetMode="External"/><Relationship Id="rId4" Type="http://schemas.openxmlformats.org/officeDocument/2006/relationships/hyperlink" Target="https://mentor.ieee.org/802.11/dcn/23/11-23-0299-00-00be-cr-for-om.docx" TargetMode="External"/><Relationship Id="rId9" Type="http://schemas.openxmlformats.org/officeDocument/2006/relationships/hyperlink" Target="https://mentor.ieee.org/802.11/dcn/23/11-23-0354-00-00be-cr-for-some-clauses-in-9-4.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3" Type="http://schemas.openxmlformats.org/officeDocument/2006/relationships/hyperlink" Target="https://mentor.ieee.org/802.11/dcn/23/11-23-0319-00-00be-lb271-cr-for-eht-sig-part-1.doc" TargetMode="External"/><Relationship Id="rId7" Type="http://schemas.openxmlformats.org/officeDocument/2006/relationships/hyperlink" Target="https://mentor.ieee.org/802.11/dcn/23/11-23-0339-00-00be-lb271-cr-for36-3-12-5-l-sig.docx" TargetMode="External"/><Relationship Id="rId2" Type="http://schemas.openxmlformats.org/officeDocument/2006/relationships/hyperlink" Target="https://mentor.ieee.org/802.11/dcn/23/11-23-0321-00-00be-lb271-cr-for-36-6.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5" Type="http://schemas.openxmlformats.org/officeDocument/2006/relationships/hyperlink" Target="https://mentor.ieee.org/802.11/dcn/23/11-23-0311-00-00be-lb-271-cr-for-36-3-18.docx" TargetMode="External"/><Relationship Id="rId10" Type="http://schemas.openxmlformats.org/officeDocument/2006/relationships/hyperlink" Target="https://mentor.ieee.org/802.11/dcn/23/11-23-0338-00-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1-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442-00-00be-tgbe-motions-list-part-4.pptx" TargetMode="External"/><Relationship Id="rId4" Type="http://schemas.openxmlformats.org/officeDocument/2006/relationships/hyperlink" Target="https://mentor.ieee.org/802.11/dcn/23/11-23-0367-00-00be-lb271-crs-on-9-4-1-71.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January 2023 meeting and conf calls</a:t>
            </a:r>
          </a:p>
          <a:p>
            <a:pPr>
              <a:buFont typeface="Arial" panose="020B0604020202020204" pitchFamily="34" charset="0"/>
              <a:buChar char="•"/>
            </a:pPr>
            <a:r>
              <a:rPr lang="en-US" sz="1800" dirty="0"/>
              <a:t>Approve TGbe minutes from Jan. 2023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May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January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Wednesday, AM2, MAC (10:30-12:30)</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MAC (08:00-10:00)</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PM2, Joint (16:00-18:00)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May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60045725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rgbClr val="FF0000"/>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r>
                        <a:rPr lang="en-US" sz="1800" b="0" strike="noStrike" dirty="0">
                          <a:solidFill>
                            <a:schemeClr val="tx1"/>
                          </a:solidFill>
                        </a:rPr>
                        <a:t>TGbe </a:t>
                      </a:r>
                      <a:r>
                        <a:rPr lang="en-US" sz="1800" b="0" dirty="0">
                          <a:solidFill>
                            <a:schemeClr val="tx1"/>
                          </a:solidFill>
                        </a:rPr>
                        <a:t>Ad-Hoc</a:t>
                      </a:r>
                    </a:p>
                    <a:p>
                      <a:pPr algn="ctr"/>
                      <a:r>
                        <a:rPr lang="en-US" sz="1800" b="0" dirty="0">
                          <a:solidFill>
                            <a:schemeClr val="tx1"/>
                          </a:solidFill>
                        </a:rPr>
                        <a:t>[MAC]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76357222"/>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316r0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a:solidFill>
                            <a:srgbClr val="7030A0"/>
                          </a:solidFill>
                          <a:effectLst/>
                          <a:latin typeface="+mn-lt"/>
                          <a:ea typeface="+mn-ea"/>
                          <a:cs typeface="+mn-cs"/>
                        </a:rPr>
                        <a:t>TGbe LB 271:  CR for 35.10.3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a:solidFill>
                            <a:srgbClr val="7030A0"/>
                          </a:solidFill>
                          <a:effectLst/>
                          <a:latin typeface="+mn-lt"/>
                          <a:ea typeface="+mn-ea"/>
                          <a:cs typeface="+mn-cs"/>
                        </a:rPr>
                        <a:t>Rui Yang </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2C-1GT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317r0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00B050"/>
                          </a:solidFill>
                          <a:effectLst/>
                          <a:latin typeface="+mn-lt"/>
                          <a:ea typeface="Times New Roman" panose="02020603050405020304" pitchFamily="18" charset="0"/>
                        </a:rPr>
                        <a:t>cr_d30_Miscs.</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00B050"/>
                          </a:solidFill>
                          <a:effectLst/>
                          <a:latin typeface="+mn-lt"/>
                          <a:ea typeface="Times New Roman" panose="02020603050405020304" pitchFamily="18" charset="0"/>
                        </a:rPr>
                        <a:t>Xiaogang Chen</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374r0</a:t>
                      </a:r>
                      <a:endParaRPr lang="en-US" sz="9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00B050"/>
                          </a:solidFill>
                          <a:effectLst/>
                          <a:latin typeface="+mn-lt"/>
                          <a:ea typeface="Times New Roman" panose="02020603050405020304" pitchFamily="18" charset="0"/>
                        </a:rPr>
                        <a:t>LB271 CR for non-HT 320MHz BW indication (15 CIDs)</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Presented 03/13</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15C-13GT</a:t>
                      </a:r>
                    </a:p>
                  </a:txBody>
                  <a:tcPr anchor="b"/>
                </a:tc>
                <a:tc>
                  <a:txBody>
                    <a:bodyPr/>
                    <a:lstStyle/>
                    <a:p>
                      <a:pPr marL="0" marR="0" algn="ctr">
                        <a:spcBef>
                          <a:spcPts val="0"/>
                        </a:spcBef>
                        <a:spcAft>
                          <a:spcPts val="0"/>
                        </a:spcAft>
                      </a:pPr>
                      <a:r>
                        <a:rPr lang="en-US" sz="900" dirty="0">
                          <a:solidFill>
                            <a:srgbClr val="00B05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309r2</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a:solidFill>
                            <a:srgbClr val="7030A0"/>
                          </a:solidFill>
                          <a:effectLst/>
                          <a:latin typeface="+mn-lt"/>
                          <a:ea typeface="Times New Roman" panose="02020603050405020304" pitchFamily="18" charset="0"/>
                        </a:rPr>
                        <a:t>LB271 CR 35.14 part 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Liwen Chu</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R4M-4C</a:t>
                      </a:r>
                    </a:p>
                    <a:p>
                      <a:pPr marL="0" marR="0" algn="ctr">
                        <a:spcBef>
                          <a:spcPts val="0"/>
                        </a:spcBef>
                        <a:spcAft>
                          <a:spcPts val="0"/>
                        </a:spcAft>
                      </a:pPr>
                      <a:r>
                        <a:rPr lang="en-US" sz="900" dirty="0">
                          <a:solidFill>
                            <a:srgbClr val="FF0000"/>
                          </a:solidFill>
                          <a:effectLst/>
                          <a:latin typeface="+mn-lt"/>
                          <a:ea typeface="Times New Roman" panose="02020603050405020304" pitchFamily="18" charset="0"/>
                        </a:rPr>
                        <a:t>Def 2C 03/13</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6C-2GT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305r0</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dirty="0">
                          <a:solidFill>
                            <a:srgbClr val="7030A0"/>
                          </a:solidFill>
                          <a:effectLst/>
                          <a:latin typeface="+mn-lt"/>
                          <a:ea typeface="Times New Roman" panose="02020603050405020304" pitchFamily="18" charset="0"/>
                        </a:rPr>
                        <a:t>LB271-CR for 35.5.1-part 1</a:t>
                      </a:r>
                    </a:p>
                  </a:txBody>
                  <a:tcPr anchor="b"/>
                </a:tc>
                <a:tc>
                  <a:txBody>
                    <a:bodyPr/>
                    <a:lstStyle/>
                    <a:p>
                      <a:pPr marL="0" marR="0" algn="ctr">
                        <a:spcBef>
                          <a:spcPts val="0"/>
                        </a:spcBef>
                        <a:spcAft>
                          <a:spcPts val="0"/>
                        </a:spcAft>
                      </a:pPr>
                      <a:r>
                        <a:rPr lang="en-US" sz="900">
                          <a:solidFill>
                            <a:srgbClr val="7030A0"/>
                          </a:solidFill>
                          <a:effectLst/>
                          <a:latin typeface="+mn-lt"/>
                          <a:ea typeface="Times New Roman" panose="02020603050405020304" pitchFamily="18" charset="0"/>
                        </a:rPr>
                        <a:t>Yanjun Sun</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2C-GT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400r0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LB271-CR for 9.3.1.22.1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a:solidFill>
                            <a:schemeClr val="tx1"/>
                          </a:solidFill>
                          <a:effectLst/>
                          <a:latin typeface="+mn-lt"/>
                          <a:ea typeface="Times New Roman" panose="02020603050405020304" pitchFamily="18" charset="0"/>
                        </a:rPr>
                        <a:t>Yanjun Sun</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18C-9GT</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407r1</a:t>
                      </a:r>
                      <a:endParaRPr lang="en-US" sz="9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rgbClr val="7030A0"/>
                          </a:solidFill>
                          <a:effectLst/>
                          <a:latin typeface="+mn-lt"/>
                          <a:ea typeface="Times New Roman" panose="02020603050405020304" pitchFamily="18" charset="0"/>
                        </a:rPr>
                        <a:t>LB 271 CR for CIDs on NDPA frame format - Part 1</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Mahmoud Kamel</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R4M-13C</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13C-12GT</a:t>
                      </a:r>
                    </a:p>
                  </a:txBody>
                  <a:tcPr anchor="b"/>
                </a:tc>
                <a:tc>
                  <a:txBody>
                    <a:bodyPr/>
                    <a:lstStyle/>
                    <a:p>
                      <a:pPr marL="0" marR="0" algn="ctr">
                        <a:spcBef>
                          <a:spcPts val="0"/>
                        </a:spcBef>
                        <a:spcAft>
                          <a:spcPts val="0"/>
                        </a:spcAft>
                      </a:pPr>
                      <a:r>
                        <a:rPr lang="en-US" sz="900" dirty="0">
                          <a:solidFill>
                            <a:srgbClr val="7030A0"/>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9"/>
                        </a:rPr>
                        <a:t>365r0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CRs on 9.4.1.70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0"/>
                        </a:rPr>
                        <a:t>367r0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on 9.4.1.71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Jinyoung Chun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9</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9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9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5321395"/>
              </p:ext>
            </p:extLst>
          </p:nvPr>
        </p:nvGraphicFramePr>
        <p:xfrm>
          <a:off x="851217" y="1582301"/>
          <a:ext cx="7736269" cy="465706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828">
                <a:tc>
                  <a:txBody>
                    <a:bodyPr/>
                    <a:lstStyle/>
                    <a:p>
                      <a:pPr marL="0" marR="0" algn="ctr">
                        <a:spcBef>
                          <a:spcPts val="0"/>
                        </a:spcBef>
                        <a:spcAft>
                          <a:spcPts val="0"/>
                        </a:spcAft>
                      </a:pPr>
                      <a:r>
                        <a:rPr lang="en-US" sz="900" b="0" i="0" kern="1200" dirty="0">
                          <a:solidFill>
                            <a:srgbClr val="FF0000"/>
                          </a:solidFill>
                          <a:effectLst/>
                          <a:latin typeface="+mn-lt"/>
                          <a:ea typeface="+mn-ea"/>
                          <a:cs typeface="+mn-cs"/>
                          <a:hlinkClick r:id="rId2"/>
                        </a:rPr>
                        <a:t>321r0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36.6 (2 comments)</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algn="ctr"/>
                      <a:r>
                        <a:rPr lang="en-US" sz="900" dirty="0">
                          <a:solidFill>
                            <a:srgbClr val="FF0000"/>
                          </a:solidFill>
                          <a:effectLst/>
                          <a:latin typeface="+mn-lt"/>
                          <a:ea typeface="宋体" panose="02010600030101010101" pitchFamily="2" charset="-122"/>
                          <a:hlinkClick r:id="rId3"/>
                        </a:rPr>
                        <a:t>319r0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a:lnSpc>
                          <a:spcPts val="900"/>
                        </a:lnSpc>
                      </a:pPr>
                      <a:r>
                        <a:rPr lang="en-US" sz="900" dirty="0">
                          <a:solidFill>
                            <a:schemeClr val="tx1"/>
                          </a:solidFill>
                          <a:effectLst/>
                          <a:latin typeface="+mn-lt"/>
                          <a:ea typeface="宋体" panose="02010600030101010101" pitchFamily="2" charset="-122"/>
                        </a:rPr>
                        <a:t>LB271 CR for EHT-SIG Part 1 (16 comments)</a:t>
                      </a:r>
                    </a:p>
                  </a:txBody>
                  <a:tcPr marL="76200" marR="76200" marT="76200" marB="76200" anchor="ctr"/>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algn="ctr"/>
                      <a:r>
                        <a:rPr lang="en-US" sz="900" dirty="0">
                          <a:solidFill>
                            <a:srgbClr val="FF0000"/>
                          </a:solidFill>
                          <a:effectLst/>
                          <a:latin typeface="+mn-lt"/>
                          <a:ea typeface="宋体" panose="02010600030101010101" pitchFamily="2" charset="-122"/>
                          <a:hlinkClick r:id="rId4"/>
                        </a:rPr>
                        <a:t>318r0</a:t>
                      </a:r>
                      <a:endParaRPr lang="en-US" sz="900" dirty="0">
                        <a:solidFill>
                          <a:srgbClr val="FF0000"/>
                        </a:solidFill>
                        <a:effectLst/>
                        <a:latin typeface="+mn-lt"/>
                        <a:ea typeface="宋体" panose="02010600030101010101" pitchFamily="2" charset="-122"/>
                      </a:endParaRPr>
                    </a:p>
                  </a:txBody>
                  <a:tcPr marL="76200" marR="76200" marT="76200" marB="76200" anchor="ctr"/>
                </a:tc>
                <a:tc>
                  <a:txBody>
                    <a:bodyPr/>
                    <a:lstStyle/>
                    <a:p>
                      <a:pPr marL="0" marR="0">
                        <a:spcBef>
                          <a:spcPts val="0"/>
                        </a:spcBef>
                        <a:spcAft>
                          <a:spcPts val="0"/>
                        </a:spcAft>
                      </a:pPr>
                      <a:r>
                        <a:rPr lang="en-US" sz="900" b="0" i="0" kern="1200" dirty="0">
                          <a:solidFill>
                            <a:schemeClr val="tx1"/>
                          </a:solidFill>
                          <a:effectLst/>
                          <a:latin typeface="+mn-lt"/>
                          <a:ea typeface="+mn-ea"/>
                          <a:cs typeface="+mn-cs"/>
                        </a:rPr>
                        <a:t>LB271 CR for CID 15000 (1 comment)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b="0" i="0" kern="1200" dirty="0">
                          <a:solidFill>
                            <a:schemeClr val="tx1"/>
                          </a:solidFill>
                          <a:effectLst/>
                          <a:latin typeface="+mn-lt"/>
                          <a:ea typeface="+mn-ea"/>
                          <a:cs typeface="+mn-cs"/>
                        </a:rPr>
                        <a:t>Ross Jian Yu</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900" kern="1200" dirty="0">
                          <a:solidFill>
                            <a:srgbClr val="FF0000"/>
                          </a:solidFill>
                          <a:effectLst/>
                          <a:latin typeface="+mn-lt"/>
                          <a:ea typeface="+mn-ea"/>
                          <a:cs typeface="+mn-cs"/>
                          <a:hlinkClick r:id="rId5"/>
                        </a:rPr>
                        <a:t>311r0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kern="1200" dirty="0">
                          <a:solidFill>
                            <a:schemeClr val="tx1"/>
                          </a:solidFill>
                          <a:effectLst/>
                          <a:latin typeface="+mn-lt"/>
                          <a:ea typeface="+mn-ea"/>
                          <a:cs typeface="+mn-cs"/>
                        </a:rPr>
                        <a:t>TGbe LB 271:  CR for 36.3.18</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kern="1200" dirty="0">
                          <a:solidFill>
                            <a:schemeClr val="tx1"/>
                          </a:solidFill>
                          <a:effectLst/>
                          <a:latin typeface="+mn-lt"/>
                          <a:ea typeface="+mn-ea"/>
                          <a:cs typeface="+mn-cs"/>
                        </a:rPr>
                        <a:t>Rui Yang </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320r0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36.3.12.9 EHT-STF</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339r0</a:t>
                      </a:r>
                      <a:r>
                        <a:rPr lang="en-US" sz="900" dirty="0">
                          <a:solidFill>
                            <a:srgbClr val="FF0000"/>
                          </a:solidFill>
                          <a:effectLst/>
                          <a:latin typeface="+mn-lt"/>
                          <a:ea typeface="Times New Roman" panose="02020603050405020304" pitchFamily="18" charset="0"/>
                        </a:rPr>
                        <a:t> </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for36.3.12.5 L-SIG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345r0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36.1.4 PPDU formats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9"/>
                        </a:rPr>
                        <a:t>326r0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36.3.6 Transmitter block diagram</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0"/>
                        </a:rPr>
                        <a:t>338r0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970985450"/>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11"/>
                        </a:rPr>
                        <a:t>341r0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subclause 36.3.12.2 Cyclic shift</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chemeClr val="tx1"/>
                          </a:solidFill>
                          <a:latin typeface="+mn-lt"/>
                          <a:ea typeface="+mn-ea"/>
                          <a:cs typeface="+mn-cs"/>
                          <a:hlinkClick r:id="rId12"/>
                        </a:rPr>
                        <a:t>342r0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fi-FI" sz="900" b="0" i="0" kern="1200" dirty="0">
                          <a:solidFill>
                            <a:schemeClr val="tx1"/>
                          </a:solidFill>
                          <a:latin typeface="+mn-lt"/>
                          <a:ea typeface="+mn-ea"/>
                          <a:cs typeface="+mn-cs"/>
                        </a:rPr>
                        <a:t>  LB271 CR on subclause 36.4 EHT PLME</a:t>
                      </a: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Yapu</a:t>
                      </a:r>
                      <a:r>
                        <a:rPr lang="en-US" sz="900" dirty="0">
                          <a:solidFill>
                            <a:schemeClr val="tx1"/>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chemeClr val="tx1"/>
                          </a:solidFill>
                          <a:latin typeface="+mn-lt"/>
                          <a:ea typeface="+mn-ea"/>
                          <a:cs typeface="+mn-cs"/>
                          <a:hlinkClick r:id="rId13"/>
                        </a:rPr>
                        <a:t>349r0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Comment Resolution on U-SIG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Alice Chen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14"/>
                        </a:rPr>
                        <a:t>332r0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CID 16359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Shimi Shilo</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effectLst/>
                          <a:latin typeface="+mn-lt"/>
                          <a:ea typeface="+mn-ea"/>
                          <a:cs typeface="+mn-cs"/>
                          <a:hlinkClick r:id="rId15"/>
                        </a:rPr>
                        <a:t>333r0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CRs for 36.3.2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Yan Xin</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hlinkClick r:id="rId16"/>
                        </a:rPr>
                        <a:t>331r0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LB271 CR for Section 36.3.17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Genadiy Tsodik</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31011952"/>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346r1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15071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3"/>
                        </a:rPr>
                        <a:t>347r0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for CID 16635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Insik Jung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369r0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36.3.16 Transmit Requirements (3 CIDs)</a:t>
                      </a:r>
                    </a:p>
                  </a:txBody>
                  <a:tcPr anchor="b"/>
                </a:tc>
                <a:tc>
                  <a:txBody>
                    <a:bodyPr/>
                    <a:lstStyle/>
                    <a:p>
                      <a:pPr marL="0" marR="0" algn="ctr">
                        <a:spcBef>
                          <a:spcPts val="0"/>
                        </a:spcBef>
                        <a:spcAft>
                          <a:spcPts val="0"/>
                        </a:spcAft>
                      </a:pPr>
                      <a:r>
                        <a:rPr lang="en-US" sz="900" dirty="0" err="1">
                          <a:solidFill>
                            <a:schemeClr val="tx1"/>
                          </a:solidFill>
                          <a:effectLst/>
                          <a:latin typeface="+mn-lt"/>
                          <a:ea typeface="Times New Roman" panose="02020603050405020304" pitchFamily="18" charset="0"/>
                        </a:rPr>
                        <a:t>Mengshi</a:t>
                      </a:r>
                      <a:r>
                        <a:rPr lang="en-US" sz="900" dirty="0">
                          <a:solidFill>
                            <a:schemeClr val="tx1"/>
                          </a:solidFill>
                          <a:effectLst/>
                          <a:latin typeface="+mn-lt"/>
                          <a:ea typeface="Times New Roman" panose="02020603050405020304" pitchFamily="18" charset="0"/>
                        </a:rPr>
                        <a:t> 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396r0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PHY Comment Resolution for MU-MIMO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Vamsi Amalladinne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Pending</a:t>
                      </a:r>
                      <a:endPar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6"/>
                        </a:rPr>
                        <a:t>422r0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 CR for Clause 36.3.11 Mathematical description of signals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427r0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CR for clause 36.3.13.3 Coding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Yan Zhang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8"/>
                        </a:rPr>
                        <a:t>359r0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on 36.3.12.10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10</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9"/>
                        </a:rPr>
                        <a:t>446r0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Comment Resolution on U-SIG Part 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Alice Chen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345008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5398700"/>
              </p:ext>
            </p:extLst>
          </p:nvPr>
        </p:nvGraphicFramePr>
        <p:xfrm>
          <a:off x="851217" y="1582301"/>
          <a:ext cx="7736269" cy="486972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738886">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287r0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13</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R4M-7C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7C-6GT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289r2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editorial CIDs</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R4M-48C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2C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50C-39GT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299r1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OM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7030A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R4M-12C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rgbClr val="FF0000"/>
                          </a:solidFill>
                          <a:effectLst/>
                          <a:latin typeface="+mn-lt"/>
                          <a:ea typeface="Times New Roman" panose="02020603050405020304" pitchFamily="18" charset="0"/>
                        </a:rPr>
                        <a:t>Def 5C 03/14</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17C-9GT</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5"/>
                        </a:rPr>
                        <a:t>323r0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35.3.5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24C-13GT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329r0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General EPCS-Related CIDs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 (Wed)</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330r0</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Resolution of EPCS-Related CIDs in Clause 35.16 (LB271)</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John Wullert</a:t>
                      </a:r>
                    </a:p>
                  </a:txBody>
                  <a:tcPr anchor="b"/>
                </a:tc>
                <a:tc>
                  <a:txBody>
                    <a:bodyPr/>
                    <a:lstStyle/>
                    <a:p>
                      <a:pPr marL="0" marR="0" algn="ctr">
                        <a:spcBef>
                          <a:spcPts val="0"/>
                        </a:spcBef>
                        <a:spcAft>
                          <a:spcPts val="0"/>
                        </a:spcAft>
                      </a:pPr>
                      <a:r>
                        <a:rPr lang="en-US" sz="1000">
                          <a:solidFill>
                            <a:schemeClr val="tx1"/>
                          </a:solidFill>
                          <a:effectLst/>
                          <a:latin typeface="+mn-lt"/>
                          <a:ea typeface="Times New Roman" panose="02020603050405020304" pitchFamily="18" charset="0"/>
                        </a:rPr>
                        <a:t>Pending (Wed)</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18</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150735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latin typeface="+mn-lt"/>
                          <a:ea typeface="+mn-ea"/>
                          <a:cs typeface="+mn-cs"/>
                          <a:hlinkClick r:id="rId6"/>
                        </a:rPr>
                        <a:t>335r0</a:t>
                      </a:r>
                      <a:endParaRPr lang="en-US" sz="1000" b="0" i="0" kern="1200" dirty="0">
                        <a:solidFill>
                          <a:schemeClr val="tx1"/>
                        </a:solidFill>
                        <a:latin typeface="+mn-lt"/>
                        <a:ea typeface="+mn-ea"/>
                        <a:cs typeface="+mn-cs"/>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CR for 4.5.3 and 11.3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15C-2GT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rPr>
                        <a:t>351r0</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Editorials for Clause 35.3.7.3</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8"/>
                        </a:rPr>
                        <a:t>337r0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LB271 CR Clause 9 EMLSR</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14C-7GT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FF0000"/>
                          </a:solidFill>
                          <a:latin typeface="+mn-lt"/>
                          <a:ea typeface="+mn-ea"/>
                          <a:cs typeface="+mn-cs"/>
                        </a:rPr>
                        <a:t>296r0</a:t>
                      </a:r>
                    </a:p>
                  </a:txBody>
                  <a:tcPr marL="0" marR="9525" marT="9525" marB="0" anchor="b"/>
                </a:tc>
                <a:tc>
                  <a:txBody>
                    <a:bodyPr/>
                    <a:lstStyle/>
                    <a:p>
                      <a:pPr algn="l" fontAlgn="b"/>
                      <a:r>
                        <a:rPr lang="en-US" sz="1000" b="0" i="0" kern="1200" dirty="0">
                          <a:solidFill>
                            <a:schemeClr val="tx1"/>
                          </a:solidFill>
                          <a:latin typeface="+mn-lt"/>
                          <a:ea typeface="+mn-ea"/>
                          <a:cs typeface="+mn-cs"/>
                        </a:rPr>
                        <a:t>  LB271: CIDs assigned to Abhi - 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FF0000"/>
                          </a:solidFill>
                          <a:latin typeface="+mn-lt"/>
                          <a:ea typeface="+mn-ea"/>
                          <a:cs typeface="+mn-cs"/>
                          <a:hlinkClick r:id="rId9"/>
                        </a:rPr>
                        <a:t>301r1</a:t>
                      </a:r>
                      <a:endParaRPr lang="en-US" sz="1000" b="0" i="0"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LB271-CR for 35.3.8-part 1</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30C-17GT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latin typeface="+mn-lt"/>
                          <a:ea typeface="+mn-ea"/>
                          <a:cs typeface="+mn-cs"/>
                          <a:hlinkClick r:id="rId10"/>
                        </a:rPr>
                        <a:t>354r0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Some clauses in 9.4</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16C-14GT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chemeClr val="tx1"/>
                          </a:solidFill>
                          <a:latin typeface="+mn-lt"/>
                          <a:ea typeface="+mn-ea"/>
                          <a:cs typeface="+mn-cs"/>
                          <a:hlinkClick r:id="rId11"/>
                        </a:rPr>
                        <a:t>348r0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 for 35.3.16.1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Insun Jang</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2C-2GT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chemeClr val="tx1"/>
                          </a:solidFill>
                          <a:latin typeface="+mn-lt"/>
                          <a:ea typeface="+mn-ea"/>
                          <a:cs typeface="+mn-cs"/>
                          <a:hlinkClick r:id="rId12"/>
                        </a:rPr>
                        <a:t>343r0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a:t>
                      </a:r>
                      <a:r>
                        <a:rPr lang="en-US" sz="1000" b="0" i="0" kern="1200" dirty="0" err="1">
                          <a:solidFill>
                            <a:schemeClr val="tx1"/>
                          </a:solidFill>
                          <a:latin typeface="+mn-lt"/>
                          <a:ea typeface="+mn-ea"/>
                          <a:cs typeface="+mn-cs"/>
                        </a:rPr>
                        <a:t>miscel</a:t>
                      </a:r>
                      <a:r>
                        <a:rPr lang="en-US" sz="1000" b="0" i="0" kern="1200" dirty="0">
                          <a:solidFill>
                            <a:schemeClr val="tx1"/>
                          </a:solidFill>
                          <a:latin typeface="+mn-lt"/>
                          <a:ea typeface="+mn-ea"/>
                          <a:cs typeface="+mn-cs"/>
                        </a:rPr>
                        <a:t> MAC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4C-1GT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1000" b="0" i="0" kern="1200" dirty="0">
                          <a:solidFill>
                            <a:schemeClr val="tx1"/>
                          </a:solidFill>
                          <a:latin typeface="+mn-lt"/>
                          <a:ea typeface="+mn-ea"/>
                          <a:cs typeface="+mn-cs"/>
                          <a:hlinkClick r:id="rId13"/>
                        </a:rPr>
                        <a:t>344r0</a:t>
                      </a:r>
                      <a:endParaRPr lang="en-US" sz="1000" b="0" i="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latin typeface="+mn-lt"/>
                          <a:ea typeface="+mn-ea"/>
                          <a:cs typeface="+mn-cs"/>
                        </a:rPr>
                        <a:t>  CRs for 11be D3.0 Probe Request MLE CIDs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Rojan Chitrakar</a:t>
                      </a:r>
                    </a:p>
                  </a:txBody>
                  <a:tcPr marL="9525" marR="9525" marT="9525" marB="0"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3C-1GT</a:t>
                      </a:r>
                    </a:p>
                  </a:txBody>
                  <a:tcPr anchor="b"/>
                </a:tc>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616804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38922867"/>
              </p:ext>
            </p:extLst>
          </p:nvPr>
        </p:nvGraphicFramePr>
        <p:xfrm>
          <a:off x="851217" y="1582301"/>
          <a:ext cx="7736269" cy="437455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358r0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Basic Multi-Link element -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303r0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35.3.12-part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a:solidFill>
                            <a:srgbClr val="FF0000"/>
                          </a:solidFill>
                          <a:effectLst/>
                          <a:latin typeface="+mn-lt"/>
                          <a:ea typeface="Times New Roman" panose="02020603050405020304" pitchFamily="18" charset="0"/>
                        </a:rPr>
                        <a:t>373r0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Two BQRs (7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4"/>
                        </a:rPr>
                        <a:t>372r0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TXS TXOP </a:t>
                      </a:r>
                      <a:r>
                        <a:rPr lang="en-US" sz="900" dirty="0" err="1">
                          <a:solidFill>
                            <a:schemeClr val="tx1"/>
                          </a:solidFill>
                          <a:effectLst/>
                          <a:latin typeface="+mn-lt"/>
                          <a:ea typeface="Times New Roman" panose="02020603050405020304" pitchFamily="18" charset="0"/>
                        </a:rPr>
                        <a:t>retrun</a:t>
                      </a:r>
                      <a:r>
                        <a:rPr lang="en-US" sz="900" dirty="0">
                          <a:solidFill>
                            <a:schemeClr val="tx1"/>
                          </a:solidFill>
                          <a:effectLst/>
                          <a:latin typeface="+mn-lt"/>
                          <a:ea typeface="Times New Roman" panose="02020603050405020304" pitchFamily="18" charset="0"/>
                        </a:rPr>
                        <a:t> (3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371r0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9.4.2.312.2.3 MLD Capabilities and Operation subfield (8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Yunbo Li</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377r0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some CIDs in 35.3.12.4</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310r0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35.3.18 part 1</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7"/>
                        </a:rPr>
                        <a:t>308r0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35.4.2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357r0</a:t>
                      </a:r>
                    </a:p>
                  </a:txBody>
                  <a:tcPr anchor="b"/>
                </a:tc>
                <a:tc>
                  <a:txBody>
                    <a:bodyPr/>
                    <a:lstStyle/>
                    <a:p>
                      <a:pPr marL="0" marR="0">
                        <a:spcBef>
                          <a:spcPts val="0"/>
                        </a:spcBef>
                        <a:spcAft>
                          <a:spcPts val="0"/>
                        </a:spcAft>
                      </a:pPr>
                      <a:r>
                        <a:rPr lang="en-US" sz="900" b="0" dirty="0">
                          <a:solidFill>
                            <a:schemeClr val="tx1"/>
                          </a:solidFill>
                          <a:effectLst/>
                          <a:latin typeface="+mn-lt"/>
                          <a:ea typeface="Times New Roman" panose="02020603050405020304" pitchFamily="18" charset="0"/>
                        </a:rPr>
                        <a:t>LB271 CIDs on TWT</a:t>
                      </a:r>
                    </a:p>
                  </a:txBody>
                  <a:tcPr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8"/>
                        </a:rPr>
                        <a:t>360r0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ML Reconfiguration 35.3.6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31C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hlinkClick r:id="rId9"/>
                        </a:rPr>
                        <a:t>361r0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Reconfiguration ML element - part 1</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Binita Gupta</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12C</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362r0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Part1</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rgbClr val="FF0000"/>
                          </a:solidFill>
                          <a:latin typeface="+mn-lt"/>
                          <a:ea typeface="+mn-ea"/>
                          <a:cs typeface="+mn-cs"/>
                        </a:rPr>
                        <a:t>363r0</a:t>
                      </a:r>
                    </a:p>
                  </a:txBody>
                  <a:tcPr marL="0" marR="9525" marT="9525" marB="0" anchor="b"/>
                </a:tc>
                <a:tc>
                  <a:txBody>
                    <a:bodyPr/>
                    <a:lstStyle/>
                    <a:p>
                      <a:pPr algn="l" fontAlgn="b"/>
                      <a:r>
                        <a:rPr lang="en-US" sz="900" b="0" i="0" kern="1200" dirty="0">
                          <a:solidFill>
                            <a:schemeClr val="tx1"/>
                          </a:solidFill>
                          <a:latin typeface="+mn-lt"/>
                          <a:ea typeface="+mn-ea"/>
                          <a:cs typeface="+mn-cs"/>
                        </a:rPr>
                        <a:t>  CR for LB271 CIDs – Part2</a:t>
                      </a:r>
                    </a:p>
                  </a:txBody>
                  <a:tcPr marL="9525" marR="9525" marT="9525" marB="0" anchor="b"/>
                </a:tc>
                <a:tc>
                  <a:txBody>
                    <a:bodyPr/>
                    <a:lstStyle/>
                    <a:p>
                      <a:pPr marL="0" marR="0" algn="ctr">
                        <a:spcBef>
                          <a:spcPts val="0"/>
                        </a:spcBef>
                        <a:spcAft>
                          <a:spcPts val="0"/>
                        </a:spcAft>
                      </a:pPr>
                      <a:r>
                        <a:rPr lang="en-US" sz="900" kern="1200" dirty="0">
                          <a:solidFill>
                            <a:schemeClr val="tx1"/>
                          </a:solidFill>
                          <a:effectLst/>
                          <a:latin typeface="+mn-lt"/>
                          <a:ea typeface="Times New Roman" panose="02020603050405020304" pitchFamily="18" charset="0"/>
                          <a:cs typeface="+mn-cs"/>
                        </a:rPr>
                        <a:t>Rubayet Shafin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rgbClr val="FF0000"/>
                          </a:solidFill>
                          <a:latin typeface="+mn-lt"/>
                          <a:ea typeface="+mn-ea"/>
                          <a:cs typeface="+mn-cs"/>
                        </a:rPr>
                        <a:t>364r0</a:t>
                      </a:r>
                    </a:p>
                  </a:txBody>
                  <a:tcPr marL="0" marR="9525" marT="9525" marB="0" anchor="b"/>
                </a:tc>
                <a:tc>
                  <a:txBody>
                    <a:bodyPr/>
                    <a:lstStyle/>
                    <a:p>
                      <a:pPr algn="l" fontAlgn="b"/>
                      <a:r>
                        <a:rPr lang="en-US" sz="900" b="0" i="0" kern="1200" dirty="0">
                          <a:solidFill>
                            <a:schemeClr val="tx1"/>
                          </a:solidFill>
                          <a:latin typeface="+mn-lt"/>
                          <a:ea typeface="+mn-ea"/>
                          <a:cs typeface="+mn-cs"/>
                        </a:rPr>
                        <a:t>  LB271 CR for R-TWT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Kumail Haider</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607869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5925145"/>
              </p:ext>
            </p:extLst>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2"/>
                        </a:rPr>
                        <a:t>376r0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err="1">
                          <a:solidFill>
                            <a:schemeClr val="tx1"/>
                          </a:solidFill>
                          <a:effectLst/>
                          <a:latin typeface="+mn-lt"/>
                          <a:ea typeface="Times New Roman" panose="02020603050405020304" pitchFamily="18" charset="0"/>
                        </a:rPr>
                        <a:t>cr</a:t>
                      </a:r>
                      <a:r>
                        <a:rPr lang="en-US" sz="900" dirty="0">
                          <a:solidFill>
                            <a:schemeClr val="tx1"/>
                          </a:solidFill>
                          <a:effectLst/>
                          <a:latin typeface="+mn-lt"/>
                          <a:ea typeface="Times New Roman" panose="02020603050405020304" pitchFamily="18" charset="0"/>
                        </a:rPr>
                        <a:t>-for-UL-MU-Operation (6 CIDs)</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3"/>
                        </a:rPr>
                        <a:t>368r0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35.3.4.3</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Gaurang Naik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hlinkClick r:id="rId4"/>
                        </a:rPr>
                        <a:t>340r0</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Clause 35 EMLSR</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55</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rPr>
                        <a:t>300r0</a:t>
                      </a: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CIDs assigned to Abhi - Part 2</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5"/>
                        </a:rPr>
                        <a:t>384r1</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TWT Info Frame</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6"/>
                        </a:rPr>
                        <a:t>385r0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3.2 and 10.8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7"/>
                        </a:rPr>
                        <a:t>386r0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CIDs with tag E</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40</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900" dirty="0">
                          <a:solidFill>
                            <a:srgbClr val="FF0000"/>
                          </a:solidFill>
                          <a:effectLst/>
                          <a:latin typeface="+mn-lt"/>
                          <a:ea typeface="Times New Roman" panose="02020603050405020304" pitchFamily="18" charset="0"/>
                          <a:hlinkClick r:id="rId8"/>
                        </a:rPr>
                        <a:t>387r0</a:t>
                      </a: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subclause 35.3.12.6</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Ming Gan</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8</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900" b="0" i="0" kern="1200" dirty="0">
                          <a:solidFill>
                            <a:srgbClr val="FF0000"/>
                          </a:solidFill>
                          <a:latin typeface="+mn-lt"/>
                          <a:ea typeface="+mn-ea"/>
                          <a:cs typeface="+mn-cs"/>
                        </a:rPr>
                        <a:t>383r0</a:t>
                      </a:r>
                    </a:p>
                  </a:txBody>
                  <a:tcPr marL="0" marR="9525" marT="9525" marB="0" anchor="b"/>
                </a:tc>
                <a:tc>
                  <a:txBody>
                    <a:bodyPr/>
                    <a:lstStyle/>
                    <a:p>
                      <a:pPr algn="l" fontAlgn="b"/>
                      <a:r>
                        <a:rPr lang="en-US" sz="900" b="0" i="0" kern="1200" dirty="0">
                          <a:solidFill>
                            <a:schemeClr val="tx1"/>
                          </a:solidFill>
                          <a:latin typeface="+mn-lt"/>
                          <a:ea typeface="+mn-ea"/>
                          <a:cs typeface="+mn-cs"/>
                        </a:rPr>
                        <a:t>  CR for CID 16417 on 35.8.5.1 TXOP and backoff procedures rules for R-TWT SPs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Liuming Lu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900" b="0" i="0" kern="1200" dirty="0">
                          <a:solidFill>
                            <a:srgbClr val="FF0000"/>
                          </a:solidFill>
                          <a:latin typeface="+mn-lt"/>
                          <a:ea typeface="+mn-ea"/>
                          <a:cs typeface="+mn-cs"/>
                          <a:hlinkClick r:id="rId9"/>
                        </a:rPr>
                        <a:t>394r0</a:t>
                      </a:r>
                      <a:endParaRPr lang="en-US" sz="900" b="0" i="0" kern="1200" dirty="0">
                        <a:solidFill>
                          <a:srgbClr val="FF0000"/>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CRs for R-TWT 35.8.2 and 35.8.2.1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latin typeface="+mn-lt"/>
                          <a:ea typeface="+mn-ea"/>
                          <a:cs typeface="+mn-cs"/>
                        </a:rPr>
                        <a:t>Chunyu Hu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19</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900" b="0" i="0" kern="1200" dirty="0">
                          <a:solidFill>
                            <a:srgbClr val="FF0000"/>
                          </a:solidFill>
                          <a:latin typeface="+mn-lt"/>
                          <a:ea typeface="+mn-ea"/>
                          <a:cs typeface="+mn-cs"/>
                        </a:rPr>
                        <a:t>395r0</a:t>
                      </a:r>
                    </a:p>
                  </a:txBody>
                  <a:tcPr marL="0" marR="9525" marT="9525" marB="0" anchor="b"/>
                </a:tc>
                <a:tc>
                  <a:txBody>
                    <a:bodyPr/>
                    <a:lstStyle/>
                    <a:p>
                      <a:pPr algn="l" fontAlgn="b"/>
                      <a:r>
                        <a:rPr lang="en-US" sz="900" b="0" i="0" kern="1200" dirty="0">
                          <a:solidFill>
                            <a:schemeClr val="tx1"/>
                          </a:solidFill>
                          <a:latin typeface="+mn-lt"/>
                          <a:ea typeface="+mn-ea"/>
                          <a:cs typeface="+mn-cs"/>
                        </a:rPr>
                        <a:t>  CR for 35.3.19</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Kaiying Lu</a:t>
                      </a: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900" b="0" i="0" kern="1200" dirty="0">
                          <a:solidFill>
                            <a:srgbClr val="FF0000"/>
                          </a:solidFill>
                          <a:latin typeface="+mn-lt"/>
                          <a:ea typeface="+mn-ea"/>
                          <a:cs typeface="+mn-cs"/>
                        </a:rPr>
                        <a:t>398r0</a:t>
                      </a:r>
                    </a:p>
                  </a:txBody>
                  <a:tcPr marL="0" marR="9525" marT="9525" marB="0" anchor="b"/>
                </a:tc>
                <a:tc>
                  <a:txBody>
                    <a:bodyPr/>
                    <a:lstStyle/>
                    <a:p>
                      <a:pPr algn="l" fontAlgn="b"/>
                      <a:r>
                        <a:rPr lang="en-US" sz="900" b="0" i="0" kern="1200" dirty="0">
                          <a:solidFill>
                            <a:schemeClr val="tx1"/>
                          </a:solidFill>
                          <a:latin typeface="+mn-lt"/>
                          <a:ea typeface="+mn-ea"/>
                          <a:cs typeface="+mn-cs"/>
                        </a:rPr>
                        <a:t>  Proposed  resolutions to 11be LB271 a few CIDs on </a:t>
                      </a:r>
                      <a:r>
                        <a:rPr lang="en-US" sz="900" b="0" i="0" kern="1200" dirty="0" err="1">
                          <a:solidFill>
                            <a:schemeClr val="tx1"/>
                          </a:solidFill>
                          <a:latin typeface="+mn-lt"/>
                          <a:ea typeface="+mn-ea"/>
                          <a:cs typeface="+mn-cs"/>
                        </a:rPr>
                        <a:t>MediumSyncRecovery</a:t>
                      </a:r>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Qi Wang</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900" b="0" i="0" kern="1200" dirty="0">
                          <a:solidFill>
                            <a:schemeClr val="tx1"/>
                          </a:solidFill>
                          <a:latin typeface="+mn-lt"/>
                          <a:ea typeface="+mn-ea"/>
                          <a:cs typeface="+mn-cs"/>
                          <a:hlinkClick r:id="rId10"/>
                        </a:rPr>
                        <a:t>404r0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17</a:t>
                      </a: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r>
                        <a:rPr lang="en-US" sz="900" b="0" i="0" kern="1200" dirty="0">
                          <a:solidFill>
                            <a:schemeClr val="tx1"/>
                          </a:solidFill>
                          <a:latin typeface="+mn-lt"/>
                          <a:ea typeface="+mn-ea"/>
                          <a:cs typeface="+mn-cs"/>
                          <a:hlinkClick r:id="rId11"/>
                        </a:rPr>
                        <a:t>403r0</a:t>
                      </a:r>
                      <a:endParaRPr lang="en-US" sz="900" b="0" i="0" kern="1200" dirty="0">
                        <a:solidFill>
                          <a:schemeClr val="tx1"/>
                        </a:solidFill>
                        <a:latin typeface="+mn-lt"/>
                        <a:ea typeface="+mn-ea"/>
                        <a:cs typeface="+mn-cs"/>
                      </a:endParaRPr>
                    </a:p>
                  </a:txBody>
                  <a:tcPr marL="0" marR="9525" marT="9525" marB="0" anchor="b"/>
                </a:tc>
                <a:tc>
                  <a:txBody>
                    <a:bodyPr/>
                    <a:lstStyle/>
                    <a:p>
                      <a:pPr algn="l" fontAlgn="b"/>
                      <a:r>
                        <a:rPr lang="en-US" sz="900" b="0" i="0" kern="1200" dirty="0">
                          <a:solidFill>
                            <a:schemeClr val="tx1"/>
                          </a:solidFill>
                          <a:latin typeface="+mn-lt"/>
                          <a:ea typeface="+mn-ea"/>
                          <a:cs typeface="+mn-cs"/>
                        </a:rPr>
                        <a:t>  LB271 CR for CIDs in 35.3.4.1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900" b="0" i="0" kern="1200" dirty="0">
                          <a:solidFill>
                            <a:schemeClr val="tx1"/>
                          </a:solidFill>
                          <a:effectLst/>
                          <a:latin typeface="+mn-lt"/>
                          <a:ea typeface="+mn-ea"/>
                          <a:cs typeface="+mn-cs"/>
                        </a:rPr>
                        <a:t>Laurent Cariou</a:t>
                      </a: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11</a:t>
                      </a: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256258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36073781"/>
              </p:ext>
            </p:extLst>
          </p:nvPr>
        </p:nvGraphicFramePr>
        <p:xfrm>
          <a:off x="851217" y="1582301"/>
          <a:ext cx="7736269" cy="441247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900">
                          <a:solidFill>
                            <a:schemeClr val="tx1"/>
                          </a:solidFill>
                          <a:effectLst/>
                          <a:latin typeface="+mn-lt"/>
                          <a:ea typeface="Times New Roman" panose="02020603050405020304" pitchFamily="18" charset="0"/>
                          <a:hlinkClick r:id="rId2"/>
                        </a:rPr>
                        <a:t>353r0</a:t>
                      </a:r>
                      <a:endParaRPr lang="en-US" sz="9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900" dirty="0">
                          <a:solidFill>
                            <a:schemeClr val="tx1"/>
                          </a:solidFill>
                          <a:effectLst/>
                          <a:latin typeface="+mn-lt"/>
                          <a:ea typeface="Times New Roman" panose="02020603050405020304" pitchFamily="18" charset="0"/>
                        </a:rPr>
                        <a:t>LB271 CR for P2P and </a:t>
                      </a:r>
                      <a:r>
                        <a:rPr lang="en-US" sz="900" dirty="0" err="1">
                          <a:solidFill>
                            <a:schemeClr val="tx1"/>
                          </a:solidFill>
                          <a:effectLst/>
                          <a:latin typeface="+mn-lt"/>
                          <a:ea typeface="Times New Roman" panose="02020603050405020304" pitchFamily="18" charset="0"/>
                        </a:rPr>
                        <a:t>rTWT</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	Pascal </a:t>
                      </a:r>
                      <a:r>
                        <a:rPr lang="en-US" sz="900" dirty="0" err="1">
                          <a:solidFill>
                            <a:schemeClr val="tx1"/>
                          </a:solidFill>
                          <a:effectLst/>
                          <a:latin typeface="+mn-lt"/>
                          <a:ea typeface="Times New Roman" panose="02020603050405020304" pitchFamily="18" charset="0"/>
                        </a:rPr>
                        <a:t>Viger</a:t>
                      </a: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5</a:t>
                      </a: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82907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9" cy="4305840"/>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9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0" marR="0" marT="0" marB="0"/>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endParaRPr lang="en-US" sz="900" b="0" i="0" kern="1200" dirty="0">
                        <a:solidFill>
                          <a:schemeClr val="tx1"/>
                        </a:solidFill>
                        <a:latin typeface="+mn-lt"/>
                        <a:ea typeface="+mn-ea"/>
                        <a:cs typeface="+mn-cs"/>
                      </a:endParaRPr>
                    </a:p>
                  </a:txBody>
                  <a:tcPr marL="0" marR="9525" marT="9525" marB="0" anchor="b"/>
                </a:tc>
                <a:tc>
                  <a:txBody>
                    <a:bodyPr/>
                    <a:lstStyle/>
                    <a:p>
                      <a:pPr algn="l" fontAlgn="b"/>
                      <a:endParaRPr lang="en-US" sz="900" b="0" i="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0"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43578301"/>
                  </a:ext>
                </a:extLst>
              </a:tr>
              <a:tr h="297047">
                <a:tc>
                  <a:txBody>
                    <a:bodyPr/>
                    <a:lstStyle/>
                    <a:p>
                      <a:pPr algn="ctr" fontAlgn="b"/>
                      <a:endParaRPr lang="en-US" sz="900" b="0" i="1" kern="1200" dirty="0">
                        <a:solidFill>
                          <a:schemeClr val="tx1"/>
                        </a:solidFill>
                        <a:latin typeface="+mn-lt"/>
                        <a:ea typeface="+mn-ea"/>
                        <a:cs typeface="+mn-cs"/>
                      </a:endParaRPr>
                    </a:p>
                  </a:txBody>
                  <a:tcPr marL="0" marR="9525" marT="9525" marB="0" anchor="b"/>
                </a:tc>
                <a:tc>
                  <a:txBody>
                    <a:bodyPr/>
                    <a:lstStyle/>
                    <a:p>
                      <a:pPr algn="l" fontAlgn="b"/>
                      <a:endParaRPr lang="en-US" sz="9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900" b="0" i="1" kern="1200" dirty="0">
                        <a:solidFill>
                          <a:schemeClr val="tx1"/>
                        </a:solidFill>
                        <a:effectLst/>
                        <a:latin typeface="+mn-lt"/>
                        <a:ea typeface="+mn-ea"/>
                        <a:cs typeface="+mn-cs"/>
                      </a:endParaRPr>
                    </a:p>
                  </a:txBody>
                  <a:tcPr marL="9525" marR="9525" marT="9525" marB="0" anchor="b"/>
                </a:tc>
                <a:tc>
                  <a:txBody>
                    <a:bodyPr/>
                    <a:lstStyle/>
                    <a:p>
                      <a:pPr marL="0" marR="0" algn="ctr">
                        <a:spcBef>
                          <a:spcPts val="0"/>
                        </a:spcBef>
                        <a:spcAft>
                          <a:spcPts val="0"/>
                        </a:spcAft>
                      </a:pPr>
                      <a:r>
                        <a:rPr lang="en-US" sz="90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endParaRPr lang="en-US" sz="9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9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9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20203512"/>
                  </a:ext>
                </a:extLst>
              </a:tr>
            </a:tbl>
          </a:graphicData>
        </a:graphic>
      </p:graphicFrame>
    </p:spTree>
    <p:extLst>
      <p:ext uri="{BB962C8B-B14F-4D97-AF65-F5344CB8AC3E}">
        <p14:creationId xmlns:p14="http://schemas.microsoft.com/office/powerpoint/2010/main" val="1170201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January 2023 meeting, and conf calls</a:t>
            </a:r>
          </a:p>
          <a:p>
            <a:pPr lvl="0">
              <a:buFont typeface="Arial" panose="020B0604020202020204" pitchFamily="34" charset="0"/>
              <a:buChar char="•"/>
            </a:pPr>
            <a:r>
              <a:rPr lang="en-US" sz="1400" dirty="0"/>
              <a:t>TGbe Editor’s Report: </a:t>
            </a:r>
            <a:r>
              <a:rPr lang="en-US" sz="1400" dirty="0">
                <a:solidFill>
                  <a:srgbClr val="00B050"/>
                </a:solidFill>
                <a:hlinkClick r:id="rId2">
                  <a:extLst>
                    <a:ext uri="{A12FA001-AC4F-418D-AE19-62706E023703}">
                      <ahyp:hlinkClr xmlns:ahyp="http://schemas.microsoft.com/office/drawing/2018/hyperlinkcolor" val="tx"/>
                    </a:ext>
                  </a:extLst>
                </a:hlinkClick>
              </a:rPr>
              <a:t>11-22/273r1</a:t>
            </a:r>
            <a:endParaRPr lang="en-US" sz="1400" dirty="0">
              <a:solidFill>
                <a:srgbClr val="00B050"/>
              </a:solidFill>
            </a:endParaRP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316r0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TGbe LB 271: CR for 35.10.3        				Rui Yang 		[</a:t>
            </a:r>
            <a:r>
              <a:rPr lang="en-US" sz="1200" i="0" u="none" strike="noStrike" kern="1200" dirty="0">
                <a:solidFill>
                  <a:srgbClr val="00B050"/>
                </a:solidFill>
                <a:effectLst/>
                <a:ea typeface="Times New Roman" panose="02020603050405020304" pitchFamily="18" charset="0"/>
              </a:rPr>
              <a:t>2C]</a:t>
            </a:r>
            <a:endParaRPr lang="en-US" sz="1200" dirty="0"/>
          </a:p>
          <a:p>
            <a:pPr lvl="1">
              <a:buFont typeface="Arial" panose="020B0604020202020204" pitchFamily="34" charset="0"/>
              <a:buChar char="•"/>
            </a:pPr>
            <a:r>
              <a:rPr lang="en-US" sz="1200"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317r0</a:t>
            </a:r>
            <a:r>
              <a:rPr lang="en-US" sz="1200" kern="1200" dirty="0">
                <a:solidFill>
                  <a:srgbClr val="00B050"/>
                </a:solidFill>
                <a:ea typeface="Times New Roman" panose="02020603050405020304" pitchFamily="18" charset="0"/>
              </a:rPr>
              <a:t> </a:t>
            </a:r>
            <a:r>
              <a:rPr lang="en-US" sz="1200" i="0" u="none" strike="noStrike" kern="1200" dirty="0">
                <a:solidFill>
                  <a:srgbClr val="00B050"/>
                </a:solidFill>
                <a:effectLst/>
                <a:ea typeface="Times New Roman" panose="02020603050405020304" pitchFamily="18" charset="0"/>
              </a:rPr>
              <a:t>cr_d30_Miscs. 							Xiaogang Chen 	[5C]</a:t>
            </a:r>
            <a:endParaRPr lang="en-US" sz="1200" kern="1200" dirty="0">
              <a:solidFill>
                <a:schemeClr val="tx1"/>
              </a:solidFill>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309r0</a:t>
            </a:r>
            <a:r>
              <a:rPr lang="en-US" sz="1200" i="0" u="none" strike="noStrike" kern="1200" dirty="0">
                <a:solidFill>
                  <a:srgbClr val="00B050"/>
                </a:solidFill>
                <a:effectLst/>
                <a:ea typeface="Times New Roman" panose="02020603050405020304" pitchFamily="18" charset="0"/>
              </a:rPr>
              <a:t> LB271 CR 35.14 part 1 						Liwen Chu 		[6C]</a:t>
            </a:r>
            <a:r>
              <a:rPr lang="en-US" sz="1200" kern="1200" dirty="0">
                <a:solidFill>
                  <a:srgbClr val="00B050"/>
                </a:solidFill>
                <a:ea typeface="Times New Roman" panose="02020603050405020304" pitchFamily="18" charset="0"/>
              </a:rPr>
              <a:t>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407r0</a:t>
            </a:r>
            <a:r>
              <a:rPr lang="en-US" sz="1200" i="0" u="none" strike="noStrike" kern="1200" dirty="0">
                <a:solidFill>
                  <a:srgbClr val="00B050"/>
                </a:solidFill>
                <a:effectLst/>
                <a:ea typeface="Times New Roman" panose="02020603050405020304" pitchFamily="18" charset="0"/>
              </a:rPr>
              <a:t> LB 271 CR for CIDs on NDPA frame format - Part 1</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Mahmoud Kamel</a:t>
            </a:r>
            <a:r>
              <a:rPr lang="en-US" sz="1200" dirty="0">
                <a:solidFill>
                  <a:srgbClr val="00B050"/>
                </a:solidFill>
              </a:rPr>
              <a:t> 	[</a:t>
            </a:r>
            <a:r>
              <a:rPr lang="en-US" sz="120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374r0</a:t>
            </a:r>
            <a:r>
              <a:rPr lang="en-US" sz="1200" i="0" u="none" strike="noStrike" kern="1200" dirty="0">
                <a:solidFill>
                  <a:srgbClr val="00B050"/>
                </a:solidFill>
                <a:effectLst/>
                <a:ea typeface="Times New Roman" panose="02020603050405020304" pitchFamily="18" charset="0"/>
              </a:rPr>
              <a:t> LB271 CR for non-HT 320MHz BW indication (15 CIDs) 	Yunbo Li		[15C]</a:t>
            </a:r>
            <a:endParaRPr lang="en-US" sz="1200" i="0" u="none" strike="noStrike" kern="1200" dirty="0">
              <a:solidFill>
                <a:srgbClr val="FF0000"/>
              </a:solidFill>
              <a:effectLst/>
              <a:ea typeface="Times New Roman" panose="02020603050405020304" pitchFamily="18" charset="0"/>
              <a:hlinkClick r:id="rId8"/>
            </a:endParaRPr>
          </a:p>
          <a:p>
            <a:pPr lvl="1">
              <a:buFont typeface="Arial" panose="020B0604020202020204" pitchFamily="34" charset="0"/>
              <a:buChar char="•"/>
            </a:pPr>
            <a:r>
              <a:rPr lang="en-US" sz="1200" i="0"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305r0</a:t>
            </a:r>
            <a:r>
              <a:rPr lang="en-US" sz="1200" i="0" strike="noStrike" kern="1200" dirty="0">
                <a:solidFill>
                  <a:srgbClr val="00B050"/>
                </a:solidFill>
                <a:effectLst/>
                <a:ea typeface="Times New Roman" panose="02020603050405020304" pitchFamily="18" charset="0"/>
              </a:rPr>
              <a:t> LB271-CR for 35.5.1-part 1 					Yanjun Sun 		[2C] </a:t>
            </a:r>
          </a:p>
          <a:p>
            <a:pPr lvl="1">
              <a:buFont typeface="Arial" panose="020B0604020202020204" pitchFamily="34" charset="0"/>
              <a:buChar char="•"/>
            </a:pPr>
            <a:r>
              <a:rPr lang="en-US" sz="12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400r0</a:t>
            </a:r>
            <a:r>
              <a:rPr lang="en-US" sz="1200" dirty="0">
                <a:solidFill>
                  <a:schemeClr val="bg1">
                    <a:lumMod val="65000"/>
                  </a:schemeClr>
                </a:solidFill>
              </a:rPr>
              <a:t> </a:t>
            </a:r>
            <a:r>
              <a:rPr lang="en-US" sz="1200" i="0" u="none" strike="noStrike" kern="1200" dirty="0">
                <a:solidFill>
                  <a:schemeClr val="bg1">
                    <a:lumMod val="65000"/>
                  </a:schemeClr>
                </a:solidFill>
                <a:effectLst/>
                <a:ea typeface="Times New Roman" panose="02020603050405020304" pitchFamily="18" charset="0"/>
              </a:rPr>
              <a:t>LB271-CR for 9.3.1.22.1 					Yanjun Sun</a:t>
            </a:r>
            <a:r>
              <a:rPr lang="en-US" sz="1200" kern="1200" dirty="0">
                <a:solidFill>
                  <a:schemeClr val="bg1">
                    <a:lumMod val="65000"/>
                  </a:schemeClr>
                </a:solidFill>
                <a:ea typeface="Times New Roman" panose="02020603050405020304" pitchFamily="18" charset="0"/>
              </a:rPr>
              <a:t> 		[18C]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Jan. meeting, and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8077200" cy="4113213"/>
          </a:xfrm>
        </p:spPr>
        <p:txBody>
          <a:bodyPr/>
          <a:lstStyle/>
          <a:p>
            <a:pPr>
              <a:buFont typeface="Arial" panose="020B0604020202020204" pitchFamily="34" charset="0"/>
              <a:buChar char="•"/>
            </a:pPr>
            <a:r>
              <a:rPr lang="en-US" dirty="0"/>
              <a:t>Delivered IEEE802.11be D3.0, </a:t>
            </a:r>
          </a:p>
          <a:p>
            <a:pPr marL="800100" lvl="1">
              <a:buFont typeface="Arial" panose="020B0604020202020204" pitchFamily="34" charset="0"/>
              <a:buChar char="•"/>
            </a:pPr>
            <a:r>
              <a:rPr lang="en-US" sz="1800" dirty="0"/>
              <a:t>Draft is available in the members area and available for purchase</a:t>
            </a:r>
          </a:p>
          <a:p>
            <a:pPr>
              <a:buFont typeface="Arial" panose="020B0604020202020204" pitchFamily="34" charset="0"/>
              <a:buChar char="•"/>
            </a:pPr>
            <a:r>
              <a:rPr lang="en-US" dirty="0"/>
              <a:t>Completed a WG letter ballot (LB271) on TGbe D3.0 </a:t>
            </a:r>
          </a:p>
          <a:p>
            <a:pPr marL="800100" lvl="1">
              <a:buFont typeface="Arial" panose="020B0604020202020204" pitchFamily="34" charset="0"/>
              <a:buChar char="•"/>
            </a:pPr>
            <a:r>
              <a:rPr lang="en-US" sz="1800" dirty="0"/>
              <a:t>Passed with ~80% approval rate</a:t>
            </a:r>
          </a:p>
          <a:p>
            <a:pPr marL="800100" lvl="1">
              <a:buFont typeface="Arial" panose="020B0604020202020204" pitchFamily="34" charset="0"/>
              <a:buChar char="•"/>
            </a:pPr>
            <a:r>
              <a:rPr lang="en-US" sz="1800" dirty="0"/>
              <a:t>Received 3343 comments, of which 349 PHY, 2659 MAC and 335 Joint</a:t>
            </a:r>
          </a:p>
          <a:p>
            <a:pPr>
              <a:buFont typeface="Arial" panose="020B0604020202020204" pitchFamily="34" charset="0"/>
              <a:buChar char="•"/>
            </a:pPr>
            <a:r>
              <a:rPr lang="en-US" dirty="0"/>
              <a:t>Held 2 teleconferences between Jan. &amp; Mar. (</a:t>
            </a:r>
            <a:r>
              <a:rPr lang="en-US" dirty="0">
                <a:hlinkClick r:id="rId2"/>
              </a:rPr>
              <a:t>11-23/269</a:t>
            </a:r>
            <a:r>
              <a:rPr lang="en-US" dirty="0"/>
              <a:t>)</a:t>
            </a:r>
          </a:p>
          <a:p>
            <a:pPr marL="800100" lvl="1">
              <a:buFont typeface="Arial" panose="020B0604020202020204" pitchFamily="34" charset="0"/>
              <a:buChar char="•"/>
            </a:pPr>
            <a:r>
              <a:rPr lang="en-US" sz="1800" dirty="0"/>
              <a:t>1 Joint, and 1 MAC/PHY telcos, during which</a:t>
            </a:r>
          </a:p>
          <a:p>
            <a:pPr marL="800100" lvl="1">
              <a:buFont typeface="Arial" panose="020B0604020202020204" pitchFamily="34" charset="0"/>
              <a:buChar char="•"/>
            </a:pPr>
            <a:r>
              <a:rPr lang="en-US" sz="1800" dirty="0"/>
              <a:t>Completed comment assignments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287r0</a:t>
            </a:r>
            <a:r>
              <a:rPr lang="en-US" sz="1400" i="0" u="none" strike="noStrike" kern="1200" dirty="0">
                <a:solidFill>
                  <a:srgbClr val="00B050"/>
                </a:solidFill>
                <a:effectLst/>
                <a:ea typeface="Times New Roman" panose="02020603050405020304" pitchFamily="18" charset="0"/>
              </a:rPr>
              <a:t> CR for 13 							Po-Kai Huang 		[7C ]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289r0</a:t>
            </a:r>
            <a:r>
              <a:rPr lang="en-US" sz="1400" i="0" u="none" strike="noStrike" kern="1200" dirty="0">
                <a:solidFill>
                  <a:srgbClr val="00B050"/>
                </a:solidFill>
                <a:effectLst/>
                <a:ea typeface="Times New Roman" panose="02020603050405020304" pitchFamily="18" charset="0"/>
              </a:rPr>
              <a:t> CR for editorial CIDs 					Po-Kai Huang 		[50C]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299r0</a:t>
            </a:r>
            <a:r>
              <a:rPr lang="en-US" sz="1400" i="0" u="none" strike="noStrike" kern="1200" dirty="0">
                <a:solidFill>
                  <a:srgbClr val="00B050"/>
                </a:solidFill>
                <a:effectLst/>
                <a:ea typeface="Times New Roman" panose="02020603050405020304" pitchFamily="18" charset="0"/>
              </a:rPr>
              <a:t> CR for OM 							Po-Kai Huang 		[17C]</a:t>
            </a:r>
          </a:p>
          <a:p>
            <a:pPr lvl="1">
              <a:buFont typeface="Arial" panose="020B0604020202020204" pitchFamily="34" charset="0"/>
              <a:buChar char="•"/>
            </a:pPr>
            <a:r>
              <a:rPr lang="en-US" sz="1400" i="0" u="none" strike="noStrike" kern="1200" dirty="0">
                <a:solidFill>
                  <a:srgbClr val="FFC00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323r0</a:t>
            </a:r>
            <a:r>
              <a:rPr lang="en-US" sz="1400" i="0" u="none" strike="noStrike" kern="1200" dirty="0">
                <a:solidFill>
                  <a:srgbClr val="FFC000"/>
                </a:solidFill>
                <a:effectLst/>
                <a:ea typeface="Times New Roman" panose="02020603050405020304" pitchFamily="18" charset="0"/>
              </a:rPr>
              <a:t> CR for 35.3.5 							Po-Kai Huang 		[24C]</a:t>
            </a:r>
            <a:endParaRPr lang="en-US" sz="1200" i="0" u="none" strike="noStrike" kern="1200" dirty="0">
              <a:solidFill>
                <a:schemeClr val="tx1"/>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6"/>
              </a:rPr>
              <a:t>335r0</a:t>
            </a:r>
            <a:r>
              <a:rPr lang="en-US" sz="1400" i="0" u="none" strike="noStrike" kern="1200" dirty="0">
                <a:solidFill>
                  <a:srgbClr val="000000"/>
                </a:solidFill>
                <a:effectLst/>
                <a:ea typeface="MS Gothic" panose="020B0609070205080204" pitchFamily="49" charset="-128"/>
              </a:rPr>
              <a:t> </a:t>
            </a:r>
            <a:r>
              <a:rPr lang="en-US" sz="1400" i="0" u="none" strike="noStrike" kern="1200" dirty="0">
                <a:solidFill>
                  <a:srgbClr val="000000"/>
                </a:solidFill>
                <a:effectLst/>
                <a:ea typeface="Times New Roman" panose="02020603050405020304" pitchFamily="18" charset="0"/>
              </a:rPr>
              <a:t>CR for 4.5.3 and 11.3 					Po-Kai Huang 		[15C]</a:t>
            </a:r>
            <a:endParaRPr lang="en-US" sz="1400" i="0" u="none" strike="noStrike" dirty="0">
              <a:effectLst/>
            </a:endParaRP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7"/>
              </a:rPr>
              <a:t>337r0</a:t>
            </a:r>
            <a:r>
              <a:rPr lang="en-US" sz="1400" i="0" u="none" strike="noStrike" kern="1200" dirty="0">
                <a:solidFill>
                  <a:srgbClr val="000000"/>
                </a:solidFill>
                <a:effectLst/>
                <a:ea typeface="Times New Roman" panose="02020603050405020304" pitchFamily="18" charset="0"/>
              </a:rPr>
              <a:t> LB271 CR Clause 9 EMLSR 				Minyoung Park</a:t>
            </a:r>
            <a:r>
              <a:rPr lang="en-US" sz="1400" kern="1200" dirty="0">
                <a:solidFill>
                  <a:srgbClr val="000000"/>
                </a:solidFill>
                <a:ea typeface="Times New Roman" panose="02020603050405020304" pitchFamily="18" charset="0"/>
              </a:rPr>
              <a:t> 		[</a:t>
            </a:r>
            <a:r>
              <a:rPr lang="en-US" sz="1400" i="0" u="none" strike="noStrike" kern="1200" dirty="0">
                <a:solidFill>
                  <a:srgbClr val="000000"/>
                </a:solidFill>
                <a:effectLst/>
                <a:ea typeface="Times New Roman" panose="02020603050405020304" pitchFamily="18" charset="0"/>
              </a:rPr>
              <a:t>14C]</a:t>
            </a:r>
            <a:endParaRPr lang="en-US" sz="1400" dirty="0"/>
          </a:p>
          <a:p>
            <a:pPr lvl="1">
              <a:buFont typeface="Arial" panose="020B0604020202020204" pitchFamily="34" charset="0"/>
              <a:buChar char="•"/>
            </a:pPr>
            <a:r>
              <a:rPr lang="en-US" sz="1400" i="0" u="none" strike="noStrike" kern="1200" dirty="0">
                <a:solidFill>
                  <a:srgbClr val="FF0000"/>
                </a:solidFill>
                <a:effectLst/>
                <a:ea typeface="MS Gothic" panose="020B0609070205080204" pitchFamily="49" charset="-128"/>
                <a:hlinkClick r:id="rId8"/>
              </a:rPr>
              <a:t>301r1</a:t>
            </a:r>
            <a:r>
              <a:rPr lang="en-US" sz="1400" i="0" u="none" strike="noStrike" kern="1200" dirty="0">
                <a:solidFill>
                  <a:srgbClr val="FF0000"/>
                </a:solidFill>
                <a:effectLst/>
                <a:ea typeface="MS Gothic" panose="020B0609070205080204" pitchFamily="49" charset="-128"/>
              </a:rPr>
              <a:t> </a:t>
            </a:r>
            <a:r>
              <a:rPr lang="en-US" sz="1400" i="0" u="none" strike="noStrike" kern="1200" dirty="0">
                <a:solidFill>
                  <a:srgbClr val="000000"/>
                </a:solidFill>
                <a:effectLst/>
                <a:ea typeface="MS Gothic" panose="020B0609070205080204" pitchFamily="49" charset="-128"/>
              </a:rPr>
              <a:t>LB271-CR for 35.3.8-part 1 				</a:t>
            </a:r>
            <a:r>
              <a:rPr lang="en-US" sz="1400" i="0" u="none" strike="noStrike" kern="1200" dirty="0">
                <a:solidFill>
                  <a:srgbClr val="000000"/>
                </a:solidFill>
                <a:effectLst/>
                <a:ea typeface="Times New Roman" panose="02020603050405020304" pitchFamily="18" charset="0"/>
              </a:rPr>
              <a:t>Abhishek Patil 		[30C]</a:t>
            </a:r>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9"/>
              </a:rPr>
              <a:t>354r0</a:t>
            </a:r>
            <a:r>
              <a:rPr lang="en-US" sz="1400" i="0" u="none" strike="noStrike" kern="1200" dirty="0">
                <a:solidFill>
                  <a:srgbClr val="000000"/>
                </a:solidFill>
                <a:effectLst/>
                <a:ea typeface="MS Gothic" panose="020B0609070205080204" pitchFamily="49" charset="-128"/>
              </a:rPr>
              <a:t> CR for Some clauses in 9.4 				</a:t>
            </a:r>
            <a:r>
              <a:rPr lang="en-US" sz="1400" i="0" u="none" strike="noStrike" kern="1200" dirty="0">
                <a:solidFill>
                  <a:srgbClr val="000000"/>
                </a:solidFill>
                <a:effectLst/>
                <a:ea typeface="Times New Roman" panose="02020603050405020304" pitchFamily="18" charset="0"/>
              </a:rPr>
              <a:t>Po-Kai Huang 		[16C]</a:t>
            </a:r>
            <a:endParaRPr lang="en-US" sz="1400" dirty="0"/>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10"/>
              </a:rPr>
              <a:t>348r0</a:t>
            </a:r>
            <a:r>
              <a:rPr lang="en-US" sz="1400" b="0" i="0" u="none" strike="noStrike" kern="1200" dirty="0">
                <a:solidFill>
                  <a:srgbClr val="000000"/>
                </a:solidFill>
                <a:effectLst/>
                <a:ea typeface="MS Gothic" panose="020B0609070205080204" pitchFamily="49" charset="-128"/>
              </a:rPr>
              <a:t> CR for 35.3.16.1 						Insun Jang 			[</a:t>
            </a:r>
            <a:r>
              <a:rPr lang="en-US" sz="1400" b="0" i="0" u="none" strike="noStrike" kern="1200" dirty="0">
                <a:solidFill>
                  <a:srgbClr val="000000"/>
                </a:solidFill>
                <a:effectLst/>
                <a:ea typeface="Times New Roman" panose="02020603050405020304" pitchFamily="18" charset="0"/>
              </a:rPr>
              <a:t>2C]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321r0</a:t>
            </a:r>
            <a:r>
              <a:rPr lang="en-US" sz="1400" i="0" u="none" strike="noStrike" kern="1200" dirty="0">
                <a:solidFill>
                  <a:srgbClr val="00B050"/>
                </a:solidFill>
                <a:effectLst/>
                <a:ea typeface="MS Gothic" panose="020B0609070205080204" pitchFamily="49" charset="-128"/>
              </a:rPr>
              <a:t> LB271 CR for 36.6 (2 comments)</a:t>
            </a:r>
            <a:r>
              <a:rPr lang="en-US" sz="1400" dirty="0">
                <a:solidFill>
                  <a:srgbClr val="00B050"/>
                </a:solidFill>
              </a:rPr>
              <a:t> 					</a:t>
            </a:r>
            <a:r>
              <a:rPr lang="en-US" sz="140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i="0" u="none" strike="noStrike" kern="1200" dirty="0">
                <a:solidFill>
                  <a:srgbClr val="00B050"/>
                </a:solidFill>
                <a:effectLst/>
                <a:ea typeface="Times New Roman" panose="02020603050405020304" pitchFamily="18" charset="0"/>
              </a:rPr>
              <a:t>2 ]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3">
                  <a:extLst>
                    <a:ext uri="{A12FA001-AC4F-418D-AE19-62706E023703}">
                      <ahyp:hlinkClr xmlns:ahyp="http://schemas.microsoft.com/office/drawing/2018/hyperlinkcolor" val="tx"/>
                    </a:ext>
                  </a:extLst>
                </a:hlinkClick>
              </a:rPr>
              <a:t>319r0</a:t>
            </a:r>
            <a:r>
              <a:rPr lang="en-US" sz="1400" b="0" i="0" u="none" strike="noStrike" kern="1200" dirty="0">
                <a:solidFill>
                  <a:srgbClr val="00B050"/>
                </a:solidFill>
                <a:effectLst/>
                <a:ea typeface="宋体" panose="02010600030101010101" pitchFamily="2" charset="-122"/>
              </a:rPr>
              <a:t> LB271 CR for EHT-SIG Part 1 (16 comments) 			</a:t>
            </a:r>
            <a:r>
              <a:rPr lang="en-US" sz="1400" b="0" i="0" u="none" strike="noStrike" kern="1200" dirty="0">
                <a:solidFill>
                  <a:srgbClr val="00B050"/>
                </a:solidFill>
                <a:effectLst/>
                <a:ea typeface="MS Gothic" panose="020B0609070205080204" pitchFamily="49" charset="-128"/>
              </a:rPr>
              <a:t>Ross Jian Yu</a:t>
            </a:r>
            <a:r>
              <a:rPr lang="en-US" sz="1400" kern="1200" dirty="0">
                <a:solidFill>
                  <a:srgbClr val="00B050"/>
                </a:solidFill>
                <a:ea typeface="MS Gothic" panose="020B0609070205080204" pitchFamily="49" charset="-128"/>
              </a:rPr>
              <a:t> 	[</a:t>
            </a:r>
            <a:r>
              <a:rPr lang="en-US" sz="1400" b="0" i="0" u="none" strike="noStrike" kern="1200" dirty="0">
                <a:solidFill>
                  <a:srgbClr val="00B050"/>
                </a:solidFill>
                <a:effectLst/>
                <a:ea typeface="Times New Roman" panose="02020603050405020304" pitchFamily="18" charset="0"/>
              </a:rPr>
              <a:t>16] </a:t>
            </a:r>
          </a:p>
          <a:p>
            <a:pPr lvl="1">
              <a:buFont typeface="Arial" panose="020B0604020202020204" pitchFamily="34" charset="0"/>
              <a:buChar char="•"/>
            </a:pPr>
            <a:r>
              <a:rPr lang="en-US" sz="1400" b="0" i="0" u="none" strike="noStrike" kern="1200" dirty="0">
                <a:solidFill>
                  <a:srgbClr val="00B050"/>
                </a:solidFill>
                <a:effectLst/>
                <a:ea typeface="宋体" panose="02010600030101010101" pitchFamily="2" charset="-122"/>
                <a:hlinkClick r:id="rId4">
                  <a:extLst>
                    <a:ext uri="{A12FA001-AC4F-418D-AE19-62706E023703}">
                      <ahyp:hlinkClr xmlns:ahyp="http://schemas.microsoft.com/office/drawing/2018/hyperlinkcolor" val="tx"/>
                    </a:ext>
                  </a:extLst>
                </a:hlinkClick>
              </a:rPr>
              <a:t>318r0</a:t>
            </a:r>
            <a:r>
              <a:rPr lang="en-US" sz="1400" b="0" i="0" u="none" strike="noStrike" kern="1200" dirty="0">
                <a:solidFill>
                  <a:srgbClr val="00B050"/>
                </a:solidFill>
                <a:effectLst/>
                <a:ea typeface="宋体" panose="02010600030101010101" pitchFamily="2" charset="-122"/>
              </a:rPr>
              <a:t> </a:t>
            </a:r>
            <a:r>
              <a:rPr lang="en-US" sz="1400" b="0" i="0" u="none" strike="noStrike" kern="1200" dirty="0">
                <a:solidFill>
                  <a:srgbClr val="00B050"/>
                </a:solidFill>
                <a:effectLst/>
                <a:ea typeface="MS Gothic" panose="020B0609070205080204" pitchFamily="49" charset="-128"/>
              </a:rPr>
              <a:t>LB271 CR for CID 15000 (1 comment) 				Ross Jian Yu 	[</a:t>
            </a:r>
            <a:r>
              <a:rPr lang="en-US" sz="1400" b="0" i="0" u="none" strike="noStrike" kern="1200" dirty="0">
                <a:solidFill>
                  <a:srgbClr val="00B050"/>
                </a:solidFill>
                <a:effectLst/>
                <a:ea typeface="Times New Roman" panose="02020603050405020304" pitchFamily="18" charset="0"/>
              </a:rPr>
              <a:t>1 ]</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311r0</a:t>
            </a:r>
            <a:r>
              <a:rPr lang="en-US" sz="1400" b="0" i="0" u="none" strike="noStrike" kern="1200" dirty="0">
                <a:solidFill>
                  <a:srgbClr val="00B050"/>
                </a:solidFill>
                <a:effectLst/>
                <a:ea typeface="MS Gothic" panose="020B0609070205080204" pitchFamily="49" charset="-128"/>
              </a:rPr>
              <a:t> TGbe LB 271:  CR for 36.3.18 						Rui Yang 		[</a:t>
            </a:r>
            <a:r>
              <a:rPr lang="en-US" sz="1400" b="0" i="0" u="none" strike="noStrike" kern="1200" dirty="0">
                <a:solidFill>
                  <a:srgbClr val="00B050"/>
                </a:solidFill>
                <a:effectLst/>
                <a:ea typeface="Times New Roman" panose="02020603050405020304" pitchFamily="18" charset="0"/>
              </a:rPr>
              <a:t>3 ]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320r0</a:t>
            </a:r>
            <a:r>
              <a:rPr lang="en-US" sz="1400" b="0" i="0" u="none" strike="noStrike" kern="1200" dirty="0">
                <a:solidFill>
                  <a:srgbClr val="00B050"/>
                </a:solidFill>
                <a:effectLst/>
                <a:ea typeface="Times New Roman" panose="02020603050405020304" pitchFamily="18" charset="0"/>
              </a:rPr>
              <a:t> LB271 CR for 36.3.12.9 EHT-STF 					Eunsung Park 	[2 ]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339r0</a:t>
            </a:r>
            <a:r>
              <a:rPr lang="en-US" sz="1400" b="0" i="0" u="none" strike="noStrike" kern="1200" dirty="0">
                <a:solidFill>
                  <a:srgbClr val="00B050"/>
                </a:solidFill>
                <a:effectLst/>
                <a:ea typeface="Times New Roman" panose="02020603050405020304" pitchFamily="18" charset="0"/>
              </a:rPr>
              <a:t> LB271 CR for36.3.12.5 L-SIG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345r0</a:t>
            </a:r>
            <a:r>
              <a:rPr lang="en-US" sz="1400" b="0" i="0" u="none" strike="noStrike" kern="1200" dirty="0">
                <a:solidFill>
                  <a:srgbClr val="00B050"/>
                </a:solidFill>
                <a:effectLst/>
                <a:ea typeface="Times New Roman" panose="02020603050405020304" pitchFamily="18" charset="0"/>
              </a:rPr>
              <a:t> LB271 CR for 36.1.4 PPDU formats 					Dongguk Lim 	[1 ]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326r0</a:t>
            </a:r>
            <a:r>
              <a:rPr lang="en-US" sz="1400" b="0" i="0" u="none" strike="noStrike" kern="1200" dirty="0">
                <a:solidFill>
                  <a:srgbClr val="00B050"/>
                </a:solidFill>
                <a:effectLst/>
                <a:ea typeface="Times New Roman" panose="02020603050405020304" pitchFamily="18" charset="0"/>
              </a:rPr>
              <a:t> LB271 CR on subclause 36.3.6 Transmitter block diagram 	</a:t>
            </a:r>
            <a:r>
              <a:rPr lang="en-US" sz="1400" b="0" i="0" u="none" strike="noStrike" kern="1200" dirty="0" err="1">
                <a:solidFill>
                  <a:srgbClr val="00B050"/>
                </a:solidFill>
                <a:effectLst/>
                <a:ea typeface="Times New Roman" panose="02020603050405020304" pitchFamily="18" charset="0"/>
              </a:rPr>
              <a:t>Yapu</a:t>
            </a:r>
            <a:r>
              <a:rPr lang="en-US" sz="1400" b="0" i="0" u="none" strike="noStrike" kern="1200" dirty="0">
                <a:solidFill>
                  <a:srgbClr val="00B050"/>
                </a:solidFill>
                <a:effectLst/>
                <a:ea typeface="Times New Roman" panose="02020603050405020304" pitchFamily="18" charset="0"/>
              </a:rPr>
              <a:t> Li 		[4 ]</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338r0</a:t>
            </a:r>
            <a:r>
              <a:rPr lang="en-US" sz="1400" b="0" i="0" u="none" strike="noStrike" kern="1200" dirty="0">
                <a:solidFill>
                  <a:srgbClr val="00B050"/>
                </a:solidFill>
                <a:effectLst/>
                <a:ea typeface="Times New Roman" panose="02020603050405020304" pitchFamily="18" charset="0"/>
              </a:rPr>
              <a:t> LB271 Comment Resolution on U-SIG Part 1 			Alice Chen 		[5 ]</a:t>
            </a:r>
            <a:endParaRPr lang="en-GB" sz="105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8615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dirty="0">
                <a:hlinkClick r:id="rId2"/>
              </a:rPr>
              <a:t>400r1</a:t>
            </a:r>
            <a:r>
              <a:rPr lang="en-US" sz="1400" dirty="0"/>
              <a:t> LB271-CR for 9.3.1.22.1 					Yanjun Sun 		[18C]</a:t>
            </a:r>
          </a:p>
          <a:p>
            <a:pPr lvl="1">
              <a:buFont typeface="Arial" panose="020B0604020202020204" pitchFamily="34" charset="0"/>
              <a:buChar char="•"/>
            </a:pPr>
            <a:r>
              <a:rPr lang="en-US" sz="1400" i="0" u="none" strike="noStrike" kern="1200" dirty="0">
                <a:solidFill>
                  <a:srgbClr val="000000"/>
                </a:solidFill>
                <a:effectLst/>
                <a:ea typeface="Times New Roman" panose="02020603050405020304" pitchFamily="18" charset="0"/>
                <a:hlinkClick r:id="rId3"/>
              </a:rPr>
              <a:t>365r0</a:t>
            </a:r>
            <a:r>
              <a:rPr lang="en-US" sz="1400" i="0" u="none" strike="noStrike" kern="1200" dirty="0">
                <a:solidFill>
                  <a:srgbClr val="000000"/>
                </a:solidFill>
                <a:effectLst/>
                <a:ea typeface="Times New Roman" panose="02020603050405020304" pitchFamily="18" charset="0"/>
              </a:rPr>
              <a:t> LB271 CRs on 9.4.1.70 					Jinyoung Chun 	[6C]</a:t>
            </a:r>
            <a:endParaRPr lang="en-US" sz="1400" dirty="0"/>
          </a:p>
          <a:p>
            <a:pPr lvl="1">
              <a:buFont typeface="Arial" panose="020B0604020202020204" pitchFamily="34" charset="0"/>
              <a:buChar char="•"/>
            </a:pPr>
            <a:r>
              <a:rPr lang="en-US" sz="1400" i="0" u="none" strike="noStrike" kern="1200" dirty="0">
                <a:solidFill>
                  <a:srgbClr val="000000"/>
                </a:solidFill>
                <a:effectLst/>
                <a:ea typeface="MS Gothic" panose="020B0609070205080204" pitchFamily="49" charset="-128"/>
                <a:hlinkClick r:id="rId4"/>
              </a:rPr>
              <a:t>367r0</a:t>
            </a:r>
            <a:r>
              <a:rPr lang="en-US" sz="1400" i="0" u="none" strike="noStrike" kern="1200" dirty="0">
                <a:solidFill>
                  <a:srgbClr val="000000"/>
                </a:solidFill>
                <a:effectLst/>
                <a:ea typeface="MS Gothic" panose="020B0609070205080204" pitchFamily="49" charset="-128"/>
              </a:rPr>
              <a:t>   LB271 CRs on 9.4.1.71 					Jinyoung Chun 	[</a:t>
            </a:r>
            <a:r>
              <a:rPr lang="en-US" sz="1400" i="0" u="none" strike="noStrike" kern="1200" dirty="0">
                <a:solidFill>
                  <a:srgbClr val="000000"/>
                </a:solidFill>
                <a:effectLst/>
                <a:ea typeface="Times New Roman" panose="02020603050405020304" pitchFamily="18" charset="0"/>
              </a:rPr>
              <a:t>9C]</a:t>
            </a:r>
            <a:endParaRPr lang="en-US" sz="1400" i="0" u="none" strike="noStrike" dirty="0">
              <a:effectLst/>
            </a:endParaRPr>
          </a:p>
          <a:p>
            <a:pPr lvl="1">
              <a:buFont typeface="Arial" panose="020B0604020202020204" pitchFamily="34" charset="0"/>
              <a:buChar char="•"/>
            </a:pPr>
            <a:r>
              <a:rPr lang="en-US" sz="1400"/>
              <a:t>MAC submissions </a:t>
            </a:r>
          </a:p>
          <a:p>
            <a:pPr lvl="1">
              <a:buFont typeface="Arial" panose="020B0604020202020204" pitchFamily="34" charset="0"/>
              <a:buChar char="•"/>
            </a:pPr>
            <a:r>
              <a:rPr lang="en-US" sz="1400"/>
              <a:t>…</a:t>
            </a:r>
            <a:endParaRPr lang="en-US" sz="1400" dirty="0"/>
          </a:p>
          <a:p>
            <a:pPr>
              <a:buFont typeface="Arial" panose="020B0604020202020204" pitchFamily="34" charset="0"/>
              <a:buChar char="•"/>
            </a:pPr>
            <a:r>
              <a:rPr lang="en-US" altLang="en-US" sz="1600" dirty="0">
                <a:solidFill>
                  <a:schemeClr val="tx1"/>
                </a:solidFill>
              </a:rPr>
              <a:t>Motions (including approving minutes): </a:t>
            </a:r>
            <a:r>
              <a:rPr lang="en-US" altLang="en-US" sz="1600" dirty="0">
                <a:solidFill>
                  <a:schemeClr val="tx1"/>
                </a:solidFill>
                <a:hlinkClick r:id="rId5"/>
              </a:rPr>
              <a:t>11-23/442r0</a:t>
            </a:r>
            <a:endParaRPr lang="en-GB" sz="1600" dirty="0">
              <a:solidFill>
                <a:srgbClr val="00B050"/>
              </a:solidFill>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249982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729944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45195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269450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6353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050" dirty="0"/>
              <a:t>…</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65460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marL="800100" lvl="1" indent="-342900">
              <a:buFont typeface="Arial" panose="020B0604020202020204" pitchFamily="34" charset="0"/>
              <a:buChar char="•"/>
            </a:pPr>
            <a:r>
              <a:rPr lang="en-GB" sz="1400" dirty="0"/>
              <a:t>…</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a:buFont typeface="Arial" panose="020B0604020202020204" pitchFamily="34" charset="0"/>
              <a:buChar char="•"/>
            </a:pPr>
            <a:r>
              <a:rPr lang="en-US" sz="1600" dirty="0"/>
              <a:t>TGbe Editor’s Report:</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 (first hour):</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May 2023, Teleconference/Ad-hoc Plan, Timeline</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May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E25872EE-E14B-2C9B-B930-D87E10CF78B0}"/>
              </a:ext>
            </a:extLst>
          </p:cNvPr>
          <p:cNvSpPr>
            <a:spLocks noGrp="1"/>
          </p:cNvSpPr>
          <p:nvPr>
            <p:ph idx="1"/>
          </p:nvPr>
        </p:nvSpPr>
        <p:spPr>
          <a:xfrm>
            <a:off x="838200" y="1655340"/>
            <a:ext cx="8153400" cy="4820073"/>
          </a:xfrm>
        </p:spPr>
        <p:txBody>
          <a:bodyPr/>
          <a:lstStyle/>
          <a:p>
            <a:pPr>
              <a:spcBef>
                <a:spcPts val="0"/>
              </a:spcBef>
              <a:spcAft>
                <a:spcPts val="1200"/>
              </a:spcAft>
              <a:buFont typeface="Times New Roman" panose="02020603050405020304" pitchFamily="18" charset="0"/>
              <a:buChar char="-"/>
            </a:pPr>
            <a:r>
              <a:rPr lang="en-GB" sz="1400" b="1" u="sng" dirty="0">
                <a:solidFill>
                  <a:srgbClr val="FF0000"/>
                </a:solidFill>
                <a:effectLst/>
                <a:highlight>
                  <a:srgbClr val="00FFFF"/>
                </a:highlight>
                <a:latin typeface="Times New Roman" panose="02020603050405020304" pitchFamily="18" charset="0"/>
                <a:ea typeface="Times New Roman" panose="02020603050405020304" pitchFamily="18" charset="0"/>
              </a:rPr>
              <a:t>Mar 20-24			(Mon-Fri)	 		- No Conf Calls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27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a:t>
            </a:r>
            <a:r>
              <a:rPr lang="en-US" sz="1400" b="1" dirty="0">
                <a:solidFill>
                  <a:schemeClr val="tx1"/>
                </a:solidFill>
                <a:effectLst/>
                <a:latin typeface="Times New Roman" panose="02020603050405020304" pitchFamily="18" charset="0"/>
                <a:ea typeface="Times New Roman" panose="02020603050405020304" pitchFamily="18" charset="0"/>
              </a:rPr>
              <a:t> 29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06 			(Thursday) 		– MAC			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10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12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Apr</a:t>
            </a:r>
            <a:r>
              <a:rPr lang="en-US" sz="1400" b="1" dirty="0">
                <a:solidFill>
                  <a:schemeClr val="tx1"/>
                </a:solidFill>
                <a:effectLst/>
                <a:latin typeface="Times New Roman" panose="02020603050405020304" pitchFamily="18" charset="0"/>
                <a:ea typeface="Times New Roman" panose="02020603050405020304" pitchFamily="18" charset="0"/>
              </a:rPr>
              <a:t> 19				(Wednesday)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20 			(Thursday) 		– MAC 			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24				(Monday)			– </a:t>
            </a:r>
            <a:r>
              <a:rPr lang="en-US" sz="1400" b="1" dirty="0">
                <a:solidFill>
                  <a:schemeClr val="tx1"/>
                </a:solidFill>
                <a:effectLst/>
                <a:latin typeface="Times New Roman" panose="02020603050405020304" pitchFamily="18" charset="0"/>
                <a:ea typeface="Times New Roman" panose="02020603050405020304" pitchFamily="18" charset="0"/>
              </a:rPr>
              <a:t>MAC/PHY</a:t>
            </a:r>
            <a:r>
              <a:rPr lang="en-US" sz="1400" b="1" dirty="0">
                <a:solidFill>
                  <a:schemeClr val="tx1"/>
                </a:solidFill>
                <a:latin typeface="Times New Roman" panose="02020603050405020304" pitchFamily="18" charset="0"/>
              </a:rPr>
              <a:t>		19:00-21:00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Apr 26				(Wednesday) 		– Joint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3				(Wednesday) 		– </a:t>
            </a:r>
            <a:r>
              <a:rPr lang="en-US" sz="1400" dirty="0">
                <a:solidFill>
                  <a:schemeClr val="tx1"/>
                </a:solidFill>
                <a:latin typeface="Times New Roman" panose="02020603050405020304" pitchFamily="18" charset="0"/>
              </a:rPr>
              <a:t>MAC</a:t>
            </a:r>
            <a:r>
              <a:rPr lang="en-US" sz="1400" b="1" dirty="0">
                <a:solidFill>
                  <a:schemeClr val="tx1"/>
                </a:solidFill>
                <a:latin typeface="Times New Roman" panose="02020603050405020304" pitchFamily="18" charset="0"/>
              </a:rPr>
              <a:t>	</a:t>
            </a:r>
            <a:r>
              <a:rPr lang="en-GB" sz="1400" b="1" dirty="0">
                <a:solidFill>
                  <a:schemeClr val="tx1"/>
                </a:solidFill>
                <a:latin typeface="Times New Roman" panose="02020603050405020304" pitchFamily="18" charset="0"/>
              </a:rPr>
              <a:t>		</a:t>
            </a:r>
            <a:r>
              <a:rPr lang="en-US" sz="1400" b="1" dirty="0">
                <a:solidFill>
                  <a:schemeClr val="tx1"/>
                </a:solidFill>
                <a:latin typeface="Times New Roman" panose="02020603050405020304" pitchFamily="18" charset="0"/>
              </a:rPr>
              <a:t>10:00-12:00 ET</a:t>
            </a:r>
          </a:p>
          <a:p>
            <a:pPr marL="342900" indent="-342900" eaLnBrk="1" hangingPunct="1">
              <a:spcBef>
                <a:spcPts val="0"/>
              </a:spcBef>
              <a:spcAft>
                <a:spcPts val="1200"/>
              </a:spcAft>
              <a:buFont typeface="Times New Roman" panose="02020603050405020304" pitchFamily="18" charset="0"/>
              <a:buChar char="-"/>
            </a:pPr>
            <a:r>
              <a:rPr lang="en-US" sz="1400" b="1" dirty="0">
                <a:solidFill>
                  <a:schemeClr val="tx1"/>
                </a:solidFill>
                <a:latin typeface="Times New Roman" panose="02020603050405020304" pitchFamily="18" charset="0"/>
              </a:rPr>
              <a:t>May 4 				(Thursday) 		– MAC 			10:00-12:00 ET</a:t>
            </a: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020774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2400" dirty="0"/>
              <a:t>Plan is to hold a (mixed mode) MAC Ad-hoc in San Jose, California between 10-12 (Wed-Fri) May 2023</a:t>
            </a:r>
          </a:p>
          <a:p>
            <a:pPr>
              <a:buFont typeface="Arial" panose="020B0604020202020204" pitchFamily="34" charset="0"/>
              <a:buChar char="•"/>
            </a:pPr>
            <a:r>
              <a:rPr lang="en-US" dirty="0"/>
              <a:t>Plan to hold a (mixed mode) MAC Ad-hoc in TBD, Europe between 6 to 8 (</a:t>
            </a:r>
            <a:r>
              <a:rPr lang="en-US" dirty="0" err="1"/>
              <a:t>Thur</a:t>
            </a:r>
            <a:r>
              <a:rPr lang="en-US" dirty="0"/>
              <a:t>-Sat) July 2023  </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11" name="Content Placeholder 10">
            <a:extLst>
              <a:ext uri="{FF2B5EF4-FFF2-40B4-BE49-F238E27FC236}">
                <a16:creationId xmlns:a16="http://schemas.microsoft.com/office/drawing/2014/main" id="{63F1219F-7F2E-A16A-9929-BEA2E32477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143826</TotalTime>
  <Words>5003</Words>
  <Application>Microsoft Office PowerPoint</Application>
  <PresentationFormat>On-screen Show (4:3)</PresentationFormat>
  <Paragraphs>1091</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March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MAC Submission’s List 5</vt:lpstr>
      <vt:lpstr>Monday Joint Agenda-PM1</vt:lpstr>
      <vt:lpstr>Summary from Jan. meeting, and conf calls</vt:lpstr>
      <vt:lpstr>Tuesday MAC Agenda–AM2</vt:lpstr>
      <vt:lpstr>Tuesday PHY Agenda–AM2</vt:lpstr>
      <vt:lpstr>Tuesday Joint Agenda-PM1</vt:lpstr>
      <vt:lpstr>Tuesday MAC Agenda–PM2</vt:lpstr>
      <vt:lpstr>Tuesday PHY Agenda–PM2</vt:lpstr>
      <vt:lpstr>Wednesday MAC Agenda–AM2</vt:lpstr>
      <vt:lpstr>Wednesday MAC Agenda–PM2</vt:lpstr>
      <vt:lpstr>Wednesday PHY Agenda–PM2</vt:lpstr>
      <vt:lpstr>Thursday MAC Agenda–AM1</vt:lpstr>
      <vt:lpstr>Thursday Joint Agenda-PM1</vt:lpstr>
      <vt:lpstr>Thursday Joint Agenda-PM2</vt:lpstr>
      <vt:lpstr>LB271 CR Status</vt:lpstr>
      <vt:lpstr>Goals for May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2023-03-14T17:26:06Z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