
<file path=[Content_Types].xml><?xml version="1.0" encoding="utf-8"?>
<Types xmlns="http://schemas.openxmlformats.org/package/2006/content-types">
  <Default Extension="bin" ContentType="application/vnd.openxmlformats-officedocument.oleObject"/>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bookmarkIdSeed="2">
  <p:sldMasterIdLst>
    <p:sldMasterId id="2147483738" r:id="rId4"/>
  </p:sldMasterIdLst>
  <p:notesMasterIdLst>
    <p:notesMasterId r:id="rId36"/>
  </p:notesMasterIdLst>
  <p:handoutMasterIdLst>
    <p:handoutMasterId r:id="rId37"/>
  </p:handoutMasterIdLst>
  <p:sldIdLst>
    <p:sldId id="256" r:id="rId5"/>
    <p:sldId id="287" r:id="rId6"/>
    <p:sldId id="257" r:id="rId7"/>
    <p:sldId id="2366" r:id="rId8"/>
    <p:sldId id="2367" r:id="rId9"/>
    <p:sldId id="288" r:id="rId10"/>
    <p:sldId id="289" r:id="rId11"/>
    <p:sldId id="266" r:id="rId12"/>
    <p:sldId id="267" r:id="rId13"/>
    <p:sldId id="281" r:id="rId14"/>
    <p:sldId id="268" r:id="rId15"/>
    <p:sldId id="271" r:id="rId16"/>
    <p:sldId id="285" r:id="rId17"/>
    <p:sldId id="274" r:id="rId18"/>
    <p:sldId id="325" r:id="rId19"/>
    <p:sldId id="2375" r:id="rId20"/>
    <p:sldId id="275" r:id="rId21"/>
    <p:sldId id="2376" r:id="rId22"/>
    <p:sldId id="2377" r:id="rId23"/>
    <p:sldId id="2378" r:id="rId24"/>
    <p:sldId id="2379" r:id="rId25"/>
    <p:sldId id="2380" r:id="rId26"/>
    <p:sldId id="2381" r:id="rId27"/>
    <p:sldId id="2382" r:id="rId28"/>
    <p:sldId id="328" r:id="rId29"/>
    <p:sldId id="329" r:id="rId30"/>
    <p:sldId id="297" r:id="rId31"/>
    <p:sldId id="284" r:id="rId32"/>
    <p:sldId id="331" r:id="rId33"/>
    <p:sldId id="332" r:id="rId34"/>
    <p:sldId id="264" r:id="rId35"/>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7F4EEB2-9DFE-40B3-9D1E-05BB146801B4}" v="2" dt="2023-03-14T00:52:26.366"/>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1298" autoAdjust="0"/>
    <p:restoredTop sz="86432" autoAdjust="0"/>
  </p:normalViewPr>
  <p:slideViewPr>
    <p:cSldViewPr>
      <p:cViewPr varScale="1">
        <p:scale>
          <a:sx n="57" d="100"/>
          <a:sy n="57" d="100"/>
        </p:scale>
        <p:origin x="1068" y="60"/>
      </p:cViewPr>
      <p:guideLst>
        <p:guide orient="horz" pos="2160"/>
        <p:guide pos="3840"/>
      </p:guideLst>
    </p:cSldViewPr>
  </p:slideViewPr>
  <p:outlineViewPr>
    <p:cViewPr varScale="1">
      <p:scale>
        <a:sx n="33" d="100"/>
        <a:sy n="33" d="100"/>
      </p:scale>
      <p:origin x="0" y="-30798"/>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59" d="100"/>
          <a:sy n="59" d="100"/>
        </p:scale>
        <p:origin x="-1752" y="-72"/>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openxmlformats.org/officeDocument/2006/relationships/slide" Target="slides/slide22.xml"/><Relationship Id="rId39" Type="http://schemas.openxmlformats.org/officeDocument/2006/relationships/viewProps" Target="viewProps.xml"/><Relationship Id="rId3" Type="http://schemas.openxmlformats.org/officeDocument/2006/relationships/customXml" Target="../customXml/item3.xml"/><Relationship Id="rId21" Type="http://schemas.openxmlformats.org/officeDocument/2006/relationships/slide" Target="slides/slide17.xml"/><Relationship Id="rId34" Type="http://schemas.openxmlformats.org/officeDocument/2006/relationships/slide" Target="slides/slide30.xml"/><Relationship Id="rId42" Type="http://schemas.microsoft.com/office/2016/11/relationships/changesInfo" Target="changesInfos/changesInfo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slide" Target="slides/slide21.xml"/><Relationship Id="rId33" Type="http://schemas.openxmlformats.org/officeDocument/2006/relationships/slide" Target="slides/slide29.xml"/><Relationship Id="rId38"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slide" Target="slides/slide16.xml"/><Relationship Id="rId29" Type="http://schemas.openxmlformats.org/officeDocument/2006/relationships/slide" Target="slides/slide25.xml"/><Relationship Id="rId41"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slide" Target="slides/slide20.xml"/><Relationship Id="rId32" Type="http://schemas.openxmlformats.org/officeDocument/2006/relationships/slide" Target="slides/slide28.xml"/><Relationship Id="rId37" Type="http://schemas.openxmlformats.org/officeDocument/2006/relationships/handoutMaster" Target="handoutMasters/handoutMaster1.xml"/><Relationship Id="rId40"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slide" Target="slides/slide19.xml"/><Relationship Id="rId28" Type="http://schemas.openxmlformats.org/officeDocument/2006/relationships/slide" Target="slides/slide24.xml"/><Relationship Id="rId36"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slide" Target="slides/slide15.xml"/><Relationship Id="rId31" Type="http://schemas.openxmlformats.org/officeDocument/2006/relationships/slide" Target="slides/slide27.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slide" Target="slides/slide18.xml"/><Relationship Id="rId27" Type="http://schemas.openxmlformats.org/officeDocument/2006/relationships/slide" Target="slides/slide23.xml"/><Relationship Id="rId30" Type="http://schemas.openxmlformats.org/officeDocument/2006/relationships/slide" Target="slides/slide26.xml"/><Relationship Id="rId35" Type="http://schemas.openxmlformats.org/officeDocument/2006/relationships/slide" Target="slides/slide31.xml"/><Relationship Id="rId43" Type="http://schemas.microsoft.com/office/2015/10/relationships/revisionInfo" Target="revisionInfo.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on Rosdahl" userId="2820f357-2dd4-4127-8713-e0bfde0fd756" providerId="ADAL" clId="{57F4EEB2-9DFE-40B3-9D1E-05BB146801B4}"/>
    <pc:docChg chg="modSld modMainMaster">
      <pc:chgData name="Jon Rosdahl" userId="2820f357-2dd4-4127-8713-e0bfde0fd756" providerId="ADAL" clId="{57F4EEB2-9DFE-40B3-9D1E-05BB146801B4}" dt="2023-03-14T00:53:53.486" v="3" actId="6549"/>
      <pc:docMkLst>
        <pc:docMk/>
      </pc:docMkLst>
      <pc:sldChg chg="modSp mod">
        <pc:chgData name="Jon Rosdahl" userId="2820f357-2dd4-4127-8713-e0bfde0fd756" providerId="ADAL" clId="{57F4EEB2-9DFE-40B3-9D1E-05BB146801B4}" dt="2023-03-14T00:53:04.259" v="1" actId="6549"/>
        <pc:sldMkLst>
          <pc:docMk/>
          <pc:sldMk cId="0" sldId="256"/>
        </pc:sldMkLst>
        <pc:spChg chg="mod">
          <ac:chgData name="Jon Rosdahl" userId="2820f357-2dd4-4127-8713-e0bfde0fd756" providerId="ADAL" clId="{57F4EEB2-9DFE-40B3-9D1E-05BB146801B4}" dt="2023-03-14T00:53:04.259" v="1" actId="6549"/>
          <ac:spMkLst>
            <pc:docMk/>
            <pc:sldMk cId="0" sldId="256"/>
            <ac:spMk id="3074" creationId="{00000000-0000-0000-0000-000000000000}"/>
          </ac:spMkLst>
        </pc:spChg>
      </pc:sldChg>
      <pc:sldMasterChg chg="modSp mod">
        <pc:chgData name="Jon Rosdahl" userId="2820f357-2dd4-4127-8713-e0bfde0fd756" providerId="ADAL" clId="{57F4EEB2-9DFE-40B3-9D1E-05BB146801B4}" dt="2023-03-14T00:53:53.486" v="3" actId="6549"/>
        <pc:sldMasterMkLst>
          <pc:docMk/>
          <pc:sldMasterMk cId="350243259" sldId="2147483738"/>
        </pc:sldMasterMkLst>
        <pc:spChg chg="mod">
          <ac:chgData name="Jon Rosdahl" userId="2820f357-2dd4-4127-8713-e0bfde0fd756" providerId="ADAL" clId="{57F4EEB2-9DFE-40B3-9D1E-05BB146801B4}" dt="2023-03-14T00:53:53.486" v="3" actId="6549"/>
          <ac:spMkLst>
            <pc:docMk/>
            <pc:sldMasterMk cId="350243259" sldId="2147483738"/>
            <ac:spMk id="10" creationId="{00000000-0000-0000-0000-000000000000}"/>
          </ac:spMkLst>
        </pc:spChg>
      </pc:sldMaster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a:t>doc.: IEEE 802-11-23/0187r2</a:t>
            </a:r>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a:t>March 2023</a:t>
            </a:r>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a:t>Jon Rosdahl (Qualcomm)</a:t>
            </a:r>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802-11-23/0187r2</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March 2023</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Jon Rosdahl (Qualcomm)</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802-11-23/0187r2</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802-11-23/0187r2</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31</a:t>
            </a:fld>
            <a:endParaRPr lang="en-US"/>
          </a:p>
        </p:txBody>
      </p:sp>
      <p:sp>
        <p:nvSpPr>
          <p:cNvPr id="20481" name="Rectangle 1"/>
          <p:cNvSpPr txBox="1">
            <a:spLocks noGrp="1" noRot="1" noChangeAspect="1" noChangeArrowheads="1"/>
          </p:cNvSpPr>
          <p:nvPr>
            <p:ph type="sldImg"/>
          </p:nvPr>
        </p:nvSpPr>
        <p:spPr bwMode="auto">
          <a:xfrm>
            <a:off x="384175" y="701675"/>
            <a:ext cx="6165850"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802-11-23/0187r2</a:t>
            </a:r>
          </a:p>
        </p:txBody>
      </p:sp>
      <p:sp>
        <p:nvSpPr>
          <p:cNvPr id="5" name="Rectangle 3"/>
          <p:cNvSpPr>
            <a:spLocks noGrp="1" noChangeArrowheads="1"/>
          </p:cNvSpPr>
          <p:nvPr>
            <p:ph type="dt"/>
          </p:nvPr>
        </p:nvSpPr>
        <p:spPr>
          <a:ln/>
        </p:spPr>
        <p:txBody>
          <a:bodyPr/>
          <a:lstStyle/>
          <a:p>
            <a:r>
              <a:rPr lang="en-US"/>
              <a:t>March 2023</a:t>
            </a:r>
          </a:p>
        </p:txBody>
      </p:sp>
      <p:sp>
        <p:nvSpPr>
          <p:cNvPr id="6" name="Rectangle 6"/>
          <p:cNvSpPr>
            <a:spLocks noGrp="1" noChangeArrowheads="1"/>
          </p:cNvSpPr>
          <p:nvPr>
            <p:ph type="ftr"/>
          </p:nvPr>
        </p:nvSpPr>
        <p:spPr>
          <a:ln/>
        </p:spPr>
        <p:txBody>
          <a:bodyPr/>
          <a:lstStyle/>
          <a:p>
            <a:r>
              <a:rPr lang="en-US"/>
              <a:t>Jon Rosdahl (Qualcomm)</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r>
              <a:rPr lang="en-US" dirty="0"/>
              <a:t>AOE = Anywhere On Earth (23:59 UTC-12)</a:t>
            </a:r>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r>
              <a:rPr lang="en-US" dirty="0"/>
              <a:t>Agenda item 2.1.2.1</a:t>
            </a:r>
          </a:p>
        </p:txBody>
      </p:sp>
      <p:sp>
        <p:nvSpPr>
          <p:cNvPr id="4" name="Header Placeholder 3"/>
          <p:cNvSpPr>
            <a:spLocks noGrp="1"/>
          </p:cNvSpPr>
          <p:nvPr>
            <p:ph type="hdr" sz="quarter" idx="10"/>
          </p:nvPr>
        </p:nvSpPr>
        <p:spPr/>
        <p:txBody>
          <a:bodyPr/>
          <a:lstStyle/>
          <a:p>
            <a:pPr>
              <a:defRPr/>
            </a:pPr>
            <a:r>
              <a:rPr lang="en-US"/>
              <a:t>doc.: IEEE 802-11-23/0187r2</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8</a:t>
            </a:fld>
            <a:endParaRPr lang="en-US"/>
          </a:p>
        </p:txBody>
      </p:sp>
    </p:spTree>
    <p:extLst>
      <p:ext uri="{BB962C8B-B14F-4D97-AF65-F5344CB8AC3E}">
        <p14:creationId xmlns:p14="http://schemas.microsoft.com/office/powerpoint/2010/main" val="17360688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802-11-23/0187r2</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2517620756"/>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802-11-23/0187r2</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41594990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42900" y="703263"/>
            <a:ext cx="617220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a:t>doc.: IEEE 802-11-23/0187r2</a:t>
            </a:r>
          </a:p>
        </p:txBody>
      </p:sp>
      <p:sp>
        <p:nvSpPr>
          <p:cNvPr id="5" name="Date Placeholder 4"/>
          <p:cNvSpPr>
            <a:spLocks noGrp="1"/>
          </p:cNvSpPr>
          <p:nvPr>
            <p:ph type="dt" idx="11"/>
          </p:nvPr>
        </p:nvSpPr>
        <p:spPr/>
        <p:txBody>
          <a:bodyPr/>
          <a:lstStyle/>
          <a:p>
            <a:pPr>
              <a:defRPr/>
            </a:pPr>
            <a:r>
              <a:rPr lang="en-US"/>
              <a:t>March 2023</a:t>
            </a:r>
          </a:p>
        </p:txBody>
      </p:sp>
      <p:sp>
        <p:nvSpPr>
          <p:cNvPr id="6" name="Footer Placeholder 5"/>
          <p:cNvSpPr>
            <a:spLocks noGrp="1"/>
          </p:cNvSpPr>
          <p:nvPr>
            <p:ph type="ftr" sz="quarter" idx="12"/>
          </p:nvPr>
        </p:nvSpPr>
        <p:spPr/>
        <p:txBody>
          <a:bodyPr/>
          <a:lstStyle/>
          <a:p>
            <a:pPr lvl="4">
              <a:defRPr/>
            </a:pPr>
            <a:r>
              <a:rPr lang="en-US"/>
              <a:t>Dorothy Stanley (HP Enterprise)</a:t>
            </a:r>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238984001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385763" y="701675"/>
            <a:ext cx="6161087" cy="3467100"/>
          </a:xfrm>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idx="10"/>
          </p:nvPr>
        </p:nvSpPr>
        <p:spPr/>
        <p:txBody>
          <a:bodyPr/>
          <a:lstStyle/>
          <a:p>
            <a:r>
              <a:rPr lang="en-US"/>
              <a:t>doc.: IEEE 802-11-23/0187r2</a:t>
            </a:r>
          </a:p>
        </p:txBody>
      </p:sp>
      <p:sp>
        <p:nvSpPr>
          <p:cNvPr id="5" name="Date Placeholder 4"/>
          <p:cNvSpPr>
            <a:spLocks noGrp="1"/>
          </p:cNvSpPr>
          <p:nvPr>
            <p:ph type="dt" idx="11"/>
          </p:nvPr>
        </p:nvSpPr>
        <p:spPr/>
        <p:txBody>
          <a:bodyPr/>
          <a:lstStyle/>
          <a:p>
            <a:r>
              <a:rPr lang="en-US"/>
              <a:t>March 2023</a:t>
            </a:r>
          </a:p>
        </p:txBody>
      </p:sp>
      <p:sp>
        <p:nvSpPr>
          <p:cNvPr id="6" name="Footer Placeholder 5"/>
          <p:cNvSpPr>
            <a:spLocks noGrp="1"/>
          </p:cNvSpPr>
          <p:nvPr>
            <p:ph type="ftr" idx="12"/>
          </p:nvPr>
        </p:nvSpPr>
        <p:spPr/>
        <p:txBody>
          <a:bodyPr/>
          <a:lstStyle/>
          <a:p>
            <a:r>
              <a:rPr lang="en-US"/>
              <a:t>Jon Rosdahl (Qualcomm)</a:t>
            </a:r>
          </a:p>
        </p:txBody>
      </p:sp>
      <p:sp>
        <p:nvSpPr>
          <p:cNvPr id="7" name="Slide Number Placeholder 6"/>
          <p:cNvSpPr>
            <a:spLocks noGrp="1"/>
          </p:cNvSpPr>
          <p:nvPr>
            <p:ph type="sldNum" idx="13"/>
          </p:nvPr>
        </p:nvSpPr>
        <p:spPr/>
        <p:txBody>
          <a:bodyPr/>
          <a:lstStyle/>
          <a:p>
            <a:r>
              <a:rPr lang="en-US"/>
              <a:t>Page </a:t>
            </a:r>
            <a:fld id="{47A7FEEB-9CD2-43FE-843C-C5350BEACB45}" type="slidenum">
              <a:rPr lang="en-US" smtClean="0"/>
              <a:pPr/>
              <a:t>14</a:t>
            </a:fld>
            <a:endParaRPr lang="en-US"/>
          </a:p>
        </p:txBody>
      </p:sp>
    </p:spTree>
    <p:extLst>
      <p:ext uri="{BB962C8B-B14F-4D97-AF65-F5344CB8AC3E}">
        <p14:creationId xmlns:p14="http://schemas.microsoft.com/office/powerpoint/2010/main" val="25906815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p:nvPr>
        </p:nvSpPr>
        <p:spPr/>
        <p:txBody>
          <a:bodyPr/>
          <a:lstStyle/>
          <a:p>
            <a:r>
              <a:rPr lang="en-US"/>
              <a:t>doc.: IEEE 802-11-23/0187r2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24</a:t>
            </a:fld>
            <a:endParaRPr lang="en-US"/>
          </a:p>
        </p:txBody>
      </p:sp>
    </p:spTree>
    <p:extLst>
      <p:ext uri="{BB962C8B-B14F-4D97-AF65-F5344CB8AC3E}">
        <p14:creationId xmlns:p14="http://schemas.microsoft.com/office/powerpoint/2010/main" val="102775269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altLang="en-US" sz="1200" dirty="0"/>
              <a:t>Monday 13:30-15:30 and finish on Tuesday 10:30-12:30 ET.</a:t>
            </a:r>
          </a:p>
          <a:p>
            <a:r>
              <a:rPr lang="en-US" altLang="en-US" sz="1200" dirty="0"/>
              <a:t>Feedback to be reviewed on Thursda</a:t>
            </a:r>
            <a:r>
              <a:rPr lang="en-US" sz="1200" dirty="0"/>
              <a:t>y 16 March 2023, </a:t>
            </a:r>
            <a:r>
              <a:rPr lang="en-US" altLang="en-US" sz="1200" dirty="0"/>
              <a:t>10:30-12:30 ET </a:t>
            </a:r>
          </a:p>
          <a:p>
            <a:endParaRPr lang="en-US" dirty="0"/>
          </a:p>
        </p:txBody>
      </p:sp>
      <p:sp>
        <p:nvSpPr>
          <p:cNvPr id="4" name="Header Placeholder 3"/>
          <p:cNvSpPr>
            <a:spLocks noGrp="1"/>
          </p:cNvSpPr>
          <p:nvPr>
            <p:ph type="hdr"/>
          </p:nvPr>
        </p:nvSpPr>
        <p:spPr/>
        <p:txBody>
          <a:bodyPr/>
          <a:lstStyle/>
          <a:p>
            <a:r>
              <a:rPr lang="en-US"/>
              <a:t>doc.: IEEE 802-11-23/0187r2</a:t>
            </a:r>
          </a:p>
        </p:txBody>
      </p:sp>
      <p:sp>
        <p:nvSpPr>
          <p:cNvPr id="5" name="Date Placeholder 4"/>
          <p:cNvSpPr>
            <a:spLocks noGrp="1"/>
          </p:cNvSpPr>
          <p:nvPr>
            <p:ph type="dt"/>
          </p:nvPr>
        </p:nvSpPr>
        <p:spPr/>
        <p:txBody>
          <a:bodyPr/>
          <a:lstStyle/>
          <a:p>
            <a:r>
              <a:rPr lang="en-US"/>
              <a:t>March 2023</a:t>
            </a:r>
          </a:p>
        </p:txBody>
      </p:sp>
      <p:sp>
        <p:nvSpPr>
          <p:cNvPr id="6" name="Footer Placeholder 5"/>
          <p:cNvSpPr>
            <a:spLocks noGrp="1"/>
          </p:cNvSpPr>
          <p:nvPr>
            <p:ph type="ftr"/>
          </p:nvPr>
        </p:nvSpPr>
        <p:spPr/>
        <p:txBody>
          <a:bodyPr/>
          <a:lstStyle/>
          <a:p>
            <a:r>
              <a:rPr lang="en-US"/>
              <a:t>Jon Rosdahl (Qualcomm)</a:t>
            </a:r>
          </a:p>
        </p:txBody>
      </p:sp>
      <p:sp>
        <p:nvSpPr>
          <p:cNvPr id="7" name="Slide Number Placeholder 6"/>
          <p:cNvSpPr>
            <a:spLocks noGrp="1"/>
          </p:cNvSpPr>
          <p:nvPr>
            <p:ph type="sldNum"/>
          </p:nvPr>
        </p:nvSpPr>
        <p:spPr/>
        <p:txBody>
          <a:bodyPr/>
          <a:lstStyle/>
          <a:p>
            <a:r>
              <a:rPr lang="en-US"/>
              <a:t>Page </a:t>
            </a:r>
            <a:fld id="{47A7FEEB-9CD2-43FE-843C-C5350BEACB45}" type="slidenum">
              <a:rPr lang="en-US" smtClean="0"/>
              <a:pPr/>
              <a:t>26</a:t>
            </a:fld>
            <a:endParaRPr lang="en-US"/>
          </a:p>
        </p:txBody>
      </p:sp>
    </p:spTree>
    <p:extLst>
      <p:ext uri="{BB962C8B-B14F-4D97-AF65-F5344CB8AC3E}">
        <p14:creationId xmlns:p14="http://schemas.microsoft.com/office/powerpoint/2010/main" val="278682364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8"/>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240251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xfrm>
            <a:off x="914402" y="304014"/>
            <a:ext cx="1710397" cy="303208"/>
          </a:xfrm>
          <a:ln/>
        </p:spPr>
        <p:txBody>
          <a:bodyPr/>
          <a:lstStyle>
            <a:lvl1pPr algn="l">
              <a:defRPr/>
            </a:lvl1pPr>
          </a:lstStyle>
          <a:p>
            <a:r>
              <a:rPr lang="en-US"/>
              <a:t>March 2023</a:t>
            </a:r>
            <a:endParaRPr lang="en-GB" dirty="0"/>
          </a:p>
        </p:txBody>
      </p:sp>
      <p:sp>
        <p:nvSpPr>
          <p:cNvPr id="5" name="Rectangle 4"/>
          <p:cNvSpPr>
            <a:spLocks noGrp="1" noChangeArrowheads="1"/>
          </p:cNvSpPr>
          <p:nvPr>
            <p:ph type="ftr" idx="11"/>
          </p:nvPr>
        </p:nvSpPr>
        <p:spPr>
          <a:xfrm>
            <a:off x="8760296" y="6475416"/>
            <a:ext cx="2701498" cy="276996"/>
          </a:xfrm>
          <a:ln/>
        </p:spPr>
        <p:txBody>
          <a:bodyPr/>
          <a:lstStyle>
            <a:lvl1pPr>
              <a:defRPr/>
            </a:lvl1pPr>
          </a:lstStyle>
          <a:p>
            <a:r>
              <a:rPr lang="en-GB" dirty="0"/>
              <a:t>Jon Rosdahl (Qualcomm)</a:t>
            </a:r>
          </a:p>
        </p:txBody>
      </p:sp>
      <p:sp>
        <p:nvSpPr>
          <p:cNvPr id="6" name="Rectangle 5"/>
          <p:cNvSpPr>
            <a:spLocks noGrp="1" noChangeArrowheads="1"/>
          </p:cNvSpPr>
          <p:nvPr>
            <p:ph type="sldNum" idx="12"/>
          </p:nvPr>
        </p:nvSpPr>
        <p:spPr>
          <a:xfrm>
            <a:off x="5793320" y="6475416"/>
            <a:ext cx="878744" cy="382584"/>
          </a:xfrm>
          <a:ln/>
        </p:spPr>
        <p:txBody>
          <a:bodyPr/>
          <a:lstStyle>
            <a:lvl1pPr>
              <a:defRPr/>
            </a:lvl1pPr>
          </a:lstStyle>
          <a:p>
            <a:r>
              <a:rPr lang="en-GB"/>
              <a:t>Slide </a:t>
            </a:r>
            <a:fld id="{440F5867-744E-4AA6-B0ED-4C44D2DFBB7B}" type="slidenum">
              <a:rPr lang="en-GB" smtClean="0"/>
              <a:pPr/>
              <a:t>‹#›</a:t>
            </a:fld>
            <a:endParaRPr lang="en-GB" dirty="0"/>
          </a:p>
        </p:txBody>
      </p:sp>
    </p:spTree>
    <p:extLst>
      <p:ext uri="{BB962C8B-B14F-4D97-AF65-F5344CB8AC3E}">
        <p14:creationId xmlns:p14="http://schemas.microsoft.com/office/powerpoint/2010/main" val="38805541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3"/>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5"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6"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3A4934C6-33C0-44EA-8053-B7FE352B788A}"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16518133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2"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6"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7"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132972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609600"/>
            <a:ext cx="10972800" cy="808038"/>
          </a:xfrm>
        </p:spPr>
        <p:txBody>
          <a:bodyPr/>
          <a:lstStyle>
            <a:lvl1pPr>
              <a:defRPr/>
            </a:lvl1pPr>
          </a:lstStyle>
          <a:p>
            <a:r>
              <a:rPr lang="en-US"/>
              <a:t>Click to edit Master title style</a:t>
            </a:r>
            <a:endParaRPr lang="en-GB" dirty="0"/>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9"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9"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buFont typeface="Times New Roman" pitchFamily="18" charset="0"/>
              <a:buNone/>
              <a:tabLst/>
              <a:defRPr>
                <a:latin typeface="Times New Roman" pitchFamily="18" charset="0"/>
                <a:ea typeface="Arial Unicode MS" pitchFamily="34" charset="-128"/>
                <a:cs typeface="Arial Unicode MS" pitchFamily="34" charset="-128"/>
              </a:defRPr>
            </a:lvl1pPr>
          </a:lstStyle>
          <a:p>
            <a:pPr defTabSz="445234"/>
            <a:r>
              <a:rPr lang="en-US"/>
              <a:t>March 2023</a:t>
            </a:r>
            <a:endParaRPr lang="en-GB" dirty="0"/>
          </a:p>
        </p:txBody>
      </p:sp>
      <p:sp>
        <p:nvSpPr>
          <p:cNvPr id="8" name="Footer Placeholder 7"/>
          <p:cNvSpPr>
            <a:spLocks noGrp="1"/>
          </p:cNvSpPr>
          <p:nvPr>
            <p:ph type="ftr" idx="11"/>
          </p:nvPr>
        </p:nvSpPr>
        <p:spPr>
          <a:xfrm>
            <a:off x="7524753" y="6475416"/>
            <a:ext cx="3865033" cy="180975"/>
          </a:xfrm>
        </p:spPr>
        <p:txBody>
          <a:bodyPr/>
          <a:lstStyle>
            <a:lvl1pPr>
              <a:defRPr/>
            </a:lvl1pPr>
          </a:lstStyle>
          <a:p>
            <a:pPr defTabSz="445234"/>
            <a:r>
              <a:rPr lang="en-GB"/>
              <a:t>Jon Rosdahl (Qualcomm)</a:t>
            </a:r>
            <a:endParaRPr lang="en-GB" dirty="0"/>
          </a:p>
        </p:txBody>
      </p:sp>
      <p:sp>
        <p:nvSpPr>
          <p:cNvPr id="9" name="Slide Number Placeholder 8"/>
          <p:cNvSpPr>
            <a:spLocks noGrp="1"/>
          </p:cNvSpPr>
          <p:nvPr>
            <p:ph type="sldNum" idx="12"/>
          </p:nvPr>
        </p:nvSpPr>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43243101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4"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5"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268578911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3"/>
          <p:cNvSpPr>
            <a:spLocks noGrp="1" noChangeArrowheads="1"/>
          </p:cNvSpPr>
          <p:nvPr>
            <p:ph type="dt" idx="10"/>
          </p:nvPr>
        </p:nvSpPr>
        <p:spPr>
          <a:ln/>
        </p:spPr>
        <p:txBody>
          <a:bodyPr/>
          <a:lstStyle>
            <a:lvl1pPr>
              <a:defRPr/>
            </a:lvl1pPr>
          </a:lstStyle>
          <a:p>
            <a:pPr>
              <a:defRPr/>
            </a:pPr>
            <a:r>
              <a:rPr lang="en-US">
                <a:solidFill>
                  <a:srgbClr val="000000"/>
                </a:solidFill>
              </a:rPr>
              <a:t>March 2023</a:t>
            </a:r>
            <a:endParaRPr lang="en-US" dirty="0">
              <a:solidFill>
                <a:srgbClr val="000000"/>
              </a:solidFill>
            </a:endParaRPr>
          </a:p>
        </p:txBody>
      </p:sp>
      <p:sp>
        <p:nvSpPr>
          <p:cNvPr id="3" name="Rectangle 4"/>
          <p:cNvSpPr>
            <a:spLocks noGrp="1" noChangeArrowheads="1"/>
          </p:cNvSpPr>
          <p:nvPr>
            <p:ph type="ftr" idx="11"/>
          </p:nvPr>
        </p:nvSpPr>
        <p:spPr>
          <a:ln/>
        </p:spPr>
        <p:txBody>
          <a:bodyPr/>
          <a:lstStyle>
            <a:lvl1pPr>
              <a:defRPr/>
            </a:lvl1pPr>
          </a:lstStyle>
          <a:p>
            <a:pPr>
              <a:defRPr/>
            </a:pPr>
            <a:r>
              <a:rPr lang="en-US">
                <a:solidFill>
                  <a:srgbClr val="000000"/>
                </a:solidFill>
              </a:rPr>
              <a:t>Jon Rosdahl (Qualcomm)</a:t>
            </a:r>
          </a:p>
        </p:txBody>
      </p:sp>
      <p:sp>
        <p:nvSpPr>
          <p:cNvPr id="4" name="Rectangle 5"/>
          <p:cNvSpPr>
            <a:spLocks noGrp="1" noChangeArrowheads="1"/>
          </p:cNvSpPr>
          <p:nvPr>
            <p:ph type="sldNum" idx="12"/>
          </p:nvPr>
        </p:nvSpPr>
        <p:spPr>
          <a:ln/>
        </p:spPr>
        <p:txBody>
          <a:bodyPr/>
          <a:lstStyle>
            <a:lvl1pPr>
              <a:defRPr/>
            </a:lvl1pPr>
          </a:lstStyle>
          <a:p>
            <a:pPr>
              <a:defRPr/>
            </a:pPr>
            <a:r>
              <a:rPr lang="en-US" altLang="en-US">
                <a:solidFill>
                  <a:srgbClr val="000000"/>
                </a:solidFill>
              </a:rPr>
              <a:t>Slide </a:t>
            </a:r>
            <a:fld id="{15ECB0D5-842F-47F7-9F0C-DE88E9DC97C4}" type="slidenum">
              <a:rPr lang="en-US" altLang="en-US" smtClean="0">
                <a:solidFill>
                  <a:srgbClr val="000000"/>
                </a:solidFill>
              </a:rPr>
              <a:pPr>
                <a:defRPr/>
              </a:pPr>
              <a:t>‹#›</a:t>
            </a:fld>
            <a:endParaRPr lang="en-US" altLang="en-US">
              <a:solidFill>
                <a:srgbClr val="000000"/>
              </a:solidFill>
            </a:endParaRPr>
          </a:p>
        </p:txBody>
      </p:sp>
    </p:spTree>
    <p:extLst>
      <p:ext uri="{BB962C8B-B14F-4D97-AF65-F5344CB8AC3E}">
        <p14:creationId xmlns:p14="http://schemas.microsoft.com/office/powerpoint/2010/main" val="407822149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415441048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2" y="685803"/>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3"/>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Rectangle 3"/>
          <p:cNvSpPr>
            <a:spLocks noGrp="1" noChangeArrowheads="1"/>
          </p:cNvSpPr>
          <p:nvPr>
            <p:ph type="dt" idx="10"/>
          </p:nvPr>
        </p:nvSpPr>
        <p:spPr>
          <a:ln/>
        </p:spPr>
        <p:txBody>
          <a:bodyPr/>
          <a:lstStyle>
            <a:lvl1pPr>
              <a:defRPr/>
            </a:lvl1pPr>
          </a:lstStyle>
          <a:p>
            <a:pPr defTabSz="445234"/>
            <a:r>
              <a:rPr lang="en-US"/>
              <a:t>March 2023</a:t>
            </a:r>
            <a:endParaRPr lang="en-GB" dirty="0"/>
          </a:p>
        </p:txBody>
      </p:sp>
      <p:sp>
        <p:nvSpPr>
          <p:cNvPr id="5" name="Rectangle 4"/>
          <p:cNvSpPr>
            <a:spLocks noGrp="1" noChangeArrowheads="1"/>
          </p:cNvSpPr>
          <p:nvPr>
            <p:ph type="ftr" idx="11"/>
          </p:nvPr>
        </p:nvSpPr>
        <p:spPr>
          <a:ln/>
        </p:spPr>
        <p:txBody>
          <a:bodyPr/>
          <a:lstStyle>
            <a:lvl1pPr>
              <a:defRPr/>
            </a:lvl1pPr>
          </a:lstStyle>
          <a:p>
            <a:pPr defTabSz="445234"/>
            <a:r>
              <a:rPr lang="en-GB"/>
              <a:t>Jon Rosdahl (Qualcomm)</a:t>
            </a:r>
            <a:endParaRPr lang="en-GB" dirty="0"/>
          </a:p>
        </p:txBody>
      </p:sp>
      <p:sp>
        <p:nvSpPr>
          <p:cNvPr id="6" name="Rectangle 5"/>
          <p:cNvSpPr>
            <a:spLocks noGrp="1" noChangeArrowheads="1"/>
          </p:cNvSpPr>
          <p:nvPr>
            <p:ph type="sldNum" idx="12"/>
          </p:nvPr>
        </p:nvSpPr>
        <p:spPr>
          <a:ln/>
        </p:spPr>
        <p:txBody>
          <a:bodyPr/>
          <a:lstStyle>
            <a:lvl1pPr>
              <a:defRPr/>
            </a:lvl1pPr>
          </a:lstStyle>
          <a:p>
            <a:pPr defTabSz="445234"/>
            <a:r>
              <a:rPr lang="en-GB"/>
              <a:t>Slide </a:t>
            </a:r>
            <a:fld id="{D09C756B-EB39-4236-ADBB-73052B179AE4}" type="slidenum">
              <a:rPr lang="en-GB" smtClean="0"/>
              <a:pPr defTabSz="445234"/>
              <a:t>‹#›</a:t>
            </a:fld>
            <a:endParaRPr lang="en-GB" dirty="0"/>
          </a:p>
        </p:txBody>
      </p:sp>
    </p:spTree>
    <p:extLst>
      <p:ext uri="{BB962C8B-B14F-4D97-AF65-F5344CB8AC3E}">
        <p14:creationId xmlns:p14="http://schemas.microsoft.com/office/powerpoint/2010/main" val="53594066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50" name="Rectangle 1"/>
          <p:cNvSpPr>
            <a:spLocks noGrp="1" noChangeArrowheads="1"/>
          </p:cNvSpPr>
          <p:nvPr>
            <p:ph type="title"/>
          </p:nvPr>
        </p:nvSpPr>
        <p:spPr bwMode="auto">
          <a:xfrm>
            <a:off x="914402" y="685803"/>
            <a:ext cx="10361084" cy="1065213"/>
          </a:xfrm>
          <a:prstGeom prst="rect">
            <a:avLst/>
          </a:prstGeom>
          <a:noFill/>
          <a:ln w="9525">
            <a:noFill/>
            <a:round/>
            <a:headEnd/>
            <a:tailEnd/>
          </a:ln>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2051" name="Rectangle 2"/>
          <p:cNvSpPr>
            <a:spLocks noGrp="1" noChangeArrowheads="1"/>
          </p:cNvSpPr>
          <p:nvPr>
            <p:ph type="body" idx="1"/>
          </p:nvPr>
        </p:nvSpPr>
        <p:spPr bwMode="auto">
          <a:xfrm>
            <a:off x="914402" y="1981201"/>
            <a:ext cx="10361084" cy="4113213"/>
          </a:xfrm>
          <a:prstGeom prst="rect">
            <a:avLst/>
          </a:prstGeom>
          <a:noFill/>
          <a:ln w="9525">
            <a:noFill/>
            <a:round/>
            <a:headEnd/>
            <a:tailEnd/>
          </a:ln>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9" y="303217"/>
            <a:ext cx="1710397" cy="303208"/>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latin typeface="Times New Roman" pitchFamily="16" charset="0"/>
                <a:ea typeface="MS Gothic" charset="-128"/>
                <a:cs typeface="Arial Unicode MS" charset="0"/>
              </a:defRPr>
            </a:lvl1pPr>
          </a:lstStyle>
          <a:p>
            <a:pPr defTabSz="445234"/>
            <a:r>
              <a:rPr lang="en-US"/>
              <a:t>March 2023</a:t>
            </a:r>
            <a:endParaRPr lang="en-GB" dirty="0"/>
          </a:p>
        </p:txBody>
      </p:sp>
      <p:sp>
        <p:nvSpPr>
          <p:cNvPr id="1028" name="Rectangle 4"/>
          <p:cNvSpPr>
            <a:spLocks noGrp="1" noChangeArrowheads="1"/>
          </p:cNvSpPr>
          <p:nvPr>
            <p:ph type="ftr"/>
          </p:nvPr>
        </p:nvSpPr>
        <p:spPr bwMode="auto">
          <a:xfrm>
            <a:off x="8688288" y="6475416"/>
            <a:ext cx="2701498" cy="276996"/>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eaLnBrk="0" hangingPunct="0">
              <a:buClr>
                <a:srgbClr val="000000"/>
              </a:buClr>
              <a:buSzPct val="100000"/>
              <a:buFont typeface="Times New Roman" pitchFamily="18" charset="0"/>
              <a:buNone/>
              <a:defRPr sz="1800">
                <a:solidFill>
                  <a:srgbClr val="000000"/>
                </a:solidFill>
                <a:ea typeface="Arial Unicode MS" pitchFamily="34" charset="-128"/>
                <a:cs typeface="Arial Unicode MS" pitchFamily="34" charset="-128"/>
              </a:defRPr>
            </a:lvl1pPr>
          </a:lstStyle>
          <a:p>
            <a:pPr defTabSz="445234"/>
            <a:r>
              <a:rPr lang="en-GB"/>
              <a:t>Jon Rosdahl (Qualcomm)</a:t>
            </a:r>
            <a:endParaRPr lang="en-GB" dirty="0"/>
          </a:p>
        </p:txBody>
      </p:sp>
      <p:sp>
        <p:nvSpPr>
          <p:cNvPr id="1029" name="Rectangle 5"/>
          <p:cNvSpPr>
            <a:spLocks noGrp="1" noChangeArrowheads="1"/>
          </p:cNvSpPr>
          <p:nvPr>
            <p:ph type="sldNum"/>
          </p:nvPr>
        </p:nvSpPr>
        <p:spPr bwMode="auto">
          <a:xfrm>
            <a:off x="5663952" y="6475416"/>
            <a:ext cx="83421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a:solidFill>
                  <a:srgbClr val="000000"/>
                </a:solidFill>
                <a:latin typeface="Times New Roman" pitchFamily="16" charset="0"/>
                <a:ea typeface="MS Gothic" charset="-128"/>
                <a:cs typeface="Arial Unicode MS" charset="0"/>
              </a:defRPr>
            </a:lvl1pPr>
          </a:lstStyle>
          <a:p>
            <a:pPr defTabSz="445234"/>
            <a:r>
              <a:rPr lang="en-GB"/>
              <a:t>Slide </a:t>
            </a:r>
            <a:fld id="{D09C756B-EB39-4236-ADBB-73052B179AE4}" type="slidenum">
              <a:rPr lang="en-GB" smtClean="0"/>
              <a:pPr defTabSz="445234"/>
              <a:t>‹#›</a:t>
            </a:fld>
            <a:endParaRPr lang="en-GB" dirty="0"/>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31" name="Rectangle 7"/>
          <p:cNvSpPr>
            <a:spLocks noChangeArrowheads="1"/>
          </p:cNvSpPr>
          <p:nvPr/>
        </p:nvSpPr>
        <p:spPr bwMode="auto">
          <a:xfrm>
            <a:off x="912286" y="6475413"/>
            <a:ext cx="628377" cy="276999"/>
          </a:xfrm>
          <a:prstGeom prst="rect">
            <a:avLst/>
          </a:prstGeom>
          <a:noFill/>
          <a:ln w="9525">
            <a:noFill/>
            <a:round/>
            <a:headEnd/>
            <a:tailEnd/>
          </a:ln>
          <a:effectLst/>
        </p:spPr>
        <p:txBody>
          <a:bodyPr wrap="none" lIns="0" tIns="0" rIns="0" bIns="0">
            <a:spAutoFit/>
          </a:bodyPr>
          <a:lstStyle/>
          <a:p>
            <a:pP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1800" dirty="0">
                <a:solidFill>
                  <a:srgbClr val="000000"/>
                </a:solidFill>
                <a:latin typeface="Times New Roman" pitchFamily="16" charset="0"/>
                <a:ea typeface="MS Gothic" charset="-128"/>
                <a:cs typeface="+mn-cs"/>
              </a:rPr>
              <a:t>Report</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pPr eaLnBrk="0" hangingPunct="0">
              <a:buClr>
                <a:srgbClr val="000000"/>
              </a:buClr>
              <a:buSzPct val="100000"/>
              <a:buFont typeface="Times New Roman" pitchFamily="16" charset="0"/>
              <a:buNone/>
              <a:defRPr/>
            </a:pPr>
            <a:endParaRPr lang="en-GB" sz="1800">
              <a:latin typeface="Times New Roman" pitchFamily="16" charset="0"/>
              <a:ea typeface="MS Gothic" charset="-128"/>
              <a:cs typeface="+mn-cs"/>
            </a:endParaRPr>
          </a:p>
        </p:txBody>
      </p:sp>
      <p:sp>
        <p:nvSpPr>
          <p:cNvPr id="10" name="Date Placeholder 3"/>
          <p:cNvSpPr txBox="1">
            <a:spLocks/>
          </p:cNvSpPr>
          <p:nvPr/>
        </p:nvSpPr>
        <p:spPr bwMode="auto">
          <a:xfrm>
            <a:off x="4775201" y="357188"/>
            <a:ext cx="6496051" cy="273050"/>
          </a:xfrm>
          <a:prstGeom prst="rect">
            <a:avLst/>
          </a:prstGeom>
          <a:noFill/>
          <a:ln w="9525">
            <a:noFill/>
            <a:round/>
            <a:headEnd/>
            <a:tailEnd/>
          </a:ln>
          <a:effectLst/>
        </p:spPr>
        <p:txBody>
          <a:bodyPr lIns="0" tIns="0" rIns="0" bIns="0" anchor="b"/>
          <a:lstStyle>
            <a:lvl1pPr>
              <a:defRPr/>
            </a:lvl1pPr>
          </a:lstStyle>
          <a:p>
            <a:pPr algn="r" eaLnBrk="0" hangingPunct="0">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lang="en-GB" sz="2000" b="1" dirty="0">
                <a:solidFill>
                  <a:schemeClr val="tx1"/>
                </a:solidFill>
                <a:latin typeface="Times New Roman" pitchFamily="16" charset="0"/>
                <a:ea typeface="MS Gothic" charset="-128"/>
                <a:cs typeface="Arial Unicode MS" charset="0"/>
              </a:rPr>
              <a:t>doc.: </a:t>
            </a:r>
            <a:r>
              <a:rPr lang="en-GB" sz="1800" b="1" dirty="0">
                <a:solidFill>
                  <a:schemeClr val="tx1"/>
                </a:solidFill>
                <a:latin typeface="Times New Roman" pitchFamily="16" charset="0"/>
                <a:ea typeface="MS Gothic" charset="-128"/>
                <a:cs typeface="Arial Unicode MS" charset="0"/>
              </a:rPr>
              <a:t>IEEE</a:t>
            </a:r>
            <a:r>
              <a:rPr lang="en-GB" sz="2000" b="1" dirty="0">
                <a:solidFill>
                  <a:schemeClr val="tx1"/>
                </a:solidFill>
                <a:latin typeface="Times New Roman" pitchFamily="16" charset="0"/>
                <a:ea typeface="MS Gothic" charset="-128"/>
                <a:cs typeface="Arial Unicode MS" charset="0"/>
              </a:rPr>
              <a:t> 802.</a:t>
            </a:r>
            <a:r>
              <a:rPr lang="en-US" sz="2000" b="1" dirty="0">
                <a:solidFill>
                  <a:schemeClr val="tx1"/>
                </a:solidFill>
                <a:effectLst/>
              </a:rPr>
              <a:t>11-23-0187r2</a:t>
            </a:r>
          </a:p>
        </p:txBody>
      </p:sp>
    </p:spTree>
    <p:extLst>
      <p:ext uri="{BB962C8B-B14F-4D97-AF65-F5344CB8AC3E}">
        <p14:creationId xmlns:p14="http://schemas.microsoft.com/office/powerpoint/2010/main" val="350243259"/>
      </p:ext>
    </p:extLst>
  </p:cSld>
  <p:clrMap bg1="lt1" tx1="dk1" bg2="lt2" tx2="dk2" accent1="accent1" accent2="accent2" accent3="accent3" accent4="accent4" accent5="accent5" accent6="accent6" hlink="hlink" folHlink="folHlink"/>
  <p:sldLayoutIdLst>
    <p:sldLayoutId id="2147483739" r:id="rId1"/>
    <p:sldLayoutId id="2147483740" r:id="rId2"/>
    <p:sldLayoutId id="2147483741" r:id="rId3"/>
    <p:sldLayoutId id="2147483742" r:id="rId4"/>
    <p:sldLayoutId id="2147483743" r:id="rId5"/>
    <p:sldLayoutId id="2147483744" r:id="rId6"/>
    <p:sldLayoutId id="2147483745" r:id="rId7"/>
    <p:sldLayoutId id="2147483746" r:id="rId8"/>
    <p:sldLayoutId id="2147483747"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mj-lt"/>
          <a:ea typeface="+mj-ea"/>
          <a:cs typeface="MS Gothic"/>
        </a:defRPr>
      </a:lvl1pPr>
      <a:lvl2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2pPr>
      <a:lvl3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3pPr>
      <a:lvl4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4pPr>
      <a:lvl5pPr algn="ctr" defTabSz="449263" rtl="0" eaLnBrk="1" fontAlgn="base" hangingPunct="1">
        <a:spcBef>
          <a:spcPct val="0"/>
        </a:spcBef>
        <a:spcAft>
          <a:spcPct val="0"/>
        </a:spcAft>
        <a:buClr>
          <a:srgbClr val="000000"/>
        </a:buClr>
        <a:buSzPct val="100000"/>
        <a:buFont typeface="Times New Roman" pitchFamily="18" charset="0"/>
        <a:defRPr sz="3200" b="1">
          <a:solidFill>
            <a:srgbClr val="000000"/>
          </a:solidFill>
          <a:latin typeface="Times New Roman" pitchFamily="16" charset="0"/>
          <a:ea typeface="MS Gothic" charset="-128"/>
          <a:cs typeface="MS Gothic"/>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8" charset="0"/>
        <a:defRPr sz="2400" b="1">
          <a:solidFill>
            <a:srgbClr val="000000"/>
          </a:solidFill>
          <a:latin typeface="+mn-lt"/>
          <a:ea typeface="+mn-ea"/>
          <a:cs typeface="MS Gothic"/>
        </a:defRPr>
      </a:lvl1pPr>
      <a:lvl2pPr marL="742950" indent="-285750" algn="l" defTabSz="449263" rtl="0" eaLnBrk="1" fontAlgn="base" hangingPunct="1">
        <a:spcBef>
          <a:spcPts val="500"/>
        </a:spcBef>
        <a:spcAft>
          <a:spcPct val="0"/>
        </a:spcAft>
        <a:buClr>
          <a:srgbClr val="000000"/>
        </a:buClr>
        <a:buSzPct val="100000"/>
        <a:buFont typeface="Times New Roman" pitchFamily="18" charset="0"/>
        <a:defRPr sz="2000">
          <a:solidFill>
            <a:srgbClr val="000000"/>
          </a:solidFill>
          <a:latin typeface="+mn-lt"/>
          <a:ea typeface="+mn-ea"/>
          <a:cs typeface="MS Gothic"/>
        </a:defRPr>
      </a:lvl2pPr>
      <a:lvl3pPr marL="1143000" indent="-228600" algn="l" defTabSz="449263" rtl="0" eaLnBrk="1" fontAlgn="base" hangingPunct="1">
        <a:spcBef>
          <a:spcPts val="450"/>
        </a:spcBef>
        <a:spcAft>
          <a:spcPct val="0"/>
        </a:spcAft>
        <a:buClr>
          <a:srgbClr val="000000"/>
        </a:buClr>
        <a:buSzPct val="100000"/>
        <a:buFont typeface="Times New Roman" pitchFamily="18" charset="0"/>
        <a:defRPr>
          <a:solidFill>
            <a:srgbClr val="000000"/>
          </a:solidFill>
          <a:latin typeface="+mn-lt"/>
          <a:ea typeface="+mn-ea"/>
          <a:cs typeface="MS Gothic"/>
        </a:defRPr>
      </a:lvl3pPr>
      <a:lvl4pPr marL="16002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4pPr>
      <a:lvl5pPr marL="2057400" indent="-228600" algn="l" defTabSz="449263" rtl="0" eaLnBrk="1" fontAlgn="base" hangingPunct="1">
        <a:spcBef>
          <a:spcPts val="400"/>
        </a:spcBef>
        <a:spcAft>
          <a:spcPct val="0"/>
        </a:spcAft>
        <a:buClr>
          <a:srgbClr val="000000"/>
        </a:buClr>
        <a:buSzPct val="100000"/>
        <a:buFont typeface="Times New Roman" pitchFamily="18" charset="0"/>
        <a:defRPr sz="1600">
          <a:solidFill>
            <a:srgbClr val="000000"/>
          </a:solidFill>
          <a:latin typeface="+mn-lt"/>
          <a:ea typeface="+mn-ea"/>
          <a:cs typeface="MS Gothic"/>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ec/dcn/21/ec-21-0207-23-0PNP-ieee-802-lmsc-working-group-policies-and-procedures.pdf" TargetMode="External"/><Relationship Id="rId3" Type="http://schemas.openxmlformats.org/officeDocument/2006/relationships/hyperlink" Target="http://www.ieee802.org/devdocs.shtml" TargetMode="External"/><Relationship Id="rId7" Type="http://schemas.openxmlformats.org/officeDocument/2006/relationships/hyperlink" Target="https://mentor.ieee.org/802-ec/dcn/18/ec-18-0064-01-0PNP-csd-template-in-doc-format.doc"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hyperlink" Target="https://mentor.ieee.org/802-ec/dcn/18/ec-18-0063-01-0PNP-csd-template-in-odt-format.odt" TargetMode="External"/><Relationship Id="rId11" Type="http://schemas.openxmlformats.org/officeDocument/2006/relationships/hyperlink" Target="http://www.ieee802.org/11/Rules/rules.shtml" TargetMode="External"/><Relationship Id="rId5" Type="http://schemas.openxmlformats.org/officeDocument/2006/relationships/hyperlink" Target="https://mentor.ieee.org/802-ec/dcn/17/ec-17-0090-25-0PNP-ieee-802-lmsc-operations-manual.pdf" TargetMode="External"/><Relationship Id="rId10" Type="http://schemas.openxmlformats.org/officeDocument/2006/relationships/hyperlink" Target="https://mentor.ieee.org/802-ec/dcn/17/ec-17-0093-05-0PNP-ieee-802-participation-slide-ppt.ppt" TargetMode="External"/><Relationship Id="rId4" Type="http://schemas.openxmlformats.org/officeDocument/2006/relationships/hyperlink" Target="https://ieee.box.com/v/PandP-LMSC" TargetMode="External"/><Relationship Id="rId9" Type="http://schemas.openxmlformats.org/officeDocument/2006/relationships/hyperlink" Target="https://mentor.ieee.org/802-ec/dcn/17/ec-17-0120-31-0PNP-ieee-802-lmsc-chairs-guidelines.pdf"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mentor.ieee.org/802.11/dcn/22/11-22-1638-00-0000-802-11-operations-manual.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mentor.ieee.org/802.11/dcn/22/11-22-1940-00-0PAR-minutes-november-2022-session.docx"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hyperlink" Target="https://www.ieee802.org/1/files/public/docs2023/dm-draft-CSD-modification-0123-v01.pdf" TargetMode="External"/><Relationship Id="rId2" Type="http://schemas.openxmlformats.org/officeDocument/2006/relationships/hyperlink" Target="https://www.ieee802.org/1/files/public/docs2023/dm-draft-PAR-modification-0123-v01.pdf"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8" Type="http://schemas.openxmlformats.org/officeDocument/2006/relationships/hyperlink" Target="https://www.ieee802.org/1/files/public/docs2023/dx-draft-CSD-0123-v01.pdf" TargetMode="External"/><Relationship Id="rId3" Type="http://schemas.openxmlformats.org/officeDocument/2006/relationships/hyperlink" Target="https://www.ieee802.org/1/files/public/docs2023/dm-draft-PAR-modification-0123-v01.pdf" TargetMode="External"/><Relationship Id="rId7" Type="http://schemas.openxmlformats.org/officeDocument/2006/relationships/hyperlink" Target="https://www.ieee802.org/1/files/public/docs2023/dx-draft-PAR-0123-v01.pdf" TargetMode="External"/><Relationship Id="rId12" Type="http://schemas.openxmlformats.org/officeDocument/2006/relationships/hyperlink" Target="https://mentor.ieee.org/802.15/dcn/23/15-23-0041-02-0017-draft-csd.docx" TargetMode="External"/><Relationship Id="rId2" Type="http://schemas.openxmlformats.org/officeDocument/2006/relationships/hyperlink" Target="https://protect2.fireeye.com/v1/url?k=31323334-501d5122-313273af-454445555731-5b71d938202925cb&amp;q=1&amp;e=3ce7bd91-7b15-445d-bcbf-04d2367d3f9b&amp;u=https%3A%2F%2Fwww.ieee802.org%2F1%2Ffiles%2Fpublic%2Fdocs2023%2Fmaint-draft-cs-2020-cor1-PAR-modification-0123-v02.pdf" TargetMode="External"/><Relationship Id="rId1" Type="http://schemas.openxmlformats.org/officeDocument/2006/relationships/slideLayout" Target="../slideLayouts/slideLayout2.xml"/><Relationship Id="rId6" Type="http://schemas.openxmlformats.org/officeDocument/2006/relationships/hyperlink" Target="https://www.ieee802.org/1/files/public/docs2023/dt-draft-CSD-modification-0123-v01.pdf" TargetMode="External"/><Relationship Id="rId11" Type="http://schemas.openxmlformats.org/officeDocument/2006/relationships/hyperlink" Target="https://mentor.ieee.org/802.15/dcn/23/15-23-0040-00-0017-propsed-par-for-task-group-privacy.pdf" TargetMode="External"/><Relationship Id="rId5" Type="http://schemas.openxmlformats.org/officeDocument/2006/relationships/hyperlink" Target="https://www.ieee802.org/1/files/public/docs2023/dt-draft-PAR-modification-0123-v01.pdf" TargetMode="External"/><Relationship Id="rId10" Type="http://schemas.openxmlformats.org/officeDocument/2006/relationships/hyperlink" Target="https://www.ieee802.org/1/files/public/docs2023/du-draft-CSD-0123-v01.pdf" TargetMode="External"/><Relationship Id="rId4" Type="http://schemas.openxmlformats.org/officeDocument/2006/relationships/hyperlink" Target="https://www.ieee802.org/1/files/public/docs2023/dm-draft-CSD-modification-0123-v01.pdf" TargetMode="External"/><Relationship Id="rId9" Type="http://schemas.openxmlformats.org/officeDocument/2006/relationships/hyperlink" Target="https://www.ieee802.org/1/files/public/docs2023/du-draft-PAR-0123-v01.pdf" TargetMode="External"/></Relationships>
</file>

<file path=ppt/slides/_rels/slide20.xml.rels><?xml version="1.0" encoding="UTF-8" standalone="yes"?>
<Relationships xmlns="http://schemas.openxmlformats.org/package/2006/relationships"><Relationship Id="rId3" Type="http://schemas.openxmlformats.org/officeDocument/2006/relationships/hyperlink" Target="https://www.ieee802.org/1/files/public/docs2023/dt-draft-CSD-modification-0123-v01.pdf" TargetMode="External"/><Relationship Id="rId2" Type="http://schemas.openxmlformats.org/officeDocument/2006/relationships/hyperlink" Target="https://www.ieee802.org/1/files/public/docs2023/dt-draft-PAR-modification-0123-v01.pdf" TargetMode="Externa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www.ieee802.org/1/files/public/docs2023/dx-draft-CSD-0123-v01.pdf" TargetMode="External"/><Relationship Id="rId2" Type="http://schemas.openxmlformats.org/officeDocument/2006/relationships/hyperlink" Target="https://www.ieee802.org/1/files/public/docs2023/dx-draft-PAR-0123-v01.pdf"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www.ieee802.org/1/files/public/docs2023/du-draft-CSD-0123-v01.pdf" TargetMode="External"/><Relationship Id="rId2" Type="http://schemas.openxmlformats.org/officeDocument/2006/relationships/hyperlink" Target="https://www.ieee802.org/1/files/public/docs2023/du-draft-PAR-0123-v01.pdf" TargetMode="Externa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mentor.ieee.org/802.15/dcn/23/15-23-0041-02-0017-draft-csd.docx" TargetMode="External"/><Relationship Id="rId2" Type="http://schemas.openxmlformats.org/officeDocument/2006/relationships/hyperlink" Target="https://mentor.ieee.org/802.15/dcn/23/15-23-0040-00-0017-propsed-par-for-task-group-privacy.pdf"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hyperlink" Target="https://mentor.ieee.org/802.15/dcn/23/15-23-0041-02-0017-draft-csd.docx"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3" Type="http://schemas.openxmlformats.org/officeDocument/2006/relationships/hyperlink" Target="https://ieee802.org/PARs.shtml"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https://mentor.ieee.org/802.11/dcn/22/11-23-0187-00-0PAR-PAR%20Review%20SC%20-%20Meeting%20Agenda%20and%20Comment%20slides%20-%20March%202023%20-%20Mixed-Mode%20Plenary.ppt" TargetMode="Externa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hyperlink" Target="http://grouper.ieee.org/groups/802/PARs.s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4" Type="http://schemas.openxmlformats.org/officeDocument/2006/relationships/hyperlink" Target="https://mentor.ieee.org/802.11/dcn/22/11-22-1940-00-0PAR-minutes-november-2022-session.docx" TargetMode="External"/></Relationships>
</file>

<file path=ppt/slides/_rels/slide4.xml.rels><?xml version="1.0" encoding="UTF-8" standalone="yes"?>
<Relationships xmlns="http://schemas.openxmlformats.org/package/2006/relationships"><Relationship Id="rId2" Type="http://schemas.openxmlformats.org/officeDocument/2006/relationships/hyperlink" Target="https://cvent.me/AwPbAx"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6.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develop/policies/bylaws/sect6-7.html#loa"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_rels/slide9.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b="0" i="0" dirty="0">
                <a:solidFill>
                  <a:srgbClr val="000000"/>
                </a:solidFill>
                <a:effectLst/>
                <a:latin typeface="Verdana" panose="020B0604030504040204" pitchFamily="34" charset="0"/>
              </a:rPr>
              <a:t>	PAR Review SC - Meeting Agenda and Comment slides - March 2023 - Mixed-Mode Plenary</a:t>
            </a:r>
            <a:endParaRPr lang="en-GB" dirty="0"/>
          </a:p>
        </p:txBody>
      </p:sp>
      <p:sp>
        <p:nvSpPr>
          <p:cNvPr id="3074" name="Rectangle 2"/>
          <p:cNvSpPr>
            <a:spLocks noGrp="1" noChangeArrowheads="1"/>
          </p:cNvSpPr>
          <p:nvPr>
            <p:ph idx="1"/>
          </p:nvPr>
        </p:nvSpPr>
        <p:spPr>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 2023-03-13</a:t>
            </a:r>
          </a:p>
        </p:txBody>
      </p:sp>
      <p:sp>
        <p:nvSpPr>
          <p:cNvPr id="6" name="Date Placeholder 3"/>
          <p:cNvSpPr>
            <a:spLocks noGrp="1"/>
          </p:cNvSpPr>
          <p:nvPr>
            <p:ph type="dt" idx="10"/>
          </p:nvPr>
        </p:nvSpPr>
        <p:spPr/>
        <p:txBody>
          <a:bodyPr/>
          <a:lstStyle/>
          <a:p>
            <a:r>
              <a:rPr lang="en-US"/>
              <a:t>March 2023</a:t>
            </a:r>
            <a:endParaRPr lang="en-GB" dirty="0"/>
          </a:p>
        </p:txBody>
      </p:sp>
      <p:sp>
        <p:nvSpPr>
          <p:cNvPr id="7" name="Footer Placeholder 4"/>
          <p:cNvSpPr>
            <a:spLocks noGrp="1"/>
          </p:cNvSpPr>
          <p:nvPr>
            <p:ph type="ftr" idx="11"/>
          </p:nvPr>
        </p:nvSpPr>
        <p:spPr/>
        <p:txBody>
          <a:bodyPr/>
          <a:lstStyle/>
          <a:p>
            <a:r>
              <a:rPr lang="en-GB"/>
              <a:t>Jon Rosdahl (Qualcomm)</a:t>
            </a:r>
            <a:endParaRPr lang="en-GB" dirty="0"/>
          </a:p>
        </p:txBody>
      </p:sp>
      <p:sp>
        <p:nvSpPr>
          <p:cNvPr id="8" name="Slide Number Placeholder 5"/>
          <p:cNvSpPr>
            <a:spLocks noGrp="1"/>
          </p:cNvSpPr>
          <p:nvPr>
            <p:ph type="sldNum" idx="12"/>
          </p:nvPr>
        </p:nvSpPr>
        <p:spPr/>
        <p:txBody>
          <a:bodyPr/>
          <a:lstStyle/>
          <a:p>
            <a:r>
              <a:rPr lang="en-GB"/>
              <a:t>Slide </a:t>
            </a:r>
            <a:fld id="{93823DB3-BAA4-4F4A-B4B3-ED9ABE70E976}" type="slidenum">
              <a:rPr lang="en-GB" smtClean="0"/>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57025170"/>
              </p:ext>
            </p:extLst>
          </p:nvPr>
        </p:nvGraphicFramePr>
        <p:xfrm>
          <a:off x="2057400" y="2590805"/>
          <a:ext cx="8001000" cy="2422525"/>
        </p:xfrm>
        <a:graphic>
          <a:graphicData uri="http://schemas.openxmlformats.org/presentationml/2006/ole">
            <mc:AlternateContent xmlns:mc="http://schemas.openxmlformats.org/markup-compatibility/2006">
              <mc:Choice xmlns:v="urn:schemas-microsoft-com:vml" Requires="v">
                <p:oleObj name="Document" r:id="rId3" imgW="8289564" imgH="2521714" progId="Word.Document.8">
                  <p:embed/>
                </p:oleObj>
              </mc:Choice>
              <mc:Fallback>
                <p:oleObj name="Document" r:id="rId3" imgW="8289564" imgH="2521714" progId="Word.Document.8">
                  <p:embed/>
                  <p:pic>
                    <p:nvPicPr>
                      <p:cNvPr id="3075" name="Object 3"/>
                      <p:cNvPicPr>
                        <a:picLocks noChangeAspect="1" noChangeArrowheads="1"/>
                      </p:cNvPicPr>
                      <p:nvPr/>
                    </p:nvPicPr>
                    <p:blipFill>
                      <a:blip r:embed="rId4"/>
                      <a:srcRect/>
                      <a:stretch>
                        <a:fillRect/>
                      </a:stretch>
                    </p:blipFill>
                    <p:spPr bwMode="auto">
                      <a:xfrm>
                        <a:off x="2057400" y="2590805"/>
                        <a:ext cx="8001000" cy="242252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2121694" y="2246414"/>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802 Ground Rules</a:t>
            </a:r>
          </a:p>
        </p:txBody>
      </p:sp>
      <p:sp>
        <p:nvSpPr>
          <p:cNvPr id="3" name="Content Placeholder 2"/>
          <p:cNvSpPr>
            <a:spLocks noGrp="1"/>
          </p:cNvSpPr>
          <p:nvPr>
            <p:ph idx="1"/>
          </p:nvPr>
        </p:nvSpPr>
        <p:spPr/>
        <p:txBody>
          <a:bodyPr/>
          <a:lstStyle/>
          <a:p>
            <a:pPr indent="-457200">
              <a:buFont typeface="Arial" panose="020B0604020202020204" pitchFamily="34" charset="0"/>
              <a:buChar char="•"/>
            </a:pPr>
            <a:r>
              <a:rPr lang="en-US" dirty="0">
                <a:cs typeface="DejaVu Sans" pitchFamily="34" charset="0"/>
              </a:rPr>
              <a:t>Respect … give it, get it</a:t>
            </a:r>
          </a:p>
          <a:p>
            <a:pPr indent="-457200">
              <a:buFont typeface="Arial" panose="020B0604020202020204" pitchFamily="34" charset="0"/>
              <a:buChar char="•"/>
            </a:pPr>
            <a:r>
              <a:rPr lang="en-US" dirty="0">
                <a:cs typeface="DejaVu Sans" pitchFamily="34" charset="0"/>
              </a:rPr>
              <a:t>NO product pitches</a:t>
            </a:r>
          </a:p>
          <a:p>
            <a:pPr indent="-457200">
              <a:buFont typeface="Arial" panose="020B0604020202020204" pitchFamily="34" charset="0"/>
              <a:buChar char="•"/>
            </a:pPr>
            <a:r>
              <a:rPr lang="en-US" dirty="0">
                <a:cs typeface="DejaVu Sans" pitchFamily="34" charset="0"/>
              </a:rPr>
              <a:t>NO corporate pitches</a:t>
            </a:r>
          </a:p>
          <a:p>
            <a:pPr indent="-457200">
              <a:buFont typeface="Arial" panose="020B0604020202020204" pitchFamily="34" charset="0"/>
              <a:buChar char="•"/>
            </a:pPr>
            <a:r>
              <a:rPr lang="en-US" dirty="0">
                <a:cs typeface="DejaVu Sans" pitchFamily="34" charset="0"/>
              </a:rPr>
              <a:t>NO prices</a:t>
            </a:r>
          </a:p>
          <a:p>
            <a:pPr indent="-457200">
              <a:buFont typeface="Arial" panose="020B0604020202020204" pitchFamily="34" charset="0"/>
              <a:buChar char="•"/>
            </a:pPr>
            <a:r>
              <a:rPr lang="en-US" dirty="0">
                <a:cs typeface="DejaVu Sans" pitchFamily="34" charset="0"/>
              </a:rPr>
              <a:t>NO restrictive notices – (no confidentiality notices in email)</a:t>
            </a:r>
          </a:p>
          <a:p>
            <a:pPr indent="-457200">
              <a:buFont typeface="Arial" panose="020B0604020202020204" pitchFamily="34" charset="0"/>
              <a:buChar char="•"/>
            </a:pPr>
            <a:r>
              <a:rPr lang="en-US" dirty="0">
                <a:cs typeface="DejaVu Sans" pitchFamily="34" charset="0"/>
              </a:rPr>
              <a:t>Presentations must be openly available</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10</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7719158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 Rules Documents </a:t>
            </a:r>
          </a:p>
        </p:txBody>
      </p:sp>
      <p:sp>
        <p:nvSpPr>
          <p:cNvPr id="8198" name="Rectangle 3"/>
          <p:cNvSpPr>
            <a:spLocks noGrp="1" noChangeArrowheads="1"/>
          </p:cNvSpPr>
          <p:nvPr>
            <p:ph idx="1"/>
          </p:nvPr>
        </p:nvSpPr>
        <p:spPr>
          <a:xfrm>
            <a:off x="914402" y="1484784"/>
            <a:ext cx="10475382" cy="4809655"/>
          </a:xfrm>
          <a:noFill/>
        </p:spPr>
        <p:txBody>
          <a:bodyPr/>
          <a:lstStyle/>
          <a:p>
            <a:r>
              <a:rPr lang="en-US" b="1" i="0" dirty="0">
                <a:solidFill>
                  <a:srgbClr val="000000"/>
                </a:solidFill>
                <a:effectLst/>
              </a:rPr>
              <a:t>IEEE LMSC 802 policies and procedures/operations manual: </a:t>
            </a:r>
            <a:r>
              <a:rPr lang="en-US" altLang="en-US" sz="2000" dirty="0">
                <a:hlinkClick r:id="rId3"/>
              </a:rPr>
              <a:t>http://www.ieee802.org/devdocs.shtml</a:t>
            </a:r>
            <a:r>
              <a:rPr lang="en-US" altLang="en-US" sz="2000" dirty="0"/>
              <a:t> </a:t>
            </a:r>
          </a:p>
          <a:p>
            <a:pPr algn="l">
              <a:buFont typeface="Arial" panose="020B0604020202020204" pitchFamily="34" charset="0"/>
              <a:buChar char="•"/>
            </a:pPr>
            <a:r>
              <a:rPr lang="en-US" b="0" i="0" dirty="0">
                <a:solidFill>
                  <a:srgbClr val="000000"/>
                </a:solidFill>
                <a:effectLst/>
                <a:hlinkClick r:id="rId4"/>
              </a:rPr>
              <a:t>IEEE 802 Policies &amp; Procedures</a:t>
            </a:r>
            <a:r>
              <a:rPr lang="en-US" b="0" i="0" dirty="0">
                <a:solidFill>
                  <a:srgbClr val="000000"/>
                </a:solidFill>
                <a:effectLst/>
              </a:rPr>
              <a:t> </a:t>
            </a:r>
            <a:r>
              <a:rPr lang="en-US" sz="2000" b="0" i="0" dirty="0">
                <a:solidFill>
                  <a:srgbClr val="000000"/>
                </a:solidFill>
                <a:effectLst/>
              </a:rPr>
              <a:t>(approved by IEEE-SA Standards Board 22 May 2020) </a:t>
            </a:r>
            <a:endParaRPr lang="en-US" b="0" i="0" dirty="0">
              <a:solidFill>
                <a:srgbClr val="000000"/>
              </a:solidFill>
              <a:effectLst/>
            </a:endParaRPr>
          </a:p>
          <a:p>
            <a:pPr algn="l">
              <a:buFont typeface="Arial" panose="020B0604020202020204" pitchFamily="34" charset="0"/>
              <a:buChar char="•"/>
            </a:pPr>
            <a:r>
              <a:rPr lang="en-US" b="0" i="0" dirty="0">
                <a:solidFill>
                  <a:srgbClr val="000000"/>
                </a:solidFill>
                <a:effectLst/>
                <a:hlinkClick r:id="rId5"/>
              </a:rPr>
              <a:t>IEEE 802 Operations Manual</a:t>
            </a:r>
            <a:r>
              <a:rPr lang="en-US" sz="2000" b="0" i="0" dirty="0">
                <a:solidFill>
                  <a:srgbClr val="000000"/>
                </a:solidFill>
                <a:effectLst/>
              </a:rPr>
              <a:t>, v25, effective 19 November 2021</a:t>
            </a:r>
            <a:endParaRPr lang="en-US" b="0" i="0" dirty="0">
              <a:solidFill>
                <a:srgbClr val="000000"/>
              </a:solidFill>
              <a:effectLst/>
            </a:endParaRPr>
          </a:p>
          <a:p>
            <a:pPr marL="742950" lvl="1" indent="-285750" algn="l">
              <a:buFont typeface="Arial" panose="020B0604020202020204" pitchFamily="34" charset="0"/>
              <a:buChar char="•"/>
            </a:pPr>
            <a:r>
              <a:rPr lang="en-US" sz="1800" b="0" i="0" dirty="0">
                <a:solidFill>
                  <a:srgbClr val="000000"/>
                </a:solidFill>
                <a:effectLst/>
              </a:rPr>
              <a:t>Criteria for Standards Development (CSD) in </a:t>
            </a:r>
            <a:r>
              <a:rPr lang="en-US" sz="1800" b="0" i="0" dirty="0">
                <a:solidFill>
                  <a:srgbClr val="000000"/>
                </a:solidFill>
                <a:effectLst/>
                <a:hlinkClick r:id="rId6"/>
              </a:rPr>
              <a:t>Open Document Format (ODF)</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 and </a:t>
            </a:r>
            <a:r>
              <a:rPr lang="en-US" sz="1800" b="0" i="0" dirty="0">
                <a:solidFill>
                  <a:srgbClr val="000000"/>
                </a:solidFill>
                <a:effectLst/>
                <a:hlinkClick r:id="rId7"/>
              </a:rPr>
              <a:t>Word 97/2000/XP format</a:t>
            </a:r>
            <a:r>
              <a:rPr lang="en-US" sz="1800" b="0" i="0" dirty="0">
                <a:solidFill>
                  <a:srgbClr val="000000"/>
                </a:solidFill>
                <a:effectLst/>
              </a:rPr>
              <a:t> </a:t>
            </a:r>
            <a:r>
              <a:rPr lang="en-US" sz="1800" b="0" i="1" dirty="0">
                <a:solidFill>
                  <a:srgbClr val="000000"/>
                </a:solidFill>
                <a:effectLst/>
              </a:rPr>
              <a:t>(revision 1, last updated 31 August 2020)</a:t>
            </a:r>
            <a:r>
              <a:rPr lang="en-US" sz="1800" b="0" i="0" dirty="0">
                <a:solidFill>
                  <a:srgbClr val="000000"/>
                </a:solidFill>
                <a:effectLst/>
              </a:rPr>
              <a:t>.</a:t>
            </a:r>
          </a:p>
          <a:p>
            <a:pPr algn="l">
              <a:buFont typeface="Arial" panose="020B0604020202020204" pitchFamily="34" charset="0"/>
              <a:buChar char="•"/>
            </a:pPr>
            <a:r>
              <a:rPr lang="en-US" b="0" i="0" dirty="0">
                <a:solidFill>
                  <a:srgbClr val="000000"/>
                </a:solidFill>
                <a:effectLst/>
                <a:hlinkClick r:id="rId8"/>
              </a:rPr>
              <a:t>IEEE 802 Working Group Policies and Procedures</a:t>
            </a:r>
            <a:r>
              <a:rPr lang="en-US" b="0" i="0" dirty="0">
                <a:solidFill>
                  <a:srgbClr val="000000"/>
                </a:solidFill>
                <a:effectLst/>
              </a:rPr>
              <a:t> </a:t>
            </a:r>
            <a:r>
              <a:rPr lang="en-US" sz="2000" b="0" i="0" dirty="0">
                <a:solidFill>
                  <a:srgbClr val="000000"/>
                </a:solidFill>
                <a:effectLst/>
              </a:rPr>
              <a:t>v23, effective 7 December 2021.</a:t>
            </a:r>
          </a:p>
          <a:p>
            <a:pPr algn="l">
              <a:buFont typeface="Arial" panose="020B0604020202020204" pitchFamily="34" charset="0"/>
              <a:buChar char="•"/>
            </a:pPr>
            <a:r>
              <a:rPr lang="en-US" b="0" i="0" dirty="0">
                <a:solidFill>
                  <a:srgbClr val="000000"/>
                </a:solidFill>
                <a:effectLst/>
                <a:hlinkClick r:id="rId9"/>
              </a:rPr>
              <a:t>IEEE 802 LMSC Chair's Guidelines</a:t>
            </a:r>
            <a:r>
              <a:rPr lang="en-US" b="0" i="0" dirty="0">
                <a:solidFill>
                  <a:srgbClr val="000000"/>
                </a:solidFill>
                <a:effectLst/>
              </a:rPr>
              <a:t>, </a:t>
            </a:r>
            <a:r>
              <a:rPr lang="en-US" sz="2000" b="0" i="0" dirty="0">
                <a:solidFill>
                  <a:srgbClr val="000000"/>
                </a:solidFill>
                <a:effectLst/>
              </a:rPr>
              <a:t>v31, effective 23 July 2021</a:t>
            </a:r>
          </a:p>
          <a:p>
            <a:pPr algn="l">
              <a:buFont typeface="Arial" panose="020B0604020202020204" pitchFamily="34" charset="0"/>
              <a:buChar char="•"/>
            </a:pPr>
            <a:r>
              <a:rPr lang="en-US" b="1" i="0" dirty="0">
                <a:solidFill>
                  <a:srgbClr val="000000"/>
                </a:solidFill>
                <a:effectLst/>
              </a:rPr>
              <a:t>IEEE Participant Behavior - Individual Method</a:t>
            </a:r>
            <a:endParaRPr lang="en-US" b="0" i="0" dirty="0">
              <a:solidFill>
                <a:srgbClr val="000000"/>
              </a:solidFill>
              <a:effectLst/>
            </a:endParaRPr>
          </a:p>
          <a:p>
            <a:pPr marL="742950" lvl="1" indent="-285750" algn="l">
              <a:buFont typeface="Arial" panose="020B0604020202020204" pitchFamily="34" charset="0"/>
              <a:buChar char="•"/>
            </a:pPr>
            <a:r>
              <a:rPr lang="en-US" b="0" i="0" dirty="0">
                <a:solidFill>
                  <a:srgbClr val="000000"/>
                </a:solidFill>
                <a:effectLst/>
                <a:hlinkClick r:id="rId10"/>
              </a:rPr>
              <a:t>Slide detailing appropriate participant behavior</a:t>
            </a:r>
            <a:r>
              <a:rPr lang="en-US" b="0" i="0" dirty="0">
                <a:solidFill>
                  <a:srgbClr val="000000"/>
                </a:solidFill>
                <a:effectLst/>
              </a:rPr>
              <a:t> (PDF).</a:t>
            </a:r>
          </a:p>
          <a:p>
            <a:pPr marL="742950" lvl="1" indent="-285750" algn="l">
              <a:buFont typeface="Arial" panose="020B0604020202020204" pitchFamily="34" charset="0"/>
              <a:buChar char="•"/>
            </a:pPr>
            <a:endParaRPr lang="en-US" b="0" i="0" dirty="0">
              <a:solidFill>
                <a:srgbClr val="000000"/>
              </a:solidFill>
              <a:effectLst/>
            </a:endParaRPr>
          </a:p>
          <a:p>
            <a:r>
              <a:rPr lang="en-US" dirty="0"/>
              <a:t>Policies and Procedures hierarchy</a:t>
            </a:r>
            <a:r>
              <a:rPr lang="en-US" sz="1600" dirty="0"/>
              <a:t>: </a:t>
            </a:r>
            <a:r>
              <a:rPr lang="en-US" sz="1600" b="0" dirty="0">
                <a:hlinkClick r:id="rId11"/>
              </a:rPr>
              <a:t>http://www.ieee802.org/11/Rules/rules.shtml</a:t>
            </a:r>
            <a:endParaRPr lang="en-US" sz="1600" b="0" dirty="0"/>
          </a:p>
          <a:p>
            <a:endParaRPr lang="en-US" sz="1600" b="0"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11</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233286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p:txBody>
          <a:bodyPr/>
          <a:lstStyle/>
          <a:p>
            <a:r>
              <a:rPr lang="en-US" dirty="0"/>
              <a:t>IEEE 802.11 Rules Document </a:t>
            </a:r>
          </a:p>
        </p:txBody>
      </p:sp>
      <p:sp>
        <p:nvSpPr>
          <p:cNvPr id="8198" name="Rectangle 3"/>
          <p:cNvSpPr>
            <a:spLocks noGrp="1" noChangeArrowheads="1"/>
          </p:cNvSpPr>
          <p:nvPr>
            <p:ph idx="1"/>
          </p:nvPr>
        </p:nvSpPr>
        <p:spPr>
          <a:noFill/>
        </p:spPr>
        <p:txBody>
          <a:bodyPr/>
          <a:lstStyle/>
          <a:p>
            <a:r>
              <a:rPr lang="en-US" dirty="0"/>
              <a:t>IEEE 802.11 WG Operations Manual (Approved 15 Sept 2022):</a:t>
            </a:r>
          </a:p>
          <a:p>
            <a:pPr lvl="1"/>
            <a:r>
              <a:rPr lang="en-US" altLang="en-US" dirty="0">
                <a:hlinkClick r:id="rId3"/>
              </a:rPr>
              <a:t>https://mentor.ieee.org/802.11/dcn/22/11-22-1638-00-0000-802-11-operations-manual.docx</a:t>
            </a:r>
            <a:endParaRPr lang="en-US" altLang="en-US" dirty="0"/>
          </a:p>
          <a:p>
            <a:endParaRPr lang="en-US" dirty="0"/>
          </a:p>
        </p:txBody>
      </p:sp>
      <p:sp>
        <p:nvSpPr>
          <p:cNvPr id="2" name="Slide Number Placeholder 1"/>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
        <p:nvSpPr>
          <p:cNvPr id="819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US"/>
          </a:p>
        </p:txBody>
      </p:sp>
      <p:sp>
        <p:nvSpPr>
          <p:cNvPr id="819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p>
        </p:txBody>
      </p:sp>
    </p:spTree>
    <p:extLst>
      <p:ext uri="{BB962C8B-B14F-4D97-AF65-F5344CB8AC3E}">
        <p14:creationId xmlns:p14="http://schemas.microsoft.com/office/powerpoint/2010/main" val="92592904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3B43754-1163-4B0C-8310-62C38E10D93C}"/>
              </a:ext>
            </a:extLst>
          </p:cNvPr>
          <p:cNvSpPr>
            <a:spLocks noGrp="1"/>
          </p:cNvSpPr>
          <p:nvPr>
            <p:ph type="title"/>
          </p:nvPr>
        </p:nvSpPr>
        <p:spPr>
          <a:xfrm>
            <a:off x="914402" y="685803"/>
            <a:ext cx="10361084" cy="1087013"/>
          </a:xfrm>
        </p:spPr>
        <p:txBody>
          <a:bodyPr/>
          <a:lstStyle/>
          <a:p>
            <a:r>
              <a:rPr lang="en-US" sz="2400" dirty="0"/>
              <a:t>IEEE 802 PARs &amp; ICAIDs under consideration</a:t>
            </a:r>
            <a:br>
              <a:rPr lang="en-US" sz="2400" dirty="0"/>
            </a:br>
            <a:r>
              <a:rPr lang="en-US" sz="2400" dirty="0"/>
              <a:t>for 2023 March IEEE 802 Mixed-mode Plenary</a:t>
            </a:r>
          </a:p>
        </p:txBody>
      </p:sp>
      <p:sp>
        <p:nvSpPr>
          <p:cNvPr id="4" name="Date Placeholder 3">
            <a:extLst>
              <a:ext uri="{FF2B5EF4-FFF2-40B4-BE49-F238E27FC236}">
                <a16:creationId xmlns:a16="http://schemas.microsoft.com/office/drawing/2014/main" id="{6FF350B7-E5CE-41F0-99E9-3A5050C16B3F}"/>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C4AAACEF-B513-4572-B476-9E4E8BE6A700}"/>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F12FA1E8-46A1-4F71-B8FE-649504112FD1}"/>
              </a:ext>
            </a:extLst>
          </p:cNvPr>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
        <p:nvSpPr>
          <p:cNvPr id="8" name="Content Placeholder 7">
            <a:extLst>
              <a:ext uri="{FF2B5EF4-FFF2-40B4-BE49-F238E27FC236}">
                <a16:creationId xmlns:a16="http://schemas.microsoft.com/office/drawing/2014/main" id="{A17284DF-72F3-4BE4-A17D-B2B7EC7499F0}"/>
              </a:ext>
            </a:extLst>
          </p:cNvPr>
          <p:cNvSpPr>
            <a:spLocks noGrp="1"/>
          </p:cNvSpPr>
          <p:nvPr>
            <p:ph idx="1"/>
          </p:nvPr>
        </p:nvSpPr>
        <p:spPr>
          <a:xfrm>
            <a:off x="912253" y="1772816"/>
            <a:ext cx="10547392" cy="4702599"/>
          </a:xfrm>
        </p:spPr>
        <p:txBody>
          <a:bodyPr/>
          <a:lstStyle/>
          <a:p>
            <a:r>
              <a:rPr lang="en-US" sz="2000" b="1" dirty="0"/>
              <a:t>Mar 13-18, 2023 Atlanta, GA, USA</a:t>
            </a:r>
          </a:p>
          <a:p>
            <a:pPr>
              <a:buFont typeface="Arial" panose="020B0604020202020204" pitchFamily="34" charset="0"/>
              <a:buChar cha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a:buFont typeface="Arial" panose="020B0604020202020204" pitchFamily="34" charset="0"/>
              <a:buChar cha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a:buFont typeface="Arial" panose="020B0604020202020204" pitchFamily="34" charset="0"/>
              <a:buChar cha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a:buFont typeface="Arial" panose="020B0604020202020204" pitchFamily="34" charset="0"/>
              <a:buChar cha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a:buFont typeface="Arial" panose="020B0604020202020204" pitchFamily="34" charset="0"/>
              <a:buChar cha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pPr>
              <a:buFont typeface="Arial" panose="020B0604020202020204" pitchFamily="34" charset="0"/>
              <a:buChar char="•"/>
            </a:pPr>
            <a:r>
              <a:rPr lang="en-US" sz="2000" dirty="0"/>
              <a:t>802.15.4 - Amendment: Privacy Enhancements, </a:t>
            </a:r>
            <a:r>
              <a:rPr lang="en-US" sz="2000" b="0" dirty="0">
                <a:hlinkClick r:id="rId11"/>
              </a:rPr>
              <a:t>PAR</a:t>
            </a:r>
            <a:r>
              <a:rPr lang="en-US" sz="2000" b="0" dirty="0"/>
              <a:t> and </a:t>
            </a:r>
            <a:r>
              <a:rPr lang="en-US" sz="2000" b="0" dirty="0">
                <a:hlinkClick r:id="rId12"/>
              </a:rPr>
              <a:t>CSD</a:t>
            </a:r>
            <a:endParaRPr lang="en-US" sz="2000" dirty="0"/>
          </a:p>
        </p:txBody>
      </p:sp>
    </p:spTree>
    <p:extLst>
      <p:ext uri="{BB962C8B-B14F-4D97-AF65-F5344CB8AC3E}">
        <p14:creationId xmlns:p14="http://schemas.microsoft.com/office/powerpoint/2010/main" val="209930538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Autofit/>
          </a:bodyPr>
          <a:lstStyle/>
          <a:p>
            <a:r>
              <a:rPr lang="en-US" altLang="en-US" sz="2800" dirty="0"/>
              <a:t>Agenda for PAR Review SC –  March 13, 14 and 16, 2023</a:t>
            </a:r>
            <a:br>
              <a:rPr lang="en-US" altLang="en-US" sz="2800" dirty="0"/>
            </a:br>
            <a:r>
              <a:rPr lang="en-US" altLang="en-US" sz="2800" dirty="0"/>
              <a:t>Chair: Jon Rosdahl</a:t>
            </a:r>
            <a:endParaRPr lang="en-US" sz="2800" dirty="0"/>
          </a:p>
        </p:txBody>
      </p:sp>
      <p:sp>
        <p:nvSpPr>
          <p:cNvPr id="3" name="Content Placeholder 2"/>
          <p:cNvSpPr>
            <a:spLocks noGrp="1"/>
          </p:cNvSpPr>
          <p:nvPr>
            <p:ph idx="1"/>
          </p:nvPr>
        </p:nvSpPr>
        <p:spPr>
          <a:xfrm>
            <a:off x="914402" y="1744827"/>
            <a:ext cx="10361084" cy="4492485"/>
          </a:xfrm>
        </p:spPr>
        <p:txBody>
          <a:bodyPr>
            <a:normAutofit fontScale="85000" lnSpcReduction="20000"/>
          </a:bodyPr>
          <a:lstStyle/>
          <a:p>
            <a:pPr marL="0" indent="0"/>
            <a:r>
              <a:rPr lang="en-US" dirty="0"/>
              <a:t>Agenda:</a:t>
            </a:r>
          </a:p>
          <a:p>
            <a:pPr marL="0" indent="0"/>
            <a:r>
              <a:rPr lang="en-US" dirty="0"/>
              <a:t>Monday 13 March 2023 13:30-15:30 ET</a:t>
            </a:r>
          </a:p>
          <a:p>
            <a:pPr marL="1257300" lvl="2" indent="-457200">
              <a:buFont typeface="+mj-lt"/>
              <a:buAutoNum type="arabicPeriod"/>
            </a:pPr>
            <a:r>
              <a:rPr lang="en-US" sz="2000" dirty="0"/>
              <a:t>Welcome – Review Policies and Procedures slides.</a:t>
            </a:r>
          </a:p>
          <a:p>
            <a:pPr marL="1257300" lvl="2" indent="-457200">
              <a:buFont typeface="+mj-lt"/>
              <a:buAutoNum type="arabicPeriod"/>
            </a:pPr>
            <a:r>
              <a:rPr lang="en-US" sz="2000" dirty="0"/>
              <a:t>Approve Previous Minutes </a:t>
            </a:r>
          </a:p>
          <a:p>
            <a:pPr marL="1257300" lvl="2" indent="-457200">
              <a:buFont typeface="+mj-lt"/>
              <a:buAutoNum type="arabicPeriod"/>
            </a:pPr>
            <a:r>
              <a:rPr lang="en-US" sz="2000" dirty="0"/>
              <a:t>Determine order of review</a:t>
            </a:r>
          </a:p>
          <a:p>
            <a:pPr marL="1257300" lvl="2" indent="-457200">
              <a:buFont typeface="+mj-lt"/>
              <a:buAutoNum type="arabicPeriod"/>
            </a:pPr>
            <a:r>
              <a:rPr lang="en-US" sz="2000" dirty="0"/>
              <a:t>Review PARs/CSD posted for review this Plenary.</a:t>
            </a:r>
          </a:p>
          <a:p>
            <a:pPr marL="800100" lvl="2" indent="0"/>
            <a:endParaRPr lang="en-US" sz="2000" dirty="0"/>
          </a:p>
          <a:p>
            <a:pPr marL="0" indent="0"/>
            <a:r>
              <a:rPr lang="en-US" dirty="0"/>
              <a:t>Tuesday 14 March 2023 10:30-12:30 ET</a:t>
            </a:r>
          </a:p>
          <a:p>
            <a:pPr marL="1257300" lvl="2" indent="-457200">
              <a:buFont typeface="+mj-lt"/>
              <a:buAutoNum type="arabicPeriod"/>
            </a:pPr>
            <a:r>
              <a:rPr lang="en-US" sz="2000" dirty="0"/>
              <a:t>Review PARs/CSD posted for review this Plenary.</a:t>
            </a:r>
          </a:p>
          <a:p>
            <a:pPr marL="1257300" lvl="2" indent="-457200">
              <a:buFont typeface="+mj-lt"/>
              <a:buAutoNum type="arabicPeriod"/>
            </a:pPr>
            <a:r>
              <a:rPr lang="en-US" sz="2000" dirty="0"/>
              <a:t>Post Feedback to 802 EC Reflector by 14 March 2023, 6:30 pm ET</a:t>
            </a:r>
          </a:p>
          <a:p>
            <a:pPr marL="1257300" lvl="2" indent="-457200">
              <a:buFont typeface="+mj-lt"/>
              <a:buAutoNum type="arabicPeriod"/>
            </a:pPr>
            <a:r>
              <a:rPr lang="en-US" sz="2000" dirty="0"/>
              <a:t>Recess</a:t>
            </a:r>
            <a:endParaRPr lang="en-US" sz="2000" u="sng" dirty="0"/>
          </a:p>
          <a:p>
            <a:pPr marL="857250" lvl="1" indent="-457200">
              <a:buFont typeface="+mj-lt"/>
              <a:buAutoNum type="arabicPeriod"/>
            </a:pPr>
            <a:endParaRPr lang="en-US" u="sng" dirty="0"/>
          </a:p>
          <a:p>
            <a:pPr marL="0" indent="0"/>
            <a:r>
              <a:rPr lang="en-US" dirty="0"/>
              <a:t>Thursday 16 March 2023 - 10:30-12:30 ET</a:t>
            </a:r>
            <a:endParaRPr lang="en-US" b="0" dirty="0"/>
          </a:p>
          <a:p>
            <a:pPr marL="800100" lvl="2" indent="0"/>
            <a:r>
              <a:rPr lang="en-US" b="0" dirty="0"/>
              <a:t>	</a:t>
            </a:r>
            <a:r>
              <a:rPr lang="en-US" sz="1600" b="0" dirty="0"/>
              <a:t>1. Review Responses</a:t>
            </a:r>
          </a:p>
          <a:p>
            <a:pPr marL="800100" lvl="2" indent="0"/>
            <a:r>
              <a:rPr lang="en-US" sz="1600" b="0" dirty="0"/>
              <a:t>	2. Provide any required feedback to WG (email)</a:t>
            </a:r>
          </a:p>
          <a:p>
            <a:pPr marL="800100" lvl="2" indent="0"/>
            <a:r>
              <a:rPr lang="en-US" sz="1600" b="0" dirty="0"/>
              <a:t>	3. Adjourn</a:t>
            </a:r>
          </a:p>
        </p:txBody>
      </p:sp>
      <p:sp>
        <p:nvSpPr>
          <p:cNvPr id="6" name="Date Placeholder 5"/>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
        <p:nvSpPr>
          <p:cNvPr id="7" name="TextBox 6"/>
          <p:cNvSpPr txBox="1"/>
          <p:nvPr/>
        </p:nvSpPr>
        <p:spPr>
          <a:xfrm>
            <a:off x="2279576" y="1283162"/>
            <a:ext cx="2808312" cy="461665"/>
          </a:xfrm>
          <a:prstGeom prst="rect">
            <a:avLst/>
          </a:prstGeom>
          <a:noFill/>
        </p:spPr>
        <p:txBody>
          <a:bodyPr wrap="square" rtlCol="0">
            <a:spAutoFit/>
          </a:bodyPr>
          <a:lstStyle/>
          <a:p>
            <a:r>
              <a:rPr lang="en-US" dirty="0"/>
              <a:t>Draft Agenda:</a:t>
            </a:r>
          </a:p>
        </p:txBody>
      </p:sp>
    </p:spTree>
    <p:extLst>
      <p:ext uri="{BB962C8B-B14F-4D97-AF65-F5344CB8AC3E}">
        <p14:creationId xmlns:p14="http://schemas.microsoft.com/office/powerpoint/2010/main" val="343963531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F6D9B48-724F-44AC-933A-C1D772F30F06}"/>
              </a:ext>
            </a:extLst>
          </p:cNvPr>
          <p:cNvSpPr>
            <a:spLocks noGrp="1"/>
          </p:cNvSpPr>
          <p:nvPr>
            <p:ph type="title"/>
          </p:nvPr>
        </p:nvSpPr>
        <p:spPr>
          <a:xfrm>
            <a:off x="914402" y="685803"/>
            <a:ext cx="10361084" cy="654965"/>
          </a:xfrm>
        </p:spPr>
        <p:txBody>
          <a:bodyPr/>
          <a:lstStyle/>
          <a:p>
            <a:r>
              <a:rPr lang="en-US" sz="2800" dirty="0"/>
              <a:t>Motion to approve Previous Minutes</a:t>
            </a:r>
          </a:p>
        </p:txBody>
      </p:sp>
      <p:sp>
        <p:nvSpPr>
          <p:cNvPr id="3" name="Content Placeholder 2">
            <a:extLst>
              <a:ext uri="{FF2B5EF4-FFF2-40B4-BE49-F238E27FC236}">
                <a16:creationId xmlns:a16="http://schemas.microsoft.com/office/drawing/2014/main" id="{58F48A77-6149-4095-9848-28A693C82088}"/>
              </a:ext>
            </a:extLst>
          </p:cNvPr>
          <p:cNvSpPr>
            <a:spLocks noGrp="1"/>
          </p:cNvSpPr>
          <p:nvPr>
            <p:ph idx="1"/>
          </p:nvPr>
        </p:nvSpPr>
        <p:spPr/>
        <p:txBody>
          <a:bodyPr/>
          <a:lstStyle/>
          <a:p>
            <a:r>
              <a:rPr lang="en-US" sz="2000" b="1" dirty="0"/>
              <a:t>Move to approve the minutes from </a:t>
            </a:r>
            <a:r>
              <a:rPr lang="en-US" sz="2000" dirty="0"/>
              <a:t>Nov</a:t>
            </a:r>
            <a:r>
              <a:rPr lang="en-US" sz="2000" b="1" dirty="0"/>
              <a:t> 2022 in document  11-22/1940r0 :</a:t>
            </a:r>
          </a:p>
          <a:p>
            <a:r>
              <a:rPr lang="en-US" sz="2000" dirty="0"/>
              <a:t>	</a:t>
            </a:r>
            <a:r>
              <a:rPr lang="en-US" sz="2000" dirty="0">
                <a:hlinkClick r:id="rId2"/>
              </a:rPr>
              <a:t>https://mentor.ieee.org/802.11/dcn/22/11-22-1940-00-0PAR-minutes-november-2022-session.docx</a:t>
            </a:r>
            <a:endParaRPr lang="en-US" sz="2000" dirty="0"/>
          </a:p>
          <a:p>
            <a:endParaRPr lang="en-US" sz="2000" dirty="0"/>
          </a:p>
          <a:p>
            <a:r>
              <a:rPr lang="en-US" sz="2000" dirty="0"/>
              <a:t>Moved: Michael Montemurro</a:t>
            </a:r>
          </a:p>
          <a:p>
            <a:r>
              <a:rPr lang="en-US" sz="2000" dirty="0"/>
              <a:t>2</a:t>
            </a:r>
            <a:r>
              <a:rPr lang="en-US" sz="2000" baseline="30000" dirty="0"/>
              <a:t>nd</a:t>
            </a:r>
            <a:r>
              <a:rPr lang="en-US" sz="2000" dirty="0"/>
              <a:t>:       James </a:t>
            </a:r>
            <a:r>
              <a:rPr lang="en-US" sz="2000" dirty="0" err="1"/>
              <a:t>Gilb</a:t>
            </a:r>
            <a:r>
              <a:rPr lang="en-US" sz="2000" dirty="0"/>
              <a:t>	</a:t>
            </a:r>
          </a:p>
          <a:p>
            <a:r>
              <a:rPr lang="en-US" sz="2000" dirty="0" err="1"/>
              <a:t>Results:Unanimous</a:t>
            </a:r>
            <a:endParaRPr lang="en-US" dirty="0"/>
          </a:p>
        </p:txBody>
      </p:sp>
      <p:sp>
        <p:nvSpPr>
          <p:cNvPr id="4" name="Date Placeholder 3">
            <a:extLst>
              <a:ext uri="{FF2B5EF4-FFF2-40B4-BE49-F238E27FC236}">
                <a16:creationId xmlns:a16="http://schemas.microsoft.com/office/drawing/2014/main" id="{2F4099CA-8337-48FF-9415-776BA80408E3}"/>
              </a:ext>
            </a:extLst>
          </p:cNvPr>
          <p:cNvSpPr>
            <a:spLocks noGrp="1"/>
          </p:cNvSpPr>
          <p:nvPr>
            <p:ph type="dt" idx="10"/>
          </p:nvPr>
        </p:nvSpPr>
        <p:spPr/>
        <p:txBody>
          <a:body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US" sz="1800" b="1" i="0" u="none" strike="noStrike" kern="1200" cap="none" spc="0" normalizeH="0" baseline="0" noProof="0">
                <a:ln>
                  <a:noFill/>
                </a:ln>
                <a:solidFill>
                  <a:srgbClr val="000000"/>
                </a:solidFill>
                <a:effectLst/>
                <a:uLnTx/>
                <a:uFillTx/>
                <a:latin typeface="Times New Roman" pitchFamily="16" charset="0"/>
                <a:ea typeface="MS Gothic" charset="-128"/>
              </a:rPr>
              <a:t>March 2023</a:t>
            </a:r>
            <a:endPar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
        <p:nvSpPr>
          <p:cNvPr id="5" name="Footer Placeholder 4">
            <a:extLst>
              <a:ext uri="{FF2B5EF4-FFF2-40B4-BE49-F238E27FC236}">
                <a16:creationId xmlns:a16="http://schemas.microsoft.com/office/drawing/2014/main" id="{45521205-D607-4B1A-8F09-17C0A4C05585}"/>
              </a:ext>
            </a:extLst>
          </p:cNvPr>
          <p:cNvSpPr>
            <a:spLocks noGrp="1"/>
          </p:cNvSpPr>
          <p:nvPr>
            <p:ph type="ftr" idx="11"/>
          </p:nvPr>
        </p:nvSpPr>
        <p:spPr/>
        <p:txBody>
          <a:body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8" charset="0"/>
              <a:buNone/>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Arial Unicode MS" pitchFamily="34" charset="-128"/>
              </a:rPr>
              <a:t>Jon Rosdahl (Qualcomm)</a:t>
            </a:r>
            <a:endParaRPr kumimoji="0" lang="en-GB" sz="1800" b="0" i="0" u="none" strike="noStrike" kern="1200" cap="none" spc="0" normalizeH="0" baseline="0" noProof="0" dirty="0">
              <a:ln>
                <a:noFill/>
              </a:ln>
              <a:solidFill>
                <a:srgbClr val="000000"/>
              </a:solidFill>
              <a:effectLst/>
              <a:uLnTx/>
              <a:uFillTx/>
              <a:latin typeface="Times New Roman" pitchFamily="16" charset="0"/>
              <a:ea typeface="Arial Unicode MS" pitchFamily="34" charset="-128"/>
            </a:endParaRPr>
          </a:p>
        </p:txBody>
      </p:sp>
      <p:sp>
        <p:nvSpPr>
          <p:cNvPr id="6" name="Slide Number Placeholder 5">
            <a:extLst>
              <a:ext uri="{FF2B5EF4-FFF2-40B4-BE49-F238E27FC236}">
                <a16:creationId xmlns:a16="http://schemas.microsoft.com/office/drawing/2014/main" id="{7977B1C8-1CEA-4903-9610-B1E925DF4894}"/>
              </a:ext>
            </a:extLst>
          </p:cNvPr>
          <p:cNvSpPr>
            <a:spLocks noGrp="1"/>
          </p:cNvSpPr>
          <p:nvPr>
            <p:ph type="sldNum" idx="12"/>
          </p:nvPr>
        </p:nvSpPr>
        <p:spPr/>
        <p:txBody>
          <a:bodyPr/>
          <a:lstStyle/>
          <a:p>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0" i="0" u="none" strike="noStrike" kern="1200" cap="none" spc="0" normalizeH="0" baseline="0" noProof="0">
                <a:ln>
                  <a:noFill/>
                </a:ln>
                <a:solidFill>
                  <a:srgbClr val="000000"/>
                </a:solidFill>
                <a:effectLst/>
                <a:uLnTx/>
                <a:uFillTx/>
                <a:latin typeface="Times New Roman" pitchFamily="16" charset="0"/>
                <a:ea typeface="MS Gothic" charset="-128"/>
              </a:rPr>
              <a:t>Slide </a:t>
            </a:r>
            <a:fld id="{440F5867-744E-4AA6-B0ED-4C44D2DFBB7B}" type="slidenum">
              <a:rPr kumimoji="0" lang="en-GB" sz="1800" b="0" i="0" u="none" strike="noStrike" kern="1200" cap="none" spc="0" normalizeH="0" baseline="0" noProof="0" smtClean="0">
                <a:ln>
                  <a:noFill/>
                </a:ln>
                <a:solidFill>
                  <a:srgbClr val="000000"/>
                </a:solidFill>
                <a:effectLst/>
                <a:uLnTx/>
                <a:uFillTx/>
                <a:latin typeface="Times New Roman" pitchFamily="16" charset="0"/>
                <a:ea typeface="MS Gothic" charset="-128"/>
              </a:rPr>
              <a:pPr marL="0" marR="0" lvl="0" indent="0" algn="ct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t>15</a:t>
            </a:fld>
            <a:endParaRPr kumimoji="0" lang="en-GB" sz="1800" b="0" i="0" u="none" strike="noStrike" kern="1200" cap="none" spc="0" normalizeH="0" baseline="0" noProof="0" dirty="0">
              <a:ln>
                <a:noFill/>
              </a:ln>
              <a:solidFill>
                <a:srgbClr val="000000"/>
              </a:solidFill>
              <a:effectLst/>
              <a:uLnTx/>
              <a:uFillTx/>
              <a:latin typeface="Times New Roman" pitchFamily="16" charset="0"/>
              <a:ea typeface="MS Gothic" charset="-128"/>
            </a:endParaRPr>
          </a:p>
        </p:txBody>
      </p:sp>
    </p:spTree>
    <p:extLst>
      <p:ext uri="{BB962C8B-B14F-4D97-AF65-F5344CB8AC3E}">
        <p14:creationId xmlns:p14="http://schemas.microsoft.com/office/powerpoint/2010/main" val="3866284722"/>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7A121F3-9014-44AB-B201-8F2267DE1296}"/>
              </a:ext>
            </a:extLst>
          </p:cNvPr>
          <p:cNvSpPr>
            <a:spLocks noGrp="1"/>
          </p:cNvSpPr>
          <p:nvPr>
            <p:ph type="title"/>
          </p:nvPr>
        </p:nvSpPr>
        <p:spPr>
          <a:xfrm>
            <a:off x="914402" y="685803"/>
            <a:ext cx="10361084" cy="438941"/>
          </a:xfrm>
        </p:spPr>
        <p:txBody>
          <a:bodyPr/>
          <a:lstStyle/>
          <a:p>
            <a:r>
              <a:rPr lang="en-US" dirty="0"/>
              <a:t>Order to consider:</a:t>
            </a:r>
          </a:p>
        </p:txBody>
      </p:sp>
      <p:sp>
        <p:nvSpPr>
          <p:cNvPr id="4" name="Date Placeholder 3">
            <a:extLst>
              <a:ext uri="{FF2B5EF4-FFF2-40B4-BE49-F238E27FC236}">
                <a16:creationId xmlns:a16="http://schemas.microsoft.com/office/drawing/2014/main" id="{A6580590-2951-4A3A-AF5A-A77F31A22704}"/>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7D61F8-E820-4CDD-94CA-5A40630002A2}"/>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1D3143B-4761-4BA3-92BC-111716E04C08}"/>
              </a:ext>
            </a:extLst>
          </p:cNvPr>
          <p:cNvSpPr>
            <a:spLocks noGrp="1"/>
          </p:cNvSpPr>
          <p:nvPr>
            <p:ph type="sldNum" idx="12"/>
          </p:nvPr>
        </p:nvSpPr>
        <p:spPr/>
        <p:txBody>
          <a:bodyPr/>
          <a:lstStyle/>
          <a:p>
            <a:r>
              <a:rPr lang="en-GB"/>
              <a:t>Slide </a:t>
            </a:r>
            <a:fld id="{440F5867-744E-4AA6-B0ED-4C44D2DFBB7B}" type="slidenum">
              <a:rPr lang="en-GB" smtClean="0"/>
              <a:pPr/>
              <a:t>16</a:t>
            </a:fld>
            <a:endParaRPr lang="en-GB" dirty="0"/>
          </a:p>
        </p:txBody>
      </p:sp>
      <p:sp>
        <p:nvSpPr>
          <p:cNvPr id="8" name="Rectangle 2">
            <a:extLst>
              <a:ext uri="{FF2B5EF4-FFF2-40B4-BE49-F238E27FC236}">
                <a16:creationId xmlns:a16="http://schemas.microsoft.com/office/drawing/2014/main" id="{B2EE2183-289E-0BB1-688B-4D6393839DD6}"/>
              </a:ext>
            </a:extLst>
          </p:cNvPr>
          <p:cNvSpPr>
            <a:spLocks noGrp="1" noChangeArrowheads="1"/>
          </p:cNvSpPr>
          <p:nvPr>
            <p:ph idx="1"/>
          </p:nvPr>
        </p:nvSpPr>
        <p:spPr bwMode="auto">
          <a:xfrm>
            <a:off x="914402" y="1058834"/>
            <a:ext cx="10361083" cy="418576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802.1ASdm - Amendment: Hot Standby and Clock Drift Error Reduction,</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3"/>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4"/>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802.1Qdt - Amendment: Priority-based Flow Control Enhancements,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5"/>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6"/>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802.1Qdx - Amendment: YANG Data Models for the Credit-Based Shaper,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7"/>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8"/>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p>
          <a:p>
            <a:pPr marL="457200" marR="0" lvl="0" indent="-457200" algn="l" defTabSz="914400" rtl="0" eaLnBrk="0" fontAlgn="base" latinLnBrk="0" hangingPunct="0">
              <a:lnSpc>
                <a:spcPct val="100000"/>
              </a:lnSpc>
              <a:spcBef>
                <a:spcPct val="0"/>
              </a:spcBef>
              <a:spcAft>
                <a:spcPct val="0"/>
              </a:spcAft>
              <a:buClrTx/>
              <a:buSzTx/>
              <a:buFont typeface="+mj-lt"/>
              <a:buAutoNum type="arabicParenR"/>
              <a:tabLst/>
            </a:pPr>
            <a:r>
              <a:rPr kumimoji="0" lang="en-US" altLang="en-US" sz="2000" b="0" i="0" u="none" strike="noStrike" cap="none" normalizeH="0" baseline="0" dirty="0">
                <a:ln>
                  <a:noFill/>
                </a:ln>
                <a:solidFill>
                  <a:schemeClr val="tx1"/>
                </a:solidFill>
                <a:effectLst/>
                <a:latin typeface="Arial" panose="020B0604020202020204" pitchFamily="34" charset="0"/>
              </a:rPr>
              <a:t>802.1DU - Standard: Cut-Through Forwarding Bridges and Bridged Networks, </a:t>
            </a:r>
          </a:p>
          <a:p>
            <a:pPr marL="800100" lvl="2" indent="0" defTabSz="914400" eaLnBrk="0" hangingPunct="0">
              <a:spcBef>
                <a:spcPct val="0"/>
              </a:spcBef>
              <a:buClrTx/>
              <a:buSzTx/>
            </a:pPr>
            <a:r>
              <a:rPr kumimoji="0" lang="en-US" altLang="en-US" sz="2000" b="0" i="0" u="none" strike="noStrike" cap="none" normalizeH="0" baseline="0" dirty="0">
                <a:ln>
                  <a:noFill/>
                </a:ln>
                <a:solidFill>
                  <a:schemeClr val="tx1"/>
                </a:solidFill>
                <a:effectLst/>
                <a:latin typeface="Arial" panose="020B0604020202020204" pitchFamily="34" charset="0"/>
                <a:hlinkClick r:id="rId9"/>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10"/>
              </a:rPr>
              <a:t>CSD</a:t>
            </a:r>
            <a:endParaRPr lang="en-US" altLang="en-US" sz="2000" dirty="0">
              <a:solidFill>
                <a:schemeClr val="tx1"/>
              </a:solidFill>
              <a:latin typeface="Arial" panose="020B0604020202020204" pitchFamily="34" charset="0"/>
            </a:endParaRPr>
          </a:p>
          <a:p>
            <a:pPr marL="0" indent="0" defTabSz="914400" eaLnBrk="0" hangingPunct="0">
              <a:spcBef>
                <a:spcPct val="0"/>
              </a:spcBef>
              <a:buClrTx/>
              <a:buSzTx/>
            </a:pPr>
            <a:r>
              <a:rPr lang="en-US" sz="2000" b="0" dirty="0">
                <a:latin typeface="Arial" panose="020B0604020202020204" pitchFamily="34" charset="0"/>
                <a:cs typeface="Arial" panose="020B0604020202020204" pitchFamily="34" charset="0"/>
              </a:rPr>
              <a:t>6) 802.15.4 - Amendment: Privacy Enhancements, </a:t>
            </a:r>
            <a:r>
              <a:rPr lang="en-US" sz="2000" b="0" dirty="0">
                <a:latin typeface="Arial" panose="020B0604020202020204" pitchFamily="34" charset="0"/>
                <a:cs typeface="Arial" panose="020B0604020202020204" pitchFamily="34" charset="0"/>
                <a:hlinkClick r:id="rId11"/>
              </a:rPr>
              <a:t>PAR</a:t>
            </a:r>
            <a:r>
              <a:rPr lang="en-US" sz="2000" b="0" dirty="0">
                <a:latin typeface="Arial" panose="020B0604020202020204" pitchFamily="34" charset="0"/>
                <a:cs typeface="Arial" panose="020B0604020202020204" pitchFamily="34" charset="0"/>
              </a:rPr>
              <a:t> and </a:t>
            </a:r>
            <a:r>
              <a:rPr lang="en-US" sz="2000" b="0" dirty="0">
                <a:latin typeface="Arial" panose="020B0604020202020204" pitchFamily="34" charset="0"/>
                <a:cs typeface="Arial" panose="020B0604020202020204" pitchFamily="34" charset="0"/>
                <a:hlinkClick r:id="rId12"/>
              </a:rPr>
              <a:t>CSD</a:t>
            </a:r>
            <a:endParaRPr kumimoji="0" lang="en-US" altLang="en-US" sz="2600" b="0" i="0" u="none" strike="noStrike" cap="none" normalizeH="0" baseline="0" dirty="0">
              <a:ln>
                <a:noFill/>
              </a:ln>
              <a:solidFill>
                <a:schemeClr val="tx1"/>
              </a:solidFill>
              <a:effectLst/>
              <a:latin typeface="Arial" panose="020B0604020202020204" pitchFamily="34" charset="0"/>
              <a:cs typeface="Arial" panose="020B0604020202020204" pitchFamily="34" charset="0"/>
            </a:endParaRPr>
          </a:p>
          <a:p>
            <a:pPr marL="800100" lvl="2" indent="0" defTabSz="914400" eaLnBrk="0" hangingPunct="0">
              <a:spcBef>
                <a:spcPct val="0"/>
              </a:spcBef>
              <a:buClrTx/>
              <a:buSzTx/>
            </a:pPr>
            <a:endParaRPr kumimoji="0" lang="en-US" altLang="en-US" sz="20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5969274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Par </a:t>
            </a:r>
            <a:r>
              <a:rPr lang="en-US" cap="none" dirty="0"/>
              <a:t>Review SC Comments</a:t>
            </a:r>
            <a:endParaRPr lang="en-US"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17029771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815364B4-72E6-84B0-DE8B-D3BE79EC6BD9}"/>
              </a:ext>
            </a:extLst>
          </p:cNvPr>
          <p:cNvSpPr>
            <a:spLocks noGrp="1"/>
          </p:cNvSpPr>
          <p:nvPr>
            <p:ph type="title"/>
          </p:nvPr>
        </p:nvSpPr>
        <p:spPr/>
        <p:txBody>
          <a:bodyPr/>
          <a:lstStyle/>
          <a:p>
            <a:r>
              <a:rPr kumimoji="0" lang="en-US" altLang="en-US" sz="2000" b="0" i="0" u="none" strike="noStrike" cap="none" normalizeH="0" baseline="0" dirty="0">
                <a:ln>
                  <a:noFill/>
                </a:ln>
                <a:solidFill>
                  <a:schemeClr val="tx1"/>
                </a:solidFill>
                <a:effectLst/>
                <a:latin typeface="Arial" panose="020B0604020202020204" pitchFamily="34" charset="0"/>
              </a:rPr>
              <a:t>1) 8</a:t>
            </a:r>
            <a:r>
              <a:rPr kumimoji="0" lang="en-US" altLang="en-US" sz="2000" b="0" i="0" u="none" strike="noStrike" cap="none" normalizeH="0" baseline="0" dirty="0" bmk="">
                <a:ln>
                  <a:noFill/>
                </a:ln>
                <a:solidFill>
                  <a:schemeClr val="tx1"/>
                </a:solidFill>
                <a:effectLst/>
                <a:latin typeface="Arial" panose="020B0604020202020204" pitchFamily="34" charset="0"/>
              </a:rPr>
              <a:t>02.</a:t>
            </a:r>
            <a:r>
              <a:rPr kumimoji="0" lang="en-US" altLang="en-US" sz="2000" b="0" i="0" u="none" strike="noStrike" cap="none" normalizeH="0" baseline="0" dirty="0">
                <a:ln>
                  <a:noFill/>
                </a:ln>
                <a:solidFill>
                  <a:schemeClr val="tx1"/>
                </a:solidFill>
                <a:effectLst/>
                <a:latin typeface="Arial" panose="020B0604020202020204" pitchFamily="34" charset="0"/>
              </a:rPr>
              <a:t>1CS-2020/Cor 1- Link-local Registration Protocol - Corrigendum 1 Corrections to Management Modules and Protocol Encoding,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4" name="Date Placeholder 3">
            <a:extLst>
              <a:ext uri="{FF2B5EF4-FFF2-40B4-BE49-F238E27FC236}">
                <a16:creationId xmlns:a16="http://schemas.microsoft.com/office/drawing/2014/main" id="{E8A29F07-3544-2259-0F7A-47F61947A56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D15B5068-F880-59D9-75A8-3B028A4B792D}"/>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EA60E870-754E-B506-DA3A-9297C9D0198F}"/>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18</a:t>
            </a:fld>
            <a:endParaRPr lang="en-US" altLang="en-US">
              <a:solidFill>
                <a:srgbClr val="000000"/>
              </a:solidFill>
            </a:endParaRPr>
          </a:p>
        </p:txBody>
      </p:sp>
      <p:sp>
        <p:nvSpPr>
          <p:cNvPr id="2" name="Content Placeholder 1">
            <a:extLst>
              <a:ext uri="{FF2B5EF4-FFF2-40B4-BE49-F238E27FC236}">
                <a16:creationId xmlns:a16="http://schemas.microsoft.com/office/drawing/2014/main" id="{EB635C04-FC40-891F-87DE-675CC76F9D0D}"/>
              </a:ext>
            </a:extLst>
          </p:cNvPr>
          <p:cNvSpPr>
            <a:spLocks noGrp="1"/>
          </p:cNvSpPr>
          <p:nvPr>
            <p:ph idx="1"/>
          </p:nvPr>
        </p:nvSpPr>
        <p:spPr/>
        <p:txBody>
          <a:bodyPr/>
          <a:lstStyle/>
          <a:p>
            <a:r>
              <a:rPr lang="en-US" dirty="0"/>
              <a:t>1.   5.2b Expand Acronym prior to first use of SNMP MIB TLV.</a:t>
            </a:r>
          </a:p>
          <a:p>
            <a:r>
              <a:rPr lang="en-US" dirty="0"/>
              <a:t>2.  8.1 – Expand abbreviation for OID for first Use.</a:t>
            </a:r>
          </a:p>
          <a:p>
            <a:endParaRPr lang="en-US" dirty="0"/>
          </a:p>
        </p:txBody>
      </p:sp>
    </p:spTree>
    <p:extLst>
      <p:ext uri="{BB962C8B-B14F-4D97-AF65-F5344CB8AC3E}">
        <p14:creationId xmlns:p14="http://schemas.microsoft.com/office/powerpoint/2010/main" val="172030125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A67C5A-3C34-894B-149C-95D52DA23454}"/>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2) 802.1ASdm - Amendment: Hot Standby and Clock Drift Error Reduction,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08319F1F-E0D5-B02B-72D1-9F7CCEBB655B}"/>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1.  8.1 – need to add full standard name in </a:t>
            </a:r>
            <a:r>
              <a:rPr lang="en-US" altLang="en-US" sz="1800" b="0" dirty="0">
                <a:solidFill>
                  <a:schemeClr val="tx1"/>
                </a:solidFill>
                <a:latin typeface="Arial" panose="020B0604020202020204" pitchFamily="34" charset="0"/>
              </a:rPr>
              <a:t>8.1 for “</a:t>
            </a:r>
            <a:r>
              <a:rPr lang="en-US" sz="1800" b="0" dirty="0">
                <a:solidFill>
                  <a:schemeClr val="tx1"/>
                </a:solidFill>
                <a:latin typeface="Arial" panose="020B0604020202020204" pitchFamily="34" charset="0"/>
              </a:rPr>
              <a:t>IEC/IEEE 60802 TSN Profile for Industrial Automation”</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2.  5.5 missing space in “</a:t>
            </a:r>
            <a:r>
              <a:rPr lang="el-GR" sz="1400" dirty="0"/>
              <a:t>1μ</a:t>
            </a:r>
            <a:r>
              <a:rPr lang="en-US" sz="1400" dirty="0"/>
              <a:t>s” to “</a:t>
            </a:r>
            <a:r>
              <a:rPr lang="el-GR" sz="1400" dirty="0"/>
              <a:t>1</a:t>
            </a:r>
            <a:r>
              <a:rPr lang="en-US" sz="1400" dirty="0"/>
              <a:t> </a:t>
            </a:r>
            <a:r>
              <a:rPr lang="el-GR" sz="1400" dirty="0"/>
              <a:t>μ</a:t>
            </a:r>
            <a:r>
              <a:rPr lang="en-US" sz="1400" dirty="0"/>
              <a:t>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3.  5.2b “</a:t>
            </a:r>
            <a:r>
              <a:rPr lang="en-US" sz="1400" dirty="0"/>
              <a:t>This amendment specifies a Type-Length-Value (TLV) that allows more accurate neighbor rate ratio calculation and more accurate tracking of clock frequency drift. </a:t>
            </a:r>
            <a:r>
              <a:rPr lang="en-US" sz="1400" b="0" dirty="0">
                <a:solidFill>
                  <a:schemeClr val="tx1"/>
                </a:solidFill>
                <a:latin typeface="Arial" panose="020B0604020202020204" pitchFamily="34" charset="0"/>
              </a:rPr>
              <a:t>“ this sentence is should not use “more accurate” but just “accurate” (2x). You really are adding the TLV to achieve a </a:t>
            </a:r>
            <a:r>
              <a:rPr lang="el-GR" sz="1400" dirty="0"/>
              <a:t>1</a:t>
            </a:r>
            <a:r>
              <a:rPr lang="en-US" sz="1400" dirty="0"/>
              <a:t> </a:t>
            </a:r>
            <a:r>
              <a:rPr lang="el-GR" sz="1400" dirty="0"/>
              <a:t>μ</a:t>
            </a:r>
            <a:r>
              <a:rPr lang="en-US" sz="1400" dirty="0"/>
              <a:t>s accuracy over 64 hops….</a:t>
            </a:r>
          </a:p>
          <a:p>
            <a:pPr marL="0" marR="0" lvl="0" indent="0" algn="l" defTabSz="914400" rtl="0" eaLnBrk="0" fontAlgn="base" latinLnBrk="0" hangingPunct="0">
              <a:lnSpc>
                <a:spcPct val="100000"/>
              </a:lnSpc>
              <a:spcBef>
                <a:spcPct val="0"/>
              </a:spcBef>
              <a:spcAft>
                <a:spcPct val="0"/>
              </a:spcAft>
              <a:buClrTx/>
              <a:buSzTx/>
              <a:buFontTx/>
              <a:buChar char="•"/>
              <a:tabLst/>
            </a:pPr>
            <a:endParaRPr kumimoji="0" lang="en-US" altLang="en-US" sz="1400" b="0" i="0" u="none" strike="noStrike" cap="none" normalizeH="0" baseline="0" dirty="0">
              <a:ln>
                <a:noFill/>
              </a:ln>
              <a:solidFill>
                <a:schemeClr val="tx1"/>
              </a:solidFill>
              <a:effectLst/>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lang="en-US" altLang="en-US" sz="1400" b="0" dirty="0">
                <a:solidFill>
                  <a:schemeClr val="tx1"/>
                </a:solidFill>
                <a:latin typeface="Arial" panose="020B0604020202020204" pitchFamily="34" charset="0"/>
              </a:rPr>
              <a:t>4. </a:t>
            </a:r>
            <a:r>
              <a:rPr lang="en-US" altLang="en-US" sz="1400" b="0" dirty="0" err="1">
                <a:solidFill>
                  <a:schemeClr val="tx1"/>
                </a:solidFill>
                <a:latin typeface="Arial" panose="020B0604020202020204" pitchFamily="34" charset="0"/>
              </a:rPr>
              <a:t>NesCom</a:t>
            </a:r>
            <a:r>
              <a:rPr lang="en-US" altLang="en-US" sz="1400" b="0" dirty="0">
                <a:solidFill>
                  <a:schemeClr val="tx1"/>
                </a:solidFill>
                <a:latin typeface="Arial" panose="020B0604020202020204" pitchFamily="34" charset="0"/>
              </a:rPr>
              <a:t> prefers that we not use Higher/Lower or more accurate without a numeric value.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altLang="en-US" sz="1400" b="0" dirty="0">
              <a:solidFill>
                <a:schemeClr val="tx1"/>
              </a:solidFill>
              <a:latin typeface="Arial" panose="020B0604020202020204" pitchFamily="34" charset="0"/>
            </a:endParaRPr>
          </a:p>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400" b="0" i="0" u="none" strike="noStrike" cap="none" normalizeH="0" baseline="0" dirty="0">
                <a:ln>
                  <a:noFill/>
                </a:ln>
                <a:solidFill>
                  <a:schemeClr val="tx1"/>
                </a:solidFill>
                <a:effectLst/>
                <a:latin typeface="Arial" panose="020B0604020202020204" pitchFamily="34" charset="0"/>
              </a:rPr>
              <a:t>CSD 1.2.3 – Remove the “more” on accurate…either you are accurate or not.  You could say “Improved accuracy”.</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4" name="Date Placeholder 3">
            <a:extLst>
              <a:ext uri="{FF2B5EF4-FFF2-40B4-BE49-F238E27FC236}">
                <a16:creationId xmlns:a16="http://schemas.microsoft.com/office/drawing/2014/main" id="{EF8444FC-E962-2BB0-F079-957ED685C131}"/>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1C53A332-7E50-4233-D090-725A10632B0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174B8F66-3BB4-16A9-D4D2-1AD572C1E199}"/>
              </a:ext>
            </a:extLst>
          </p:cNvPr>
          <p:cNvSpPr>
            <a:spLocks noGrp="1"/>
          </p:cNvSpPr>
          <p:nvPr>
            <p:ph type="sldNum" idx="12"/>
          </p:nvPr>
        </p:nvSpPr>
        <p:spPr/>
        <p:txBody>
          <a:bodyPr/>
          <a:lstStyle/>
          <a:p>
            <a:r>
              <a:rPr lang="en-GB"/>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364360312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5F0DE7C-91F5-45A8-9A96-57DA2CC38B3B}"/>
              </a:ext>
            </a:extLst>
          </p:cNvPr>
          <p:cNvSpPr>
            <a:spLocks noGrp="1"/>
          </p:cNvSpPr>
          <p:nvPr>
            <p:ph type="title"/>
          </p:nvPr>
        </p:nvSpPr>
        <p:spPr>
          <a:xfrm>
            <a:off x="915458" y="641909"/>
            <a:ext cx="10361084" cy="770867"/>
          </a:xfrm>
        </p:spPr>
        <p:txBody>
          <a:bodyPr/>
          <a:lstStyle/>
          <a:p>
            <a:r>
              <a:rPr lang="en-US" altLang="en-US" sz="2800" dirty="0"/>
              <a:t>PAR Review SC – Snapshot slide</a:t>
            </a:r>
            <a:br>
              <a:rPr lang="en-US" altLang="en-US" sz="2800" dirty="0"/>
            </a:br>
            <a:r>
              <a:rPr lang="en-US" altLang="en-US" sz="2800" dirty="0"/>
              <a:t>Chair: Jon Rosdahl</a:t>
            </a:r>
            <a:endParaRPr lang="en-US" sz="2800" dirty="0"/>
          </a:p>
        </p:txBody>
      </p:sp>
      <p:sp>
        <p:nvSpPr>
          <p:cNvPr id="3" name="Content Placeholder 2">
            <a:extLst>
              <a:ext uri="{FF2B5EF4-FFF2-40B4-BE49-F238E27FC236}">
                <a16:creationId xmlns:a16="http://schemas.microsoft.com/office/drawing/2014/main" id="{8A337E3F-2C54-47D6-B9F4-C7408CA692FF}"/>
              </a:ext>
            </a:extLst>
          </p:cNvPr>
          <p:cNvSpPr>
            <a:spLocks noGrp="1"/>
          </p:cNvSpPr>
          <p:nvPr>
            <p:ph idx="1"/>
          </p:nvPr>
        </p:nvSpPr>
        <p:spPr>
          <a:xfrm>
            <a:off x="695400" y="1525506"/>
            <a:ext cx="10873208" cy="4949909"/>
          </a:xfrm>
        </p:spPr>
        <p:txBody>
          <a:bodyPr/>
          <a:lstStyle/>
          <a:p>
            <a:r>
              <a:rPr lang="en-US" sz="2000" b="1" dirty="0"/>
              <a:t>Mar 13-18, 2023, Atlanta, GA, USA</a:t>
            </a:r>
          </a:p>
          <a:p>
            <a:pPr marL="457200" indent="-457200">
              <a:buFont typeface="+mj-lt"/>
              <a:buAutoNum type="arabicParenR"/>
            </a:pPr>
            <a:r>
              <a:rPr lang="en-US" sz="2000" dirty="0"/>
              <a:t>802.1CS-2020/Cor 1- Link-local Registration Protocol - Corrigendum 1 Corrections to Management Modules and Protocol Encoding, </a:t>
            </a:r>
            <a:r>
              <a:rPr lang="en-US" sz="2000" dirty="0">
                <a:hlinkClick r:id="rId2"/>
              </a:rPr>
              <a:t>PAR modification</a:t>
            </a:r>
            <a:endParaRPr lang="en-US" sz="2000" dirty="0"/>
          </a:p>
          <a:p>
            <a:pPr marL="457200" indent="-457200">
              <a:buFont typeface="+mj-lt"/>
              <a:buAutoNum type="arabicParenR"/>
            </a:pPr>
            <a:r>
              <a:rPr lang="en-US" sz="2000" dirty="0"/>
              <a:t>802.1ASdm - Amendment: Hot Standby and Clock Drift Error Reduction, </a:t>
            </a:r>
            <a:r>
              <a:rPr lang="en-US" sz="2000" dirty="0">
                <a:hlinkClick r:id="rId3"/>
              </a:rPr>
              <a:t>PAR modification</a:t>
            </a:r>
            <a:r>
              <a:rPr lang="en-US" sz="2000" dirty="0"/>
              <a:t> and </a:t>
            </a:r>
            <a:r>
              <a:rPr lang="en-US" sz="2000" dirty="0">
                <a:hlinkClick r:id="rId4"/>
              </a:rPr>
              <a:t>CSD</a:t>
            </a:r>
            <a:endParaRPr lang="en-US" sz="2000" dirty="0"/>
          </a:p>
          <a:p>
            <a:pPr marL="457200" indent="-457200">
              <a:buFont typeface="+mj-lt"/>
              <a:buAutoNum type="arabicParenR"/>
            </a:pPr>
            <a:r>
              <a:rPr lang="en-US" sz="2000" dirty="0"/>
              <a:t>802.1Qdt - Amendment: Priority-based Flow Control Enhancements, </a:t>
            </a:r>
            <a:r>
              <a:rPr lang="en-US" sz="2000" dirty="0">
                <a:hlinkClick r:id="rId5"/>
              </a:rPr>
              <a:t>PAR modification</a:t>
            </a:r>
            <a:r>
              <a:rPr lang="en-US" sz="2000" dirty="0"/>
              <a:t> and </a:t>
            </a:r>
            <a:r>
              <a:rPr lang="en-US" sz="2000" dirty="0">
                <a:hlinkClick r:id="rId6"/>
              </a:rPr>
              <a:t>CSD</a:t>
            </a:r>
            <a:endParaRPr lang="en-US" sz="2000" dirty="0"/>
          </a:p>
          <a:p>
            <a:pPr marL="457200" indent="-457200">
              <a:buFont typeface="+mj-lt"/>
              <a:buAutoNum type="arabicParenR"/>
            </a:pPr>
            <a:r>
              <a:rPr lang="en-US" sz="2000" dirty="0"/>
              <a:t>802.1Qdx - Amendment: YANG Data Models for the Credit-Based Shaper, </a:t>
            </a:r>
            <a:r>
              <a:rPr lang="en-US" sz="2000" dirty="0">
                <a:hlinkClick r:id="rId7"/>
              </a:rPr>
              <a:t>PAR</a:t>
            </a:r>
            <a:r>
              <a:rPr lang="en-US" sz="2000" dirty="0"/>
              <a:t> and </a:t>
            </a:r>
            <a:r>
              <a:rPr lang="en-US" sz="2000" dirty="0">
                <a:hlinkClick r:id="rId8"/>
              </a:rPr>
              <a:t>CSD</a:t>
            </a:r>
            <a:endParaRPr lang="en-US" sz="2000" dirty="0"/>
          </a:p>
          <a:p>
            <a:pPr marL="457200" indent="-457200">
              <a:buFont typeface="+mj-lt"/>
              <a:buAutoNum type="arabicParenR"/>
            </a:pPr>
            <a:r>
              <a:rPr lang="en-US" sz="2000" dirty="0"/>
              <a:t>802.1DU - Standard: Cut-Through Forwarding Bridges and Bridged Networks, </a:t>
            </a:r>
            <a:r>
              <a:rPr lang="en-US" sz="2000" dirty="0">
                <a:hlinkClick r:id="rId9"/>
              </a:rPr>
              <a:t>PAR</a:t>
            </a:r>
            <a:r>
              <a:rPr lang="en-US" sz="2000" dirty="0"/>
              <a:t> and </a:t>
            </a:r>
            <a:r>
              <a:rPr lang="en-US" sz="2000" dirty="0">
                <a:hlinkClick r:id="rId10"/>
              </a:rPr>
              <a:t>CSD</a:t>
            </a:r>
            <a:endParaRPr lang="en-US" sz="2000" dirty="0"/>
          </a:p>
          <a:p>
            <a:pPr marL="457200" indent="-457200">
              <a:buFont typeface="+mj-lt"/>
              <a:buAutoNum type="arabicParenR"/>
            </a:pPr>
            <a:r>
              <a:rPr lang="en-US" sz="2000" dirty="0"/>
              <a:t>802.15.4 - Amendment: Privacy Enhancements, </a:t>
            </a:r>
            <a:r>
              <a:rPr lang="en-US" sz="2000" dirty="0">
                <a:hlinkClick r:id="rId11"/>
              </a:rPr>
              <a:t>PAR</a:t>
            </a:r>
            <a:r>
              <a:rPr lang="en-US" sz="2000" dirty="0"/>
              <a:t> and </a:t>
            </a:r>
            <a:r>
              <a:rPr lang="en-US" sz="2000" dirty="0">
                <a:hlinkClick r:id="rId12"/>
              </a:rPr>
              <a:t>CSD</a:t>
            </a:r>
            <a:endParaRPr lang="en-US" sz="2000" dirty="0"/>
          </a:p>
          <a:p>
            <a:r>
              <a:rPr lang="en-US" altLang="en-US" sz="2000" dirty="0"/>
              <a:t>Will Review the PARs on Monday 13:30-15:30 and finish on Tuesday 10:30-12:30 ET.</a:t>
            </a:r>
          </a:p>
          <a:p>
            <a:r>
              <a:rPr lang="en-US" altLang="en-US" sz="2000" dirty="0"/>
              <a:t>Feedback to be reviewed on Thursda</a:t>
            </a:r>
            <a:r>
              <a:rPr lang="en-US" sz="2000" dirty="0"/>
              <a:t>y 16 March 2023, </a:t>
            </a:r>
            <a:r>
              <a:rPr lang="en-US" altLang="en-US" sz="2000" dirty="0"/>
              <a:t>10:30-12:30 ET </a:t>
            </a:r>
          </a:p>
        </p:txBody>
      </p:sp>
      <p:sp>
        <p:nvSpPr>
          <p:cNvPr id="4" name="Date Placeholder 3">
            <a:extLst>
              <a:ext uri="{FF2B5EF4-FFF2-40B4-BE49-F238E27FC236}">
                <a16:creationId xmlns:a16="http://schemas.microsoft.com/office/drawing/2014/main" id="{F50E3A87-C269-48A3-8E92-ECFE8A46A6EB}"/>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94711B1D-FCDD-4755-9D99-2CA74ED21E19}"/>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4ACB67-5076-4258-BBF2-1EA3692B05F1}"/>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Tree>
    <p:extLst>
      <p:ext uri="{BB962C8B-B14F-4D97-AF65-F5344CB8AC3E}">
        <p14:creationId xmlns:p14="http://schemas.microsoft.com/office/powerpoint/2010/main" val="82277520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304458-3A5B-5C51-4891-427B2298C5A2}"/>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3) 802.1Qdt - Amendment: Priority-based Flow Control Enhancements,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 modification</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2000" dirty="0"/>
          </a:p>
        </p:txBody>
      </p:sp>
      <p:sp>
        <p:nvSpPr>
          <p:cNvPr id="3" name="Content Placeholder 2">
            <a:extLst>
              <a:ext uri="{FF2B5EF4-FFF2-40B4-BE49-F238E27FC236}">
                <a16:creationId xmlns:a16="http://schemas.microsoft.com/office/drawing/2014/main" id="{AE083568-5467-A1D3-2988-B970748A3774}"/>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kumimoji="0" lang="en-US" altLang="en-US" sz="1800" b="0" i="0" u="none" strike="noStrike" cap="none" normalizeH="0" baseline="0" dirty="0">
                <a:ln>
                  <a:noFill/>
                </a:ln>
                <a:solidFill>
                  <a:schemeClr val="tx1"/>
                </a:solidFill>
                <a:effectLst/>
                <a:latin typeface="Arial" panose="020B0604020202020204" pitchFamily="34" charset="0"/>
              </a:rPr>
              <a:t>No comment</a:t>
            </a:r>
          </a:p>
        </p:txBody>
      </p:sp>
      <p:sp>
        <p:nvSpPr>
          <p:cNvPr id="4" name="Date Placeholder 3">
            <a:extLst>
              <a:ext uri="{FF2B5EF4-FFF2-40B4-BE49-F238E27FC236}">
                <a16:creationId xmlns:a16="http://schemas.microsoft.com/office/drawing/2014/main" id="{16697AB8-8E42-DFA7-2D5F-4D59152EDBB2}"/>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CCF6864-6047-9458-7098-596504A43273}"/>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26E6CC1-B26A-33CE-2046-33C00E0FAF37}"/>
              </a:ext>
            </a:extLst>
          </p:cNvPr>
          <p:cNvSpPr>
            <a:spLocks noGrp="1"/>
          </p:cNvSpPr>
          <p:nvPr>
            <p:ph type="sldNum" idx="12"/>
          </p:nvPr>
        </p:nvSpPr>
        <p:spPr/>
        <p:txBody>
          <a:bodyPr/>
          <a:lstStyle/>
          <a:p>
            <a:r>
              <a:rPr lang="en-GB"/>
              <a:t>Slide </a:t>
            </a:r>
            <a:fld id="{440F5867-744E-4AA6-B0ED-4C44D2DFBB7B}" type="slidenum">
              <a:rPr lang="en-GB" smtClean="0"/>
              <a:pPr/>
              <a:t>20</a:t>
            </a:fld>
            <a:endParaRPr lang="en-GB" dirty="0"/>
          </a:p>
        </p:txBody>
      </p:sp>
    </p:spTree>
    <p:extLst>
      <p:ext uri="{BB962C8B-B14F-4D97-AF65-F5344CB8AC3E}">
        <p14:creationId xmlns:p14="http://schemas.microsoft.com/office/powerpoint/2010/main" val="227452258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893767-6674-64C1-FF96-5F0745E91516}"/>
              </a:ext>
            </a:extLst>
          </p:cNvPr>
          <p:cNvSpPr>
            <a:spLocks noGrp="1"/>
          </p:cNvSpPr>
          <p:nvPr>
            <p:ph type="title"/>
          </p:nvPr>
        </p:nvSpPr>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4) 802.1Qdx - Amendment: YANG Data Models for the Credit-Based Shaper,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1D4CBB79-03B4-71F4-BF00-332827A4D78F}"/>
              </a:ext>
            </a:extLst>
          </p:cNvPr>
          <p:cNvSpPr>
            <a:spLocks noGrp="1"/>
          </p:cNvSpPr>
          <p:nvPr>
            <p:ph idx="1"/>
          </p:nvPr>
        </p:nvSpPr>
        <p:spPr/>
        <p:txBody>
          <a:bodyPr/>
          <a:lstStyle/>
          <a:p>
            <a:pPr marL="0" marR="0" lvl="0" indent="0" algn="l" defTabSz="914400" rtl="0" eaLnBrk="0" fontAlgn="base" latinLnBrk="0" hangingPunct="0">
              <a:lnSpc>
                <a:spcPct val="100000"/>
              </a:lnSpc>
              <a:spcBef>
                <a:spcPct val="0"/>
              </a:spcBef>
              <a:spcAft>
                <a:spcPct val="0"/>
              </a:spcAft>
              <a:buClrTx/>
              <a:buSzTx/>
              <a:buFontTx/>
              <a:buChar char="•"/>
              <a:tabLst/>
            </a:pPr>
            <a:r>
              <a:rPr lang="en-US" dirty="0"/>
              <a:t>1. 5.2b – “(8.6.8.2)” this reference seems out of place.</a:t>
            </a:r>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a:p>
            <a:pPr marL="0" marR="0" lvl="0" indent="0" algn="l" defTabSz="914400" rtl="0" eaLnBrk="0" fontAlgn="base" latinLnBrk="0" hangingPunct="0">
              <a:lnSpc>
                <a:spcPct val="100000"/>
              </a:lnSpc>
              <a:spcBef>
                <a:spcPct val="0"/>
              </a:spcBef>
              <a:spcAft>
                <a:spcPct val="0"/>
              </a:spcAft>
              <a:buClrTx/>
              <a:buSzTx/>
              <a:buFontTx/>
              <a:buChar char="•"/>
              <a:tabLst/>
            </a:pPr>
            <a:endParaRPr lang="en-US" dirty="0"/>
          </a:p>
        </p:txBody>
      </p:sp>
      <p:sp>
        <p:nvSpPr>
          <p:cNvPr id="4" name="Date Placeholder 3">
            <a:extLst>
              <a:ext uri="{FF2B5EF4-FFF2-40B4-BE49-F238E27FC236}">
                <a16:creationId xmlns:a16="http://schemas.microsoft.com/office/drawing/2014/main" id="{FC231807-CE77-B509-DA74-DAA257E0140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F0E0C67F-2943-E2A0-2563-768EB24019EE}"/>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C5D4F3A2-34C7-DB1A-EA74-8DA99D376DCD}"/>
              </a:ext>
            </a:extLst>
          </p:cNvPr>
          <p:cNvSpPr>
            <a:spLocks noGrp="1"/>
          </p:cNvSpPr>
          <p:nvPr>
            <p:ph type="sldNum" idx="12"/>
          </p:nvPr>
        </p:nvSpPr>
        <p:spPr/>
        <p:txBody>
          <a:bodyPr/>
          <a:lstStyle/>
          <a:p>
            <a:r>
              <a:rPr lang="en-GB"/>
              <a:t>Slide </a:t>
            </a:r>
            <a:fld id="{440F5867-744E-4AA6-B0ED-4C44D2DFBB7B}" type="slidenum">
              <a:rPr lang="en-GB" smtClean="0"/>
              <a:pPr/>
              <a:t>21</a:t>
            </a:fld>
            <a:endParaRPr lang="en-GB" dirty="0"/>
          </a:p>
        </p:txBody>
      </p:sp>
    </p:spTree>
    <p:extLst>
      <p:ext uri="{BB962C8B-B14F-4D97-AF65-F5344CB8AC3E}">
        <p14:creationId xmlns:p14="http://schemas.microsoft.com/office/powerpoint/2010/main" val="201905238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865DA3-3963-75C8-8DF5-83346A13DF8F}"/>
              </a:ext>
            </a:extLst>
          </p:cNvPr>
          <p:cNvSpPr>
            <a:spLocks noGrp="1"/>
          </p:cNvSpPr>
          <p:nvPr>
            <p:ph type="title"/>
          </p:nvPr>
        </p:nvSpPr>
        <p:spPr>
          <a:xfrm>
            <a:off x="914402" y="685803"/>
            <a:ext cx="10361084" cy="1065213"/>
          </a:xfrm>
        </p:spPr>
        <p:txBody>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2000" b="0" i="0" u="none" strike="noStrike" cap="none" normalizeH="0" baseline="0" dirty="0">
                <a:ln>
                  <a:noFill/>
                </a:ln>
                <a:solidFill>
                  <a:schemeClr val="tx1"/>
                </a:solidFill>
                <a:effectLst/>
                <a:latin typeface="Arial" panose="020B0604020202020204" pitchFamily="34" charset="0"/>
              </a:rPr>
              <a:t>5) 802.1DU - Standard: Cut-Through Forwarding Bridges and Bridged Networks, </a:t>
            </a:r>
            <a:br>
              <a:rPr kumimoji="0" lang="en-US" altLang="en-US" sz="2000" b="0" i="0" u="none" strike="noStrike" cap="none" normalizeH="0" baseline="0" dirty="0">
                <a:ln>
                  <a:noFill/>
                </a:ln>
                <a:solidFill>
                  <a:schemeClr val="tx1"/>
                </a:solidFill>
                <a:effectLst/>
                <a:latin typeface="Arial" panose="020B0604020202020204" pitchFamily="34" charset="0"/>
              </a:rPr>
            </a:br>
            <a:r>
              <a:rPr kumimoji="0" lang="en-US" altLang="en-US" sz="2000" b="0" i="0" u="none" strike="noStrike" cap="none" normalizeH="0" baseline="0" dirty="0">
                <a:ln>
                  <a:noFill/>
                </a:ln>
                <a:solidFill>
                  <a:schemeClr val="tx1"/>
                </a:solidFill>
                <a:effectLst/>
                <a:latin typeface="Arial" panose="020B0604020202020204" pitchFamily="34" charset="0"/>
                <a:hlinkClick r:id="rId2"/>
              </a:rPr>
              <a:t>PAR</a:t>
            </a:r>
            <a:r>
              <a:rPr kumimoji="0" lang="en-US" altLang="en-US" sz="2000" b="0" i="0" u="none" strike="noStrike" cap="none" normalizeH="0" baseline="0" dirty="0">
                <a:ln>
                  <a:noFill/>
                </a:ln>
                <a:solidFill>
                  <a:schemeClr val="tx1"/>
                </a:solidFill>
                <a:effectLst/>
                <a:latin typeface="Arial" panose="020B0604020202020204" pitchFamily="34" charset="0"/>
              </a:rPr>
              <a:t> and </a:t>
            </a:r>
            <a:r>
              <a:rPr kumimoji="0" lang="en-US" altLang="en-US" sz="2000" b="0" i="0" u="none" strike="noStrike" cap="none" normalizeH="0" baseline="0" dirty="0">
                <a:ln>
                  <a:noFill/>
                </a:ln>
                <a:solidFill>
                  <a:schemeClr val="tx1"/>
                </a:solidFill>
                <a:effectLst/>
                <a:latin typeface="Arial" panose="020B0604020202020204" pitchFamily="34" charset="0"/>
                <a:hlinkClick r:id="rId3"/>
              </a:rPr>
              <a:t>CSD</a:t>
            </a:r>
            <a:r>
              <a:rPr kumimoji="0" lang="en-US" altLang="en-US" sz="2000" b="0" i="0" u="none" strike="noStrike" cap="none" normalizeH="0" baseline="0" dirty="0">
                <a:ln>
                  <a:noFill/>
                </a:ln>
                <a:solidFill>
                  <a:schemeClr val="tx1"/>
                </a:solidFill>
                <a:effectLst/>
                <a:latin typeface="Arial" panose="020B0604020202020204" pitchFamily="34" charset="0"/>
              </a:rPr>
              <a:t> </a:t>
            </a:r>
            <a:endParaRPr lang="en-US" sz="3600" dirty="0"/>
          </a:p>
        </p:txBody>
      </p:sp>
      <p:sp>
        <p:nvSpPr>
          <p:cNvPr id="3" name="Content Placeholder 2">
            <a:extLst>
              <a:ext uri="{FF2B5EF4-FFF2-40B4-BE49-F238E27FC236}">
                <a16:creationId xmlns:a16="http://schemas.microsoft.com/office/drawing/2014/main" id="{367E670C-2564-1DFE-5A49-D68D531889DA}"/>
              </a:ext>
            </a:extLst>
          </p:cNvPr>
          <p:cNvSpPr>
            <a:spLocks noGrp="1"/>
          </p:cNvSpPr>
          <p:nvPr>
            <p:ph idx="1"/>
          </p:nvPr>
        </p:nvSpPr>
        <p:spPr/>
        <p:txBody>
          <a:bodyPr/>
          <a:lstStyle/>
          <a:p>
            <a:r>
              <a:rPr lang="en-US" dirty="0"/>
              <a:t>1.  4.2 and 4.3 are only one month apart.  Please change one or both dates.</a:t>
            </a:r>
          </a:p>
          <a:p>
            <a:r>
              <a:rPr lang="en-US" dirty="0"/>
              <a:t>2.  5.4 “lower latency”  may be better expressed as “reduced latency”.  What is the quantitative metric of the “lower/reduced” that is being identified.</a:t>
            </a:r>
          </a:p>
          <a:p>
            <a:r>
              <a:rPr lang="en-US" dirty="0"/>
              <a:t>3.  5.5 please revisit the 5.5 text as it seems to give more of a solution, without identify the problem “i.e. the need”.</a:t>
            </a:r>
          </a:p>
          <a:p>
            <a:endParaRPr lang="en-US" dirty="0"/>
          </a:p>
        </p:txBody>
      </p:sp>
      <p:sp>
        <p:nvSpPr>
          <p:cNvPr id="4" name="Date Placeholder 3">
            <a:extLst>
              <a:ext uri="{FF2B5EF4-FFF2-40B4-BE49-F238E27FC236}">
                <a16:creationId xmlns:a16="http://schemas.microsoft.com/office/drawing/2014/main" id="{9F3E7FBD-C307-D92D-99D9-2D1EAD0CBCFA}"/>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77192EC9-F3ED-9F48-1A65-F8E9CF2AE225}"/>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4F5B51A3-8E91-E498-231C-2AC12169FA69}"/>
              </a:ext>
            </a:extLst>
          </p:cNvPr>
          <p:cNvSpPr>
            <a:spLocks noGrp="1"/>
          </p:cNvSpPr>
          <p:nvPr>
            <p:ph type="sldNum" idx="12"/>
          </p:nvPr>
        </p:nvSpPr>
        <p:spPr/>
        <p:txBody>
          <a:bodyPr/>
          <a:lstStyle/>
          <a:p>
            <a:r>
              <a:rPr lang="en-GB"/>
              <a:t>Slide </a:t>
            </a:r>
            <a:fld id="{440F5867-744E-4AA6-B0ED-4C44D2DFBB7B}" type="slidenum">
              <a:rPr lang="en-GB" smtClean="0"/>
              <a:pPr/>
              <a:t>22</a:t>
            </a:fld>
            <a:endParaRPr lang="en-GB" dirty="0"/>
          </a:p>
        </p:txBody>
      </p:sp>
    </p:spTree>
    <p:extLst>
      <p:ext uri="{BB962C8B-B14F-4D97-AF65-F5344CB8AC3E}">
        <p14:creationId xmlns:p14="http://schemas.microsoft.com/office/powerpoint/2010/main" val="1451371707"/>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059743C-EB2B-61B5-84DF-6CD5A893AFAE}"/>
              </a:ext>
            </a:extLst>
          </p:cNvPr>
          <p:cNvSpPr>
            <a:spLocks noGrp="1"/>
          </p:cNvSpPr>
          <p:nvPr>
            <p:ph type="title"/>
          </p:nvPr>
        </p:nvSpPr>
        <p:spPr/>
        <p:txBody>
          <a:bodyPr/>
          <a:lstStyle/>
          <a:p>
            <a:r>
              <a:rPr lang="en-US" sz="2800" b="0" dirty="0"/>
              <a:t>6) 802.15.4 - Amendment: Privacy Enhancements, </a:t>
            </a:r>
            <a:r>
              <a:rPr lang="en-US" sz="2800" b="0" dirty="0">
                <a:hlinkClick r:id="rId2"/>
              </a:rPr>
              <a:t>PAR</a:t>
            </a:r>
            <a:r>
              <a:rPr lang="en-US" sz="2800" b="0" dirty="0"/>
              <a:t> and </a:t>
            </a:r>
            <a:r>
              <a:rPr lang="en-US" sz="2800" b="0" dirty="0">
                <a:hlinkClick r:id="rId3"/>
              </a:rPr>
              <a:t>CSD</a:t>
            </a:r>
            <a:endParaRPr lang="en-US" sz="2800" b="0" dirty="0"/>
          </a:p>
        </p:txBody>
      </p:sp>
      <p:sp>
        <p:nvSpPr>
          <p:cNvPr id="3" name="Content Placeholder 2">
            <a:extLst>
              <a:ext uri="{FF2B5EF4-FFF2-40B4-BE49-F238E27FC236}">
                <a16:creationId xmlns:a16="http://schemas.microsoft.com/office/drawing/2014/main" id="{8E3DE252-3759-0ACB-506F-212C10C66A8F}"/>
              </a:ext>
            </a:extLst>
          </p:cNvPr>
          <p:cNvSpPr>
            <a:spLocks noGrp="1"/>
          </p:cNvSpPr>
          <p:nvPr>
            <p:ph idx="1"/>
          </p:nvPr>
        </p:nvSpPr>
        <p:spPr>
          <a:xfrm>
            <a:off x="914402" y="1556793"/>
            <a:ext cx="10361084" cy="4752528"/>
          </a:xfrm>
        </p:spPr>
        <p:txBody>
          <a:bodyPr/>
          <a:lstStyle/>
          <a:p>
            <a:pPr marL="457200" indent="-457200">
              <a:buAutoNum type="arabicPeriod"/>
            </a:pPr>
            <a:r>
              <a:rPr lang="en-US" dirty="0"/>
              <a:t>8.1 include the full name of the “IEEE Std 802.15.4” standard in 8.1.. Same for “IEEE Std 802.11”.</a:t>
            </a:r>
          </a:p>
          <a:p>
            <a:pPr marL="457200" indent="-457200">
              <a:buAutoNum type="arabicPeriod"/>
            </a:pPr>
            <a:r>
              <a:rPr lang="en-US" dirty="0"/>
              <a:t> 7.1 This should be changed to “yes” and then fill in the details.  Suggestion to identify the uniqueness to help reviewers understand the real need for a different standard that seems to be “similar”.</a:t>
            </a:r>
          </a:p>
          <a:p>
            <a:pPr marL="457200" indent="-457200">
              <a:buAutoNum type="arabicPeriod"/>
            </a:pPr>
            <a:r>
              <a:rPr lang="en-US" dirty="0"/>
              <a:t> The other option is to leave 7.1 as “no” and remove the sentence in 8.1 which adds to the confusion.  We recognize that this project is specific to the privacy for 802.15.4.  then you would not need to add IEEE Std 802.11 spelled out in 8.1 as well.</a:t>
            </a:r>
          </a:p>
          <a:p>
            <a:pPr marL="457200" indent="-457200">
              <a:buAutoNum type="arabicPeriod"/>
            </a:pPr>
            <a:r>
              <a:rPr lang="en-US" dirty="0"/>
              <a:t>1.1 – Suggest the Project number for the PAR – “P802.15.4xx” where xx is the next letter combination.</a:t>
            </a:r>
          </a:p>
          <a:p>
            <a:pPr marL="457200" indent="-457200">
              <a:buAutoNum type="arabicPeriod"/>
            </a:pPr>
            <a:endParaRPr lang="en-US" dirty="0"/>
          </a:p>
        </p:txBody>
      </p:sp>
      <p:sp>
        <p:nvSpPr>
          <p:cNvPr id="4" name="Date Placeholder 3">
            <a:extLst>
              <a:ext uri="{FF2B5EF4-FFF2-40B4-BE49-F238E27FC236}">
                <a16:creationId xmlns:a16="http://schemas.microsoft.com/office/drawing/2014/main" id="{2F4FC5AB-6992-652D-FD29-5241A9903FD9}"/>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3FEDB6FE-B64A-848F-6AA0-9A1BC902311D}"/>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A69BE026-4A48-03EB-40C4-D1F167141F55}"/>
              </a:ext>
            </a:extLst>
          </p:cNvPr>
          <p:cNvSpPr>
            <a:spLocks noGrp="1"/>
          </p:cNvSpPr>
          <p:nvPr>
            <p:ph type="sldNum" idx="12"/>
          </p:nvPr>
        </p:nvSpPr>
        <p:spPr/>
        <p:txBody>
          <a:bodyPr/>
          <a:lstStyle/>
          <a:p>
            <a:r>
              <a:rPr lang="en-GB"/>
              <a:t>Slide </a:t>
            </a:r>
            <a:fld id="{440F5867-744E-4AA6-B0ED-4C44D2DFBB7B}" type="slidenum">
              <a:rPr lang="en-GB" smtClean="0"/>
              <a:pPr/>
              <a:t>23</a:t>
            </a:fld>
            <a:endParaRPr lang="en-GB" dirty="0"/>
          </a:p>
        </p:txBody>
      </p:sp>
    </p:spTree>
    <p:extLst>
      <p:ext uri="{BB962C8B-B14F-4D97-AF65-F5344CB8AC3E}">
        <p14:creationId xmlns:p14="http://schemas.microsoft.com/office/powerpoint/2010/main" val="3061525889"/>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F71DBE-D6AA-C506-0538-EC6A206464CD}"/>
              </a:ext>
            </a:extLst>
          </p:cNvPr>
          <p:cNvSpPr>
            <a:spLocks noGrp="1"/>
          </p:cNvSpPr>
          <p:nvPr>
            <p:ph type="title"/>
          </p:nvPr>
        </p:nvSpPr>
        <p:spPr>
          <a:xfrm>
            <a:off x="914402" y="685803"/>
            <a:ext cx="10361084" cy="438941"/>
          </a:xfrm>
        </p:spPr>
        <p:txBody>
          <a:bodyPr/>
          <a:lstStyle/>
          <a:p>
            <a:r>
              <a:rPr lang="en-US" sz="2800" b="0" dirty="0"/>
              <a:t>6) 802.15.4 - Amendment: Privacy Enhancements, </a:t>
            </a:r>
            <a:r>
              <a:rPr lang="en-US" sz="2800" b="0" dirty="0">
                <a:hlinkClick r:id="rId3"/>
              </a:rPr>
              <a:t>CSD</a:t>
            </a:r>
            <a:endParaRPr lang="en-US" sz="2800" b="0" dirty="0"/>
          </a:p>
        </p:txBody>
      </p:sp>
      <p:sp>
        <p:nvSpPr>
          <p:cNvPr id="3" name="Content Placeholder 2">
            <a:extLst>
              <a:ext uri="{FF2B5EF4-FFF2-40B4-BE49-F238E27FC236}">
                <a16:creationId xmlns:a16="http://schemas.microsoft.com/office/drawing/2014/main" id="{3C8A42EC-18D9-0ACC-FB35-E60B82D5E494}"/>
              </a:ext>
            </a:extLst>
          </p:cNvPr>
          <p:cNvSpPr>
            <a:spLocks noGrp="1"/>
          </p:cNvSpPr>
          <p:nvPr>
            <p:ph idx="1"/>
          </p:nvPr>
        </p:nvSpPr>
        <p:spPr>
          <a:xfrm>
            <a:off x="695400" y="1124744"/>
            <a:ext cx="10766394" cy="5350671"/>
          </a:xfrm>
        </p:spPr>
        <p:txBody>
          <a:bodyPr/>
          <a:lstStyle/>
          <a:p>
            <a:pPr marL="457200" indent="-457200" algn="l">
              <a:buAutoNum type="arabicPeriod"/>
            </a:pPr>
            <a:r>
              <a:rPr lang="en-US" sz="1600" b="0" dirty="0"/>
              <a:t>The Version of the CSD “Based on IEEE 802 LMSC Operations Manuals approved 13 November 2015. Last edited 3 December 2015”is the wrong version template.  The Policy and procedure directory has a 2020 version that shall be used.  Please update the CSD to the correct template.</a:t>
            </a:r>
          </a:p>
          <a:p>
            <a:pPr marL="457200" indent="-457200" algn="l">
              <a:buAutoNum type="arabicPeriod"/>
            </a:pPr>
            <a:r>
              <a:rPr lang="en-US" sz="1600" b="0" dirty="0"/>
              <a:t>For 1.1.1, the response is incorrect and not complete. (explain why is missing).</a:t>
            </a:r>
          </a:p>
          <a:p>
            <a:pPr marL="457200" indent="-457200" algn="l">
              <a:buAutoNum type="arabicPeriod"/>
            </a:pPr>
            <a:r>
              <a:rPr lang="en-US" sz="1600" b="0" dirty="0"/>
              <a:t>For 1.1.2, the response is incorrect and not complete. (Add explanation to b).</a:t>
            </a:r>
          </a:p>
          <a:p>
            <a:pPr marL="457200" indent="-457200" algn="l">
              <a:buAutoNum type="arabicPeriod"/>
            </a:pPr>
            <a:r>
              <a:rPr lang="en-US" sz="1600" b="0" dirty="0"/>
              <a:t>1.2.1 a) Removing the first sentence would help clarify what the applicability is.  Also, there are excessive superlative use in the first paragraph, so may be just delete the whole 1st paragraph.</a:t>
            </a:r>
          </a:p>
          <a:p>
            <a:pPr marL="457200" indent="-457200" algn="l">
              <a:buAutoNum type="arabicPeriod"/>
            </a:pPr>
            <a:r>
              <a:rPr lang="en-US" sz="1600" b="0" dirty="0"/>
              <a:t>1.2.1 a) “include IEEE Std 802.15.4 radios in them” remove the “in them”.  It is not needed.</a:t>
            </a:r>
          </a:p>
          <a:p>
            <a:pPr marL="457200" indent="-457200" algn="l">
              <a:buAutoNum type="arabicPeriod"/>
            </a:pPr>
            <a:r>
              <a:rPr lang="en-US" sz="1600" b="0" dirty="0"/>
              <a:t>1.2.1 a) “This project builds upon the existing standard, simplifying use of the standard to enable further adoption.” the amendment is not simplifying the standard, but rather it is adding privacy. This sentence could be deleted.</a:t>
            </a:r>
          </a:p>
          <a:p>
            <a:pPr marL="457200" indent="-457200" algn="l">
              <a:buAutoNum type="arabicPeriod" startAt="7"/>
            </a:pPr>
            <a:r>
              <a:rPr lang="en-US" sz="1600" b="0" dirty="0"/>
              <a:t>1.2.4 b) This paragraph should be rewritten.  The question is not if the completed amendment will be proven, but rather “Proven similar technology via testing, modeling, simulation, etc.”.  Are there similar technology that  can validate this new technology via testing, modeling, or simulation with 3rd party review.</a:t>
            </a:r>
          </a:p>
          <a:p>
            <a:pPr marL="457200" indent="-457200" algn="l">
              <a:buAutoNum type="arabicPeriod" startAt="7"/>
            </a:pPr>
            <a:r>
              <a:rPr lang="en-US" sz="1600" b="0" dirty="0"/>
              <a:t>1.2.4 a) The use of “like” is like that used in California Valley girls, but we should look to rewrite this paragraph.</a:t>
            </a:r>
          </a:p>
          <a:p>
            <a:pPr marL="457200" indent="-457200" algn="l">
              <a:buAutoNum type="arabicPeriod" startAt="7"/>
            </a:pPr>
            <a:r>
              <a:rPr lang="en-US" sz="1600" b="0" dirty="0"/>
              <a:t>1.2.5 – This looks as if you cut and pasted the data from another CSD.  Please consider rewriting one that is relevant to this project.</a:t>
            </a:r>
          </a:p>
          <a:p>
            <a:pPr marL="457200" indent="-457200" algn="l">
              <a:buAutoNum type="arabicPeriod" startAt="7"/>
            </a:pPr>
            <a:endParaRPr lang="en-US" sz="1600" b="0" dirty="0"/>
          </a:p>
          <a:p>
            <a:pPr algn="l"/>
            <a:endParaRPr lang="en-US" sz="1800" b="0" i="0" dirty="0">
              <a:solidFill>
                <a:srgbClr val="000000"/>
              </a:solidFill>
              <a:effectLst/>
            </a:endParaRPr>
          </a:p>
          <a:p>
            <a:endParaRPr lang="en-US" sz="1800" dirty="0"/>
          </a:p>
        </p:txBody>
      </p:sp>
      <p:sp>
        <p:nvSpPr>
          <p:cNvPr id="4" name="Date Placeholder 3">
            <a:extLst>
              <a:ext uri="{FF2B5EF4-FFF2-40B4-BE49-F238E27FC236}">
                <a16:creationId xmlns:a16="http://schemas.microsoft.com/office/drawing/2014/main" id="{23C06920-7883-4D38-86F1-FC8E03059C57}"/>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0927F01A-6F16-76AB-5451-7128B3974B51}"/>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3A526AF8-C78A-75A1-9BC2-F6D92C7DB515}"/>
              </a:ext>
            </a:extLst>
          </p:cNvPr>
          <p:cNvSpPr>
            <a:spLocks noGrp="1"/>
          </p:cNvSpPr>
          <p:nvPr>
            <p:ph type="sldNum" idx="12"/>
          </p:nvPr>
        </p:nvSpPr>
        <p:spPr/>
        <p:txBody>
          <a:bodyPr/>
          <a:lstStyle/>
          <a:p>
            <a:r>
              <a:rPr lang="en-GB"/>
              <a:t>Slide </a:t>
            </a:r>
            <a:fld id="{440F5867-744E-4AA6-B0ED-4C44D2DFBB7B}" type="slidenum">
              <a:rPr lang="en-GB" smtClean="0"/>
              <a:pPr/>
              <a:t>24</a:t>
            </a:fld>
            <a:endParaRPr lang="en-GB" dirty="0"/>
          </a:p>
        </p:txBody>
      </p:sp>
    </p:spTree>
    <p:extLst>
      <p:ext uri="{BB962C8B-B14F-4D97-AF65-F5344CB8AC3E}">
        <p14:creationId xmlns:p14="http://schemas.microsoft.com/office/powerpoint/2010/main" val="2222888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Snapshot Report to 802.11 closing plenary</a:t>
            </a:r>
          </a:p>
        </p:txBody>
      </p:sp>
      <p:sp>
        <p:nvSpPr>
          <p:cNvPr id="2" name="Text Placeholder 1"/>
          <p:cNvSpPr>
            <a:spLocks noGrp="1"/>
          </p:cNvSpPr>
          <p:nvPr>
            <p:ph type="body" idx="1"/>
          </p:nvPr>
        </p:nvSpPr>
        <p:spPr/>
        <p:txBody>
          <a:bodyPr/>
          <a:lstStyle/>
          <a:p>
            <a:endParaRPr lang="en-US" dirty="0"/>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25</a:t>
            </a:fld>
            <a:endParaRPr lang="en-GB"/>
          </a:p>
        </p:txBody>
      </p:sp>
    </p:spTree>
    <p:extLst>
      <p:ext uri="{BB962C8B-B14F-4D97-AF65-F5344CB8AC3E}">
        <p14:creationId xmlns:p14="http://schemas.microsoft.com/office/powerpoint/2010/main" val="16047104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E3723C62-F503-4B28-A6CE-0E72B92714AF}"/>
              </a:ext>
            </a:extLst>
          </p:cNvPr>
          <p:cNvSpPr>
            <a:spLocks noGrp="1"/>
          </p:cNvSpPr>
          <p:nvPr>
            <p:ph type="title"/>
          </p:nvPr>
        </p:nvSpPr>
        <p:spPr>
          <a:xfrm>
            <a:off x="914402" y="685803"/>
            <a:ext cx="10361084" cy="726973"/>
          </a:xfrm>
        </p:spPr>
        <p:txBody>
          <a:bodyPr/>
          <a:lstStyle/>
          <a:p>
            <a:r>
              <a:rPr lang="en-US" sz="2400" dirty="0"/>
              <a:t>PAR Review SC </a:t>
            </a:r>
            <a:br>
              <a:rPr lang="en-US" sz="2400" dirty="0"/>
            </a:br>
            <a:r>
              <a:rPr lang="en-US" sz="2400" dirty="0"/>
              <a:t>Jon Rosdahl, Chair</a:t>
            </a:r>
          </a:p>
        </p:txBody>
      </p:sp>
      <p:sp>
        <p:nvSpPr>
          <p:cNvPr id="8" name="Content Placeholder 7">
            <a:extLst>
              <a:ext uri="{FF2B5EF4-FFF2-40B4-BE49-F238E27FC236}">
                <a16:creationId xmlns:a16="http://schemas.microsoft.com/office/drawing/2014/main" id="{CB46589D-B045-4F67-96F9-108FD0B249A7}"/>
              </a:ext>
            </a:extLst>
          </p:cNvPr>
          <p:cNvSpPr>
            <a:spLocks noGrp="1"/>
          </p:cNvSpPr>
          <p:nvPr>
            <p:ph idx="1"/>
          </p:nvPr>
        </p:nvSpPr>
        <p:spPr>
          <a:xfrm>
            <a:off x="914402" y="1628801"/>
            <a:ext cx="10361084" cy="4465614"/>
          </a:xfrm>
        </p:spPr>
        <p:txBody>
          <a:bodyPr/>
          <a:lstStyle/>
          <a:p>
            <a:pPr marL="285750" indent="-285750"/>
            <a:r>
              <a:rPr lang="en-US" sz="2000" dirty="0"/>
              <a:t>6 PARs were considered on 13 March </a:t>
            </a:r>
            <a:r>
              <a:rPr lang="en-US" altLang="en-US" sz="2000" dirty="0"/>
              <a:t>13:30-15:30 and </a:t>
            </a:r>
            <a:r>
              <a:rPr lang="en-US" sz="2000" dirty="0"/>
              <a:t>14 March </a:t>
            </a:r>
            <a:r>
              <a:rPr lang="en-US" altLang="en-US" sz="2000" dirty="0"/>
              <a:t>10:30-12:30 ET</a:t>
            </a:r>
          </a:p>
          <a:p>
            <a:pPr marL="685800" lvl="1"/>
            <a:r>
              <a:rPr lang="en-US" altLang="en-US" dirty="0"/>
              <a:t>See the list here: </a:t>
            </a:r>
            <a:r>
              <a:rPr lang="en-US" altLang="en-US" dirty="0">
                <a:hlinkClick r:id="rId3"/>
              </a:rPr>
              <a:t>https://ieee802.org/PARs.shtml</a:t>
            </a:r>
            <a:r>
              <a:rPr lang="en-US" altLang="en-US" dirty="0"/>
              <a:t> </a:t>
            </a:r>
          </a:p>
          <a:p>
            <a:pPr marL="685800" lvl="1"/>
            <a:r>
              <a:rPr lang="en-US" altLang="en-US" dirty="0"/>
              <a:t>Comments were posted to the EC reflector – 14 March 2023</a:t>
            </a:r>
          </a:p>
          <a:p>
            <a:pPr marL="685800" lvl="1"/>
            <a:endParaRPr lang="en-US" altLang="en-US" dirty="0"/>
          </a:p>
          <a:p>
            <a:pPr marL="285750" indent="-285750"/>
            <a:r>
              <a:rPr lang="en-US" altLang="en-US" dirty="0"/>
              <a:t>Feedback from WG was due Wednesday 15 March 2023</a:t>
            </a:r>
          </a:p>
          <a:p>
            <a:pPr marL="285750" indent="-285750"/>
            <a:endParaRPr lang="en-US" altLang="en-US" dirty="0"/>
          </a:p>
          <a:p>
            <a:pPr marL="285750" indent="-285750"/>
            <a:r>
              <a:rPr lang="en-US" altLang="en-US" dirty="0"/>
              <a:t>Feedback was reviewed on Thursda</a:t>
            </a:r>
            <a:r>
              <a:rPr lang="en-US" dirty="0"/>
              <a:t>y 16 March 2023 </a:t>
            </a:r>
            <a:r>
              <a:rPr lang="en-US" altLang="en-US" dirty="0"/>
              <a:t>10:30-12:30 ET</a:t>
            </a:r>
          </a:p>
          <a:p>
            <a:pPr marL="285750" indent="-285750"/>
            <a:endParaRPr lang="en-US" dirty="0"/>
          </a:p>
          <a:p>
            <a:pPr marL="285750" indent="-285750"/>
            <a:r>
              <a:rPr lang="en-US" dirty="0"/>
              <a:t>A Final report was sent out prior to the Closing 802 EC Plenary Meeting.</a:t>
            </a:r>
          </a:p>
          <a:p>
            <a:pPr marL="285750" indent="-285750"/>
            <a:endParaRPr lang="en-US" dirty="0"/>
          </a:p>
        </p:txBody>
      </p:sp>
      <p:sp>
        <p:nvSpPr>
          <p:cNvPr id="4" name="Date Placeholder 3">
            <a:extLst>
              <a:ext uri="{FF2B5EF4-FFF2-40B4-BE49-F238E27FC236}">
                <a16:creationId xmlns:a16="http://schemas.microsoft.com/office/drawing/2014/main" id="{CFA74791-02E4-4161-A74F-E2C580C09359}"/>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9E179B68-B8DD-4D01-A19B-C60183D73755}"/>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91BACB44-535E-4B7C-96CE-D105B3096CD7}"/>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26</a:t>
            </a:fld>
            <a:endParaRPr lang="en-US" altLang="en-US">
              <a:solidFill>
                <a:srgbClr val="000000"/>
              </a:solidFill>
            </a:endParaRPr>
          </a:p>
        </p:txBody>
      </p:sp>
    </p:spTree>
    <p:extLst>
      <p:ext uri="{BB962C8B-B14F-4D97-AF65-F5344CB8AC3E}">
        <p14:creationId xmlns:p14="http://schemas.microsoft.com/office/powerpoint/2010/main" val="249312637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213105-1CA0-443F-B1A3-AC29BCE1437B}"/>
              </a:ext>
            </a:extLst>
          </p:cNvPr>
          <p:cNvSpPr>
            <a:spLocks noGrp="1"/>
          </p:cNvSpPr>
          <p:nvPr>
            <p:ph type="title"/>
          </p:nvPr>
        </p:nvSpPr>
        <p:spPr/>
        <p:txBody>
          <a:bodyPr/>
          <a:lstStyle/>
          <a:p>
            <a:r>
              <a:rPr lang="en-US" dirty="0"/>
              <a:t>Responses from 802 Working Groups</a:t>
            </a:r>
          </a:p>
        </p:txBody>
      </p:sp>
      <p:sp>
        <p:nvSpPr>
          <p:cNvPr id="3" name="Text Placeholder 2">
            <a:extLst>
              <a:ext uri="{FF2B5EF4-FFF2-40B4-BE49-F238E27FC236}">
                <a16:creationId xmlns:a16="http://schemas.microsoft.com/office/drawing/2014/main" id="{30B97474-5C9C-4EFA-B1B2-2D473D51CC1D}"/>
              </a:ext>
            </a:extLst>
          </p:cNvPr>
          <p:cNvSpPr>
            <a:spLocks noGrp="1"/>
          </p:cNvSpPr>
          <p:nvPr>
            <p:ph type="body" idx="1"/>
          </p:nvPr>
        </p:nvSpPr>
        <p:spPr/>
        <p:txBody>
          <a:bodyPr/>
          <a:lstStyle/>
          <a:p>
            <a:endParaRPr lang="en-US"/>
          </a:p>
        </p:txBody>
      </p:sp>
      <p:sp>
        <p:nvSpPr>
          <p:cNvPr id="4" name="Date Placeholder 3">
            <a:extLst>
              <a:ext uri="{FF2B5EF4-FFF2-40B4-BE49-F238E27FC236}">
                <a16:creationId xmlns:a16="http://schemas.microsoft.com/office/drawing/2014/main" id="{5180B14E-459D-4D1C-B097-7786B6E3248A}"/>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B8758877-86A7-43C7-9D10-6E5F40B028B1}"/>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A5C49826-E039-44C4-A6DB-616DB23E417B}"/>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27</a:t>
            </a:fld>
            <a:endParaRPr lang="en-US" altLang="en-US">
              <a:solidFill>
                <a:srgbClr val="000000"/>
              </a:solidFill>
            </a:endParaRPr>
          </a:p>
        </p:txBody>
      </p:sp>
    </p:spTree>
    <p:extLst>
      <p:ext uri="{BB962C8B-B14F-4D97-AF65-F5344CB8AC3E}">
        <p14:creationId xmlns:p14="http://schemas.microsoft.com/office/powerpoint/2010/main" val="2367627176"/>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a:t>Final Report to 802.11</a:t>
            </a:r>
          </a:p>
        </p:txBody>
      </p:sp>
      <p:sp>
        <p:nvSpPr>
          <p:cNvPr id="2" name="Text Placeholder 1"/>
          <p:cNvSpPr>
            <a:spLocks noGrp="1"/>
          </p:cNvSpPr>
          <p:nvPr>
            <p:ph type="body" idx="1"/>
          </p:nvPr>
        </p:nvSpPr>
        <p:spPr/>
        <p:txBody>
          <a:bodyPr/>
          <a:lstStyle/>
          <a:p>
            <a:endParaRPr lang="en-US"/>
          </a:p>
        </p:txBody>
      </p:sp>
      <p:sp>
        <p:nvSpPr>
          <p:cNvPr id="4" name="Date Placeholder 3"/>
          <p:cNvSpPr>
            <a:spLocks noGrp="1"/>
          </p:cNvSpPr>
          <p:nvPr>
            <p:ph type="dt" idx="10"/>
          </p:nvPr>
        </p:nvSpPr>
        <p:spPr/>
        <p:txBody>
          <a:bodyPr/>
          <a:lstStyle/>
          <a:p>
            <a:r>
              <a:rPr lang="en-US"/>
              <a:t>March 2023</a:t>
            </a:r>
            <a:endParaRPr lang="en-GB"/>
          </a:p>
        </p:txBody>
      </p:sp>
      <p:sp>
        <p:nvSpPr>
          <p:cNvPr id="5" name="Footer Placeholder 4"/>
          <p:cNvSpPr>
            <a:spLocks noGrp="1"/>
          </p:cNvSpPr>
          <p:nvPr>
            <p:ph type="ftr" idx="11"/>
          </p:nvPr>
        </p:nvSpPr>
        <p:spPr/>
        <p:txBody>
          <a:bodyPr/>
          <a:lstStyle/>
          <a:p>
            <a:r>
              <a:rPr lang="en-GB"/>
              <a:t>Jon Rosdahl (Qualcomm)</a:t>
            </a:r>
          </a:p>
        </p:txBody>
      </p:sp>
      <p:sp>
        <p:nvSpPr>
          <p:cNvPr id="6" name="Slide Number Placeholder 5"/>
          <p:cNvSpPr>
            <a:spLocks noGrp="1"/>
          </p:cNvSpPr>
          <p:nvPr>
            <p:ph type="sldNum" idx="12"/>
          </p:nvPr>
        </p:nvSpPr>
        <p:spPr/>
        <p:txBody>
          <a:bodyPr/>
          <a:lstStyle/>
          <a:p>
            <a:r>
              <a:rPr lang="en-GB"/>
              <a:t>Slide </a:t>
            </a:r>
            <a:fld id="{3ABCC52B-A3F7-440B-BBF2-55191E6E7773}" type="slidenum">
              <a:rPr lang="en-GB" smtClean="0"/>
              <a:pPr/>
              <a:t>28</a:t>
            </a:fld>
            <a:endParaRPr lang="en-GB"/>
          </a:p>
        </p:txBody>
      </p:sp>
    </p:spTree>
    <p:extLst>
      <p:ext uri="{BB962C8B-B14F-4D97-AF65-F5344CB8AC3E}">
        <p14:creationId xmlns:p14="http://schemas.microsoft.com/office/powerpoint/2010/main" val="3883370543"/>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17F91B3A-9B93-4C96-ACC3-008910402BEF}"/>
              </a:ext>
            </a:extLst>
          </p:cNvPr>
          <p:cNvSpPr>
            <a:spLocks noGrp="1"/>
          </p:cNvSpPr>
          <p:nvPr>
            <p:ph type="title"/>
          </p:nvPr>
        </p:nvSpPr>
        <p:spPr>
          <a:xfrm>
            <a:off x="914402" y="685803"/>
            <a:ext cx="10361084" cy="654965"/>
          </a:xfrm>
        </p:spPr>
        <p:txBody>
          <a:bodyPr/>
          <a:lstStyle/>
          <a:p>
            <a:r>
              <a:rPr lang="en-US" dirty="0"/>
              <a:t>Final Report to 802.11</a:t>
            </a:r>
          </a:p>
        </p:txBody>
      </p:sp>
      <p:sp>
        <p:nvSpPr>
          <p:cNvPr id="8" name="Content Placeholder 7">
            <a:extLst>
              <a:ext uri="{FF2B5EF4-FFF2-40B4-BE49-F238E27FC236}">
                <a16:creationId xmlns:a16="http://schemas.microsoft.com/office/drawing/2014/main" id="{9E0431BB-C713-450C-90C3-EF5AFA8F2E34}"/>
              </a:ext>
            </a:extLst>
          </p:cNvPr>
          <p:cNvSpPr>
            <a:spLocks noGrp="1"/>
          </p:cNvSpPr>
          <p:nvPr>
            <p:ph idx="1"/>
          </p:nvPr>
        </p:nvSpPr>
        <p:spPr>
          <a:xfrm>
            <a:off x="914402" y="1340768"/>
            <a:ext cx="10361084" cy="4753647"/>
          </a:xfrm>
        </p:spPr>
        <p:txBody>
          <a:bodyPr/>
          <a:lstStyle/>
          <a:p>
            <a:r>
              <a:rPr lang="en-US" sz="2000" dirty="0"/>
              <a:t>After Reviewing 6 PARs/CSD that were available for the 2023 March 802 Mixed-mode Plenary, 802.11 made comments on x of the PARs/CSDs.</a:t>
            </a:r>
          </a:p>
          <a:p>
            <a:r>
              <a:rPr lang="en-US" sz="2000" dirty="0"/>
              <a:t>The feedback on our Comments was generally positive and our changes were acceptable and implemented by the respective WG.</a:t>
            </a:r>
          </a:p>
          <a:p>
            <a:r>
              <a:rPr lang="en-US" sz="2000" dirty="0"/>
              <a:t>The exception is on the </a:t>
            </a:r>
          </a:p>
          <a:p>
            <a:endParaRPr lang="en-US" sz="2000" dirty="0"/>
          </a:p>
          <a:p>
            <a:r>
              <a:rPr lang="en-US" sz="2000" dirty="0"/>
              <a:t>Respectfully submitted </a:t>
            </a:r>
            <a:br>
              <a:rPr lang="en-US" sz="2000" dirty="0"/>
            </a:br>
            <a:r>
              <a:rPr lang="en-US" sz="2000" dirty="0"/>
              <a:t>Jon Rosdahl</a:t>
            </a:r>
            <a:br>
              <a:rPr lang="en-US" sz="2000" dirty="0"/>
            </a:br>
            <a:r>
              <a:rPr lang="en-US" sz="2000" dirty="0"/>
              <a:t>802.11 PAR Review SC Chair</a:t>
            </a:r>
          </a:p>
        </p:txBody>
      </p:sp>
      <p:sp>
        <p:nvSpPr>
          <p:cNvPr id="4" name="Date Placeholder 3">
            <a:extLst>
              <a:ext uri="{FF2B5EF4-FFF2-40B4-BE49-F238E27FC236}">
                <a16:creationId xmlns:a16="http://schemas.microsoft.com/office/drawing/2014/main" id="{9A6C56FC-AB46-46EA-A9DA-5D096D6D2EA6}"/>
              </a:ext>
            </a:extLst>
          </p:cNvPr>
          <p:cNvSpPr>
            <a:spLocks noGrp="1"/>
          </p:cNvSpPr>
          <p:nvPr>
            <p:ph type="dt" idx="10"/>
          </p:nvPr>
        </p:nvSpPr>
        <p:spPr/>
        <p:txBody>
          <a:bodyPr/>
          <a:lstStyle/>
          <a:p>
            <a:pPr>
              <a:defRPr/>
            </a:pPr>
            <a:r>
              <a:rPr lang="en-US">
                <a:solidFill>
                  <a:srgbClr val="000000"/>
                </a:solidFill>
              </a:rPr>
              <a:t>March 2023</a:t>
            </a:r>
            <a:endParaRPr lang="en-US" dirty="0">
              <a:solidFill>
                <a:srgbClr val="000000"/>
              </a:solidFill>
            </a:endParaRPr>
          </a:p>
        </p:txBody>
      </p:sp>
      <p:sp>
        <p:nvSpPr>
          <p:cNvPr id="5" name="Footer Placeholder 4">
            <a:extLst>
              <a:ext uri="{FF2B5EF4-FFF2-40B4-BE49-F238E27FC236}">
                <a16:creationId xmlns:a16="http://schemas.microsoft.com/office/drawing/2014/main" id="{62F5476E-E58B-459B-BDC7-9ACAD2818916}"/>
              </a:ext>
            </a:extLst>
          </p:cNvPr>
          <p:cNvSpPr>
            <a:spLocks noGrp="1"/>
          </p:cNvSpPr>
          <p:nvPr>
            <p:ph type="ftr" idx="11"/>
          </p:nvPr>
        </p:nvSpPr>
        <p:spPr/>
        <p:txBody>
          <a:bodyPr/>
          <a:lstStyle/>
          <a:p>
            <a:pPr>
              <a:defRPr/>
            </a:pPr>
            <a:r>
              <a:rPr lang="en-US">
                <a:solidFill>
                  <a:srgbClr val="000000"/>
                </a:solidFill>
              </a:rPr>
              <a:t>Jon Rosdahl (Qualcomm)</a:t>
            </a:r>
          </a:p>
        </p:txBody>
      </p:sp>
      <p:sp>
        <p:nvSpPr>
          <p:cNvPr id="6" name="Slide Number Placeholder 5">
            <a:extLst>
              <a:ext uri="{FF2B5EF4-FFF2-40B4-BE49-F238E27FC236}">
                <a16:creationId xmlns:a16="http://schemas.microsoft.com/office/drawing/2014/main" id="{D8064680-6662-479C-8AA0-F319FEF3F785}"/>
              </a:ext>
            </a:extLst>
          </p:cNvPr>
          <p:cNvSpPr>
            <a:spLocks noGrp="1"/>
          </p:cNvSpPr>
          <p:nvPr>
            <p:ph type="sldNum" idx="12"/>
          </p:nvPr>
        </p:nvSpPr>
        <p:spPr/>
        <p:txBody>
          <a:bodyPr/>
          <a:lstStyle/>
          <a:p>
            <a:pPr>
              <a:defRPr/>
            </a:pPr>
            <a:r>
              <a:rPr lang="en-US" altLang="en-US">
                <a:solidFill>
                  <a:srgbClr val="000000"/>
                </a:solidFill>
              </a:rPr>
              <a:t>Slide </a:t>
            </a:r>
            <a:fld id="{3A4934C6-33C0-44EA-8053-B7FE352B788A}" type="slidenum">
              <a:rPr lang="en-US" altLang="en-US" smtClean="0">
                <a:solidFill>
                  <a:srgbClr val="000000"/>
                </a:solidFill>
              </a:rPr>
              <a:pPr>
                <a:defRPr/>
              </a:pPr>
              <a:t>29</a:t>
            </a:fld>
            <a:endParaRPr lang="en-US" altLang="en-US">
              <a:solidFill>
                <a:srgbClr val="000000"/>
              </a:solidFill>
            </a:endParaRPr>
          </a:p>
        </p:txBody>
      </p:sp>
    </p:spTree>
    <p:extLst>
      <p:ext uri="{BB962C8B-B14F-4D97-AF65-F5344CB8AC3E}">
        <p14:creationId xmlns:p14="http://schemas.microsoft.com/office/powerpoint/2010/main" val="17842198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23392" y="626497"/>
            <a:ext cx="10838402" cy="786279"/>
          </a:xfrm>
          <a:ln/>
        </p:spPr>
        <p:txBody>
          <a:bodyPr>
            <a:no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2400" dirty="0"/>
              <a:t>Abstract-PAR Review SC PARs under consideration for </a:t>
            </a:r>
            <a:br>
              <a:rPr lang="en-GB" sz="2400" dirty="0"/>
            </a:br>
            <a:r>
              <a:rPr lang="en-GB" sz="2400" dirty="0"/>
              <a:t>20223 March Mixed-mode Plenary</a:t>
            </a:r>
          </a:p>
        </p:txBody>
      </p:sp>
      <p:sp>
        <p:nvSpPr>
          <p:cNvPr id="4098" name="Rectangle 2"/>
          <p:cNvSpPr>
            <a:spLocks noGrp="1" noChangeArrowheads="1"/>
          </p:cNvSpPr>
          <p:nvPr>
            <p:ph idx="1"/>
          </p:nvPr>
        </p:nvSpPr>
        <p:spPr>
          <a:xfrm>
            <a:off x="730206" y="1412776"/>
            <a:ext cx="10731588" cy="5043364"/>
          </a:xfrm>
          <a:ln/>
        </p:spPr>
        <p:txBody>
          <a:bodyPr>
            <a:noAutofit/>
          </a:bodyPr>
          <a:lstStyle/>
          <a:p>
            <a:r>
              <a:rPr lang="en-US" sz="1800" dirty="0"/>
              <a:t>PARs to be considered for approval by the IEEE 802 LMSC during the 17 March 2023 closing IEEE 802 LMSC meeting shall pass through the following process: </a:t>
            </a:r>
          </a:p>
          <a:p>
            <a:r>
              <a:rPr lang="en-US" sz="1800" dirty="0"/>
              <a:t>	1. The proposed PAR shall be available at a publicly accessible URL and an email sent to the IEEE 802 LMSC reflector that contains the URL required for viewing the PAR and associated documentation no later than 30-days prior to the plenary.</a:t>
            </a:r>
          </a:p>
          <a:p>
            <a:r>
              <a:rPr lang="en-US" sz="1800" dirty="0"/>
              <a:t>	2. Working Groups, other than the proposing Working Group, shall express concerns to the proposing Working Group as soon as possible and shall submit comments to the proposing Working Group and the IEEE 802 LMSC by e-mail not later than Tuesday 18:00 during the plenary week.</a:t>
            </a:r>
          </a:p>
          <a:p>
            <a:r>
              <a:rPr lang="en-US" sz="1800" dirty="0"/>
              <a:t>	3. The proposing Working Group shall post a response to commenting Working Group and to the IEEE 802 LMSC together with a Final PAR on a public website and circulate the relevant URL on the IEEE 802 LMSC reflector not later than Wednesday, 18:00 during the plenary week.</a:t>
            </a:r>
          </a:p>
          <a:p>
            <a:r>
              <a:rPr lang="en-US" sz="1800" dirty="0"/>
              <a:t>The Proposed PARs are posted to the “IEEE 802 PARs Under consideration Webpage:</a:t>
            </a:r>
          </a:p>
          <a:p>
            <a:pPr lvl="1"/>
            <a:r>
              <a:rPr lang="en-US" sz="1800" dirty="0"/>
              <a:t>	</a:t>
            </a:r>
            <a:r>
              <a:rPr lang="en-US" sz="1800" dirty="0">
                <a:solidFill>
                  <a:schemeClr val="accent6"/>
                </a:solidFill>
                <a:hlinkClick r:id="rId3"/>
              </a:rPr>
              <a:t>http://grouper.ieee.org/groups/802/PARs.shtml</a:t>
            </a:r>
            <a:endParaRPr lang="en-US" sz="1800" dirty="0">
              <a:solidFill>
                <a:schemeClr val="accent6"/>
              </a:solidFill>
            </a:endParaRPr>
          </a:p>
          <a:p>
            <a:pPr marL="285750" indent="-285750"/>
            <a:r>
              <a:rPr lang="en-US" altLang="en-US" sz="1800" dirty="0"/>
              <a:t>802.11 PAR Review SC Meeting times: </a:t>
            </a:r>
          </a:p>
          <a:p>
            <a:pPr lvl="1">
              <a:buAutoNum type="arabicPeriod"/>
            </a:pPr>
            <a:r>
              <a:rPr lang="en-US" sz="1800" dirty="0"/>
              <a:t>Monday: 13 March 2023- 13:30-15:30 ET and Tuesday 14 March 2023, 10:30-12:30 ET</a:t>
            </a:r>
          </a:p>
          <a:p>
            <a:pPr lvl="1">
              <a:buAutoNum type="arabicPeriod"/>
            </a:pPr>
            <a:r>
              <a:rPr lang="en-US" sz="1800" dirty="0"/>
              <a:t>Feedback reviewed Thursday: 16 March 2023 - 10:30-12:30 ET</a:t>
            </a:r>
            <a:endParaRPr lang="en-US" altLang="en-US" sz="1800" strike="sngStrike" dirty="0"/>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7" name="Rectangle 3">
            <a:extLst>
              <a:ext uri="{FF2B5EF4-FFF2-40B4-BE49-F238E27FC236}">
                <a16:creationId xmlns:a16="http://schemas.microsoft.com/office/drawing/2014/main" id="{D8A2A340-4BEF-42B1-AE26-6A55D6A269CF}"/>
              </a:ext>
            </a:extLst>
          </p:cNvPr>
          <p:cNvSpPr>
            <a:spLocks noChangeArrowheads="1"/>
          </p:cNvSpPr>
          <p:nvPr/>
        </p:nvSpPr>
        <p:spPr bwMode="auto">
          <a:xfrm>
            <a:off x="0" y="43934"/>
            <a:ext cx="248786"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800" b="0" i="0" u="none" strike="noStrike" cap="none" normalizeH="0" baseline="0" dirty="0">
                <a:ln>
                  <a:noFill/>
                </a:ln>
                <a:solidFill>
                  <a:schemeClr val="tx1"/>
                </a:solidFill>
                <a:effectLst/>
                <a:latin typeface="Arial" panose="020B0604020202020204" pitchFamily="34" charset="0"/>
              </a:rPr>
              <a:t> </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5C58C4-9258-49B3-9800-28D4D64B7380}"/>
              </a:ext>
            </a:extLst>
          </p:cNvPr>
          <p:cNvSpPr>
            <a:spLocks noGrp="1"/>
          </p:cNvSpPr>
          <p:nvPr>
            <p:ph type="title"/>
          </p:nvPr>
        </p:nvSpPr>
        <p:spPr/>
        <p:txBody>
          <a:bodyPr/>
          <a:lstStyle/>
          <a:p>
            <a:r>
              <a:rPr lang="en-US" dirty="0"/>
              <a:t>Motion to approve Report</a:t>
            </a:r>
          </a:p>
        </p:txBody>
      </p:sp>
      <p:sp>
        <p:nvSpPr>
          <p:cNvPr id="3" name="Content Placeholder 2">
            <a:extLst>
              <a:ext uri="{FF2B5EF4-FFF2-40B4-BE49-F238E27FC236}">
                <a16:creationId xmlns:a16="http://schemas.microsoft.com/office/drawing/2014/main" id="{FF45EDF8-F8B4-4C62-A574-17EE4A97B753}"/>
              </a:ext>
            </a:extLst>
          </p:cNvPr>
          <p:cNvSpPr>
            <a:spLocks noGrp="1"/>
          </p:cNvSpPr>
          <p:nvPr>
            <p:ph idx="1"/>
          </p:nvPr>
        </p:nvSpPr>
        <p:spPr/>
        <p:txBody>
          <a:bodyPr/>
          <a:lstStyle/>
          <a:p>
            <a:r>
              <a:rPr lang="en-US" dirty="0"/>
              <a:t>Move to accept the report contained in doc 11-23/187rx:</a:t>
            </a:r>
          </a:p>
          <a:p>
            <a:pPr lvl="1"/>
            <a:r>
              <a:rPr lang="en-US" dirty="0">
                <a:hlinkClick r:id="rId2"/>
              </a:rPr>
              <a:t>https://mentor.ieee.org/802.11/dcn/22/11-23-0187-00-0PAR-PAR Review SC - Meeting Agenda and Comment slides - March 2023 - Mixed-Mode Plenary.ppt</a:t>
            </a:r>
            <a:endParaRPr lang="en-US" dirty="0"/>
          </a:p>
          <a:p>
            <a:pPr lvl="1"/>
            <a:endParaRPr lang="en-US" dirty="0"/>
          </a:p>
          <a:p>
            <a:pPr lvl="1"/>
            <a:r>
              <a:rPr lang="en-US" dirty="0"/>
              <a:t>as the report from PAR Review SC for the November 2022 802 Mixed-mode Plenary.</a:t>
            </a:r>
          </a:p>
          <a:p>
            <a:endParaRPr lang="en-US" dirty="0"/>
          </a:p>
          <a:p>
            <a:r>
              <a:rPr lang="en-US" dirty="0"/>
              <a:t>    Moved:</a:t>
            </a:r>
          </a:p>
          <a:p>
            <a:r>
              <a:rPr lang="en-US" dirty="0"/>
              <a:t>	2</a:t>
            </a:r>
            <a:r>
              <a:rPr lang="en-US" baseline="30000" dirty="0"/>
              <a:t>nd</a:t>
            </a:r>
            <a:r>
              <a:rPr lang="en-US" dirty="0"/>
              <a:t>:      </a:t>
            </a:r>
          </a:p>
          <a:p>
            <a:r>
              <a:rPr lang="en-US" dirty="0"/>
              <a:t>	Results:</a:t>
            </a:r>
            <a:br>
              <a:rPr lang="en-US" dirty="0"/>
            </a:br>
            <a:endParaRPr lang="en-US" dirty="0"/>
          </a:p>
        </p:txBody>
      </p:sp>
      <p:sp>
        <p:nvSpPr>
          <p:cNvPr id="4" name="Date Placeholder 3">
            <a:extLst>
              <a:ext uri="{FF2B5EF4-FFF2-40B4-BE49-F238E27FC236}">
                <a16:creationId xmlns:a16="http://schemas.microsoft.com/office/drawing/2014/main" id="{2471E1EE-344C-47B3-9380-3DAB4BFA473D}"/>
              </a:ext>
            </a:extLst>
          </p:cNvPr>
          <p:cNvSpPr>
            <a:spLocks noGrp="1"/>
          </p:cNvSpPr>
          <p:nvPr>
            <p:ph type="dt" idx="10"/>
          </p:nvPr>
        </p:nvSpPr>
        <p:spPr/>
        <p:txBody>
          <a:bodyPr/>
          <a:lstStyle/>
          <a:p>
            <a:r>
              <a:rPr lang="en-US"/>
              <a:t>March 2023</a:t>
            </a:r>
            <a:endParaRPr lang="en-GB" dirty="0"/>
          </a:p>
        </p:txBody>
      </p:sp>
      <p:sp>
        <p:nvSpPr>
          <p:cNvPr id="5" name="Footer Placeholder 4">
            <a:extLst>
              <a:ext uri="{FF2B5EF4-FFF2-40B4-BE49-F238E27FC236}">
                <a16:creationId xmlns:a16="http://schemas.microsoft.com/office/drawing/2014/main" id="{28941623-2AE7-4561-97CC-266C84FE46CB}"/>
              </a:ext>
            </a:extLst>
          </p:cNvPr>
          <p:cNvSpPr>
            <a:spLocks noGrp="1"/>
          </p:cNvSpPr>
          <p:nvPr>
            <p:ph type="ftr" idx="11"/>
          </p:nvPr>
        </p:nvSpPr>
        <p:spPr/>
        <p:txBody>
          <a:bodyPr/>
          <a:lstStyle/>
          <a:p>
            <a:r>
              <a:rPr lang="en-GB"/>
              <a:t>Jon Rosdahl (Qualcomm)</a:t>
            </a:r>
            <a:endParaRPr lang="en-GB" dirty="0"/>
          </a:p>
        </p:txBody>
      </p:sp>
      <p:sp>
        <p:nvSpPr>
          <p:cNvPr id="6" name="Slide Number Placeholder 5">
            <a:extLst>
              <a:ext uri="{FF2B5EF4-FFF2-40B4-BE49-F238E27FC236}">
                <a16:creationId xmlns:a16="http://schemas.microsoft.com/office/drawing/2014/main" id="{7FD3053F-90D2-4FCE-8C1A-E71EF24BF633}"/>
              </a:ext>
            </a:extLst>
          </p:cNvPr>
          <p:cNvSpPr>
            <a:spLocks noGrp="1"/>
          </p:cNvSpPr>
          <p:nvPr>
            <p:ph type="sldNum" idx="12"/>
          </p:nvPr>
        </p:nvSpPr>
        <p:spPr/>
        <p:txBody>
          <a:bodyPr/>
          <a:lstStyle/>
          <a:p>
            <a:r>
              <a:rPr lang="en-GB"/>
              <a:t>Slide </a:t>
            </a:r>
            <a:fld id="{440F5867-744E-4AA6-B0ED-4C44D2DFBB7B}" type="slidenum">
              <a:rPr lang="en-GB" smtClean="0"/>
              <a:pPr/>
              <a:t>30</a:t>
            </a:fld>
            <a:endParaRPr lang="en-GB" dirty="0"/>
          </a:p>
        </p:txBody>
      </p:sp>
    </p:spTree>
    <p:extLst>
      <p:ext uri="{BB962C8B-B14F-4D97-AF65-F5344CB8AC3E}">
        <p14:creationId xmlns:p14="http://schemas.microsoft.com/office/powerpoint/2010/main" val="289104050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5" name="Rectangle 1"/>
          <p:cNvSpPr>
            <a:spLocks noGrp="1" noChangeArrowheads="1"/>
          </p:cNvSpPr>
          <p:nvPr>
            <p:ph type="title"/>
          </p:nvPr>
        </p:nvSpPr>
        <p:spPr>
          <a:xfrm>
            <a:off x="914402" y="685803"/>
            <a:ext cx="10361084" cy="510949"/>
          </a:xfrm>
          <a:ln/>
        </p:spPr>
        <p:txBody>
          <a:bodyPr/>
          <a:lstStyle/>
          <a:p>
            <a:pPr algn="l">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References:</a:t>
            </a:r>
          </a:p>
        </p:txBody>
      </p:sp>
      <p:sp>
        <p:nvSpPr>
          <p:cNvPr id="11266" name="Rectangle 2"/>
          <p:cNvSpPr>
            <a:spLocks noGrp="1" noChangeArrowheads="1"/>
          </p:cNvSpPr>
          <p:nvPr>
            <p:ph idx="1"/>
          </p:nvPr>
        </p:nvSpPr>
        <p:spPr>
          <a:xfrm>
            <a:off x="914402" y="1556793"/>
            <a:ext cx="10547392" cy="4537622"/>
          </a:xfrm>
          <a:ln/>
        </p:spPr>
        <p:txBody>
          <a:bodyPr/>
          <a:lstStyle/>
          <a:p>
            <a:r>
              <a:rPr lang="en-US" dirty="0"/>
              <a:t>IEEE 802 PARs Under consideration Webpage:</a:t>
            </a:r>
          </a:p>
          <a:p>
            <a:pPr lvl="1"/>
            <a:r>
              <a:rPr lang="en-US" dirty="0"/>
              <a:t>	</a:t>
            </a:r>
            <a:r>
              <a:rPr lang="en-US" dirty="0">
                <a:solidFill>
                  <a:schemeClr val="accent6"/>
                </a:solidFill>
                <a:hlinkClick r:id="rId3"/>
              </a:rPr>
              <a:t>http://grouper.ieee.org/groups/802/PARs.shtml</a:t>
            </a:r>
            <a:endParaRPr lang="en-US" dirty="0">
              <a:solidFill>
                <a:schemeClr val="accent6"/>
              </a:solidFill>
            </a:endParaRPr>
          </a:p>
          <a:p>
            <a:endParaRPr lang="en-US" dirty="0"/>
          </a:p>
          <a:p>
            <a:r>
              <a:rPr lang="en-US" dirty="0"/>
              <a:t>Minutes: </a:t>
            </a:r>
          </a:p>
          <a:p>
            <a:r>
              <a:rPr lang="en-US" b="1" dirty="0"/>
              <a:t>Previous Plenary minutes - </a:t>
            </a:r>
            <a:r>
              <a:rPr lang="en-US" sz="2000" b="1" dirty="0"/>
              <a:t>from </a:t>
            </a:r>
            <a:r>
              <a:rPr lang="en-US" sz="2000" dirty="0"/>
              <a:t>November</a:t>
            </a:r>
            <a:r>
              <a:rPr lang="en-US" sz="2000" b="1" dirty="0"/>
              <a:t> 2022 11-22/1940r0 :</a:t>
            </a:r>
          </a:p>
          <a:p>
            <a:r>
              <a:rPr lang="en-US" sz="2000" dirty="0"/>
              <a:t>	</a:t>
            </a:r>
            <a:r>
              <a:rPr lang="en-US" sz="2000" dirty="0">
                <a:hlinkClick r:id="rId4"/>
              </a:rPr>
              <a:t>https://mentor.ieee.org/802.11/dcn/22/11-22-1940-00-0PAR-minutes-november-2022-session.docx</a:t>
            </a:r>
            <a:endParaRPr lang="en-US" sz="2000" dirty="0"/>
          </a:p>
          <a:p>
            <a:pPr lvl="3"/>
            <a:endParaRPr lang="en-US" b="1" dirty="0"/>
          </a:p>
          <a:p>
            <a:pPr lvl="1"/>
            <a:r>
              <a:rPr lang="en-US" b="1" dirty="0"/>
              <a:t>Current Teleconference minutes:  11-23/????:</a:t>
            </a:r>
          </a:p>
        </p:txBody>
      </p:sp>
      <p:sp>
        <p:nvSpPr>
          <p:cNvPr id="4" name="Date Placeholder 3"/>
          <p:cNvSpPr>
            <a:spLocks noGrp="1"/>
          </p:cNvSpPr>
          <p:nvPr>
            <p:ph type="dt" idx="10"/>
          </p:nvPr>
        </p:nvSpPr>
        <p:spPr/>
        <p:txBody>
          <a:bodyPr/>
          <a:lstStyle/>
          <a:p>
            <a:r>
              <a:rPr lang="en-US"/>
              <a:t>March 2023</a:t>
            </a:r>
            <a:endParaRPr lang="en-GB" dirty="0"/>
          </a:p>
        </p:txBody>
      </p:sp>
      <p:sp>
        <p:nvSpPr>
          <p:cNvPr id="5" name="Footer Placeholder 4"/>
          <p:cNvSpPr>
            <a:spLocks noGrp="1"/>
          </p:cNvSpPr>
          <p:nvPr>
            <p:ph type="ftr" idx="11"/>
          </p:nvPr>
        </p:nvSpPr>
        <p:spPr/>
        <p:txBody>
          <a:bodyPr/>
          <a:lstStyle/>
          <a:p>
            <a:r>
              <a:rPr lang="en-GB"/>
              <a:t>Jon Rosdahl (Qualcomm)</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31</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14402" y="685803"/>
            <a:ext cx="10361084" cy="582957"/>
          </a:xfrm>
        </p:spPr>
        <p:txBody>
          <a:bodyPr/>
          <a:lstStyle/>
          <a:p>
            <a:r>
              <a:rPr lang="en-US" dirty="0"/>
              <a:t>Registration for the March 802 Plenary session</a:t>
            </a:r>
          </a:p>
        </p:txBody>
      </p:sp>
      <p:sp>
        <p:nvSpPr>
          <p:cNvPr id="3" name="Content Placeholder 2"/>
          <p:cNvSpPr>
            <a:spLocks noGrp="1"/>
          </p:cNvSpPr>
          <p:nvPr>
            <p:ph idx="1"/>
          </p:nvPr>
        </p:nvSpPr>
        <p:spPr>
          <a:xfrm>
            <a:off x="858308" y="1730722"/>
            <a:ext cx="10475383" cy="4464941"/>
          </a:xfrm>
        </p:spPr>
        <p:txBody>
          <a:bodyPr/>
          <a:lstStyle/>
          <a:p>
            <a:pPr>
              <a:buFont typeface="Arial" panose="020B0604020202020204" pitchFamily="34" charset="0"/>
              <a:buChar char="•"/>
            </a:pPr>
            <a:r>
              <a:rPr lang="en-US" dirty="0"/>
              <a:t>This meeting is part of the March 802 plenary session</a:t>
            </a:r>
          </a:p>
          <a:p>
            <a:pPr>
              <a:buFont typeface="Arial" panose="020B0604020202020204" pitchFamily="34" charset="0"/>
              <a:buChar char="•"/>
            </a:pPr>
            <a:endParaRPr lang="en-US" dirty="0"/>
          </a:p>
          <a:p>
            <a:pPr>
              <a:buFont typeface="Arial" panose="020B0604020202020204" pitchFamily="34" charset="0"/>
              <a:buChar char="•"/>
            </a:pPr>
            <a:r>
              <a:rPr lang="en-US" dirty="0"/>
              <a:t>You must pay the registration fee whether attending in-person or remotely</a:t>
            </a:r>
          </a:p>
          <a:p>
            <a:pPr>
              <a:buFont typeface="Arial" panose="020B0604020202020204" pitchFamily="34" charset="0"/>
              <a:buChar char="•"/>
            </a:pPr>
            <a:endParaRPr lang="en-US" dirty="0"/>
          </a:p>
          <a:p>
            <a:pPr>
              <a:buFont typeface="Arial" panose="020B0604020202020204" pitchFamily="34" charset="0"/>
              <a:buChar char="•"/>
            </a:pPr>
            <a:r>
              <a:rPr lang="en-US" dirty="0"/>
              <a:t>If you have not already done so, you can register here: </a:t>
            </a:r>
            <a:r>
              <a:rPr lang="en-US" dirty="0">
                <a:hlinkClick r:id="rId2"/>
              </a:rPr>
              <a:t>https://cvent.me/AwPbAx</a:t>
            </a:r>
            <a:endParaRPr lang="en-US" dirty="0"/>
          </a:p>
          <a:p>
            <a:pPr>
              <a:buFont typeface="Arial" panose="020B0604020202020204" pitchFamily="34" charset="0"/>
              <a:buChar char="•"/>
            </a:pPr>
            <a:endParaRPr lang="en-US" sz="1800" dirty="0"/>
          </a:p>
          <a:p>
            <a:pPr>
              <a:buFont typeface="Arial" panose="020B0604020202020204" pitchFamily="34" charset="0"/>
              <a:buChar char="•"/>
            </a:pPr>
            <a:r>
              <a:rPr lang="en-US" dirty="0"/>
              <a:t>If you do not intend to register for this session you must leave this meeting and, if you have logged attendance on IMAT, email the 802.11 chair or vice chairs to have your attendance cancelled</a:t>
            </a:r>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4</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6872031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933083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13437058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GB"/>
              <a:t>Jon Rosdahl (Qualcomm)</a:t>
            </a:r>
            <a:endParaRPr lang="en-GB" dirty="0"/>
          </a:p>
        </p:txBody>
      </p:sp>
      <p:sp>
        <p:nvSpPr>
          <p:cNvPr id="6" name="Date Placeholder 5"/>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r>
              <a:rPr lang="en-US"/>
              <a:t>March 2023</a:t>
            </a:r>
            <a:endParaRPr lang="en-GB" dirty="0"/>
          </a:p>
        </p:txBody>
      </p:sp>
    </p:spTree>
    <p:extLst>
      <p:ext uri="{BB962C8B-B14F-4D97-AF65-F5344CB8AC3E}">
        <p14:creationId xmlns:p14="http://schemas.microsoft.com/office/powerpoint/2010/main" val="9695427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Policy Documents</a:t>
            </a:r>
          </a:p>
        </p:txBody>
      </p:sp>
      <p:sp>
        <p:nvSpPr>
          <p:cNvPr id="3" name="Content Placeholder 2"/>
          <p:cNvSpPr>
            <a:spLocks noGrp="1"/>
          </p:cNvSpPr>
          <p:nvPr>
            <p:ph idx="1"/>
          </p:nvPr>
        </p:nvSpPr>
        <p:spPr>
          <a:xfrm>
            <a:off x="914401" y="1634490"/>
            <a:ext cx="10361084" cy="4840924"/>
          </a:xfrm>
        </p:spPr>
        <p:txBody>
          <a:bodyPr/>
          <a:lstStyle/>
          <a:p>
            <a:r>
              <a:rPr lang="en-US" dirty="0"/>
              <a:t>IEEE Code of Ethics</a:t>
            </a:r>
          </a:p>
          <a:p>
            <a:pPr lvl="1"/>
            <a:r>
              <a:rPr lang="en-US" dirty="0">
                <a:hlinkClick r:id="rId3"/>
              </a:rPr>
              <a:t>http://www.ieee.org/about/corporate/governance/p7-8.html</a:t>
            </a:r>
            <a:r>
              <a:rPr lang="en-US" dirty="0"/>
              <a:t> </a:t>
            </a:r>
          </a:p>
          <a:p>
            <a:r>
              <a:rPr lang="en-US" dirty="0"/>
              <a:t>IEEE Standards Association (IEEE-SA) Affiliation FAQ</a:t>
            </a:r>
          </a:p>
          <a:p>
            <a:pPr lvl="1"/>
            <a:r>
              <a:rPr lang="en-US" dirty="0">
                <a:hlinkClick r:id="rId4"/>
              </a:rPr>
              <a:t>http://standards.ieee.org/faqs/affiliation.html</a:t>
            </a:r>
            <a:r>
              <a:rPr lang="en-US" dirty="0"/>
              <a:t> </a:t>
            </a:r>
          </a:p>
          <a:p>
            <a:r>
              <a:rPr lang="en-US" dirty="0"/>
              <a:t>Antitrust and Competition Policy</a:t>
            </a:r>
          </a:p>
          <a:p>
            <a:pPr lvl="1"/>
            <a:r>
              <a:rPr lang="en-US" dirty="0">
                <a:hlinkClick r:id="rId5"/>
              </a:rPr>
              <a:t>http://standards.ieee.org/resources/antitrust-guidelines.pdf</a:t>
            </a:r>
            <a:r>
              <a:rPr lang="en-US" dirty="0"/>
              <a:t>  </a:t>
            </a:r>
            <a:endParaRPr lang="en-US" dirty="0">
              <a:hlinkClick r:id="rId6"/>
            </a:endParaRPr>
          </a:p>
          <a:p>
            <a:r>
              <a:rPr lang="en-US" dirty="0"/>
              <a:t>Letter of Assurance Form</a:t>
            </a:r>
          </a:p>
          <a:p>
            <a:pPr lvl="1"/>
            <a:r>
              <a:rPr lang="en-US" dirty="0">
                <a:hlinkClick r:id="rId7"/>
              </a:rPr>
              <a:t>http://standards.ieee.org/develop/policies/bylaws/sect6-7.html#loa</a:t>
            </a:r>
            <a:r>
              <a:rPr lang="en-US" dirty="0"/>
              <a:t> </a:t>
            </a:r>
          </a:p>
          <a:p>
            <a:pPr lvl="1"/>
            <a:r>
              <a:rPr lang="en-US" dirty="0">
                <a:hlinkClick r:id="rId6"/>
              </a:rPr>
              <a:t>https://development.standards.ieee.org/myproject/Public//mytools/mob/loa.pdf</a:t>
            </a:r>
          </a:p>
          <a:p>
            <a:r>
              <a:rPr lang="en-US" dirty="0"/>
              <a:t>IEEE-SA Patent Committee FAQ &amp; Patent slides</a:t>
            </a:r>
          </a:p>
          <a:p>
            <a:pPr lvl="1"/>
            <a:r>
              <a:rPr lang="en-US" dirty="0">
                <a:hlinkClick r:id="rId8"/>
              </a:rPr>
              <a:t>http://standards.ieee.org/board/pat/faq.pdf</a:t>
            </a:r>
            <a:r>
              <a:rPr lang="en-US" dirty="0"/>
              <a:t> and </a:t>
            </a:r>
            <a:r>
              <a:rPr lang="en-US" dirty="0">
                <a:hlinkClick r:id="rId6"/>
              </a:rPr>
              <a:t>http://standards.ieee.org/board/pat/pat-slideset.ppt</a:t>
            </a:r>
            <a:r>
              <a:rPr lang="en-US" dirty="0"/>
              <a:t> </a:t>
            </a:r>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89813687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 SA Rules Documents</a:t>
            </a:r>
          </a:p>
        </p:txBody>
      </p:sp>
      <p:sp>
        <p:nvSpPr>
          <p:cNvPr id="3" name="Content Placeholder 2"/>
          <p:cNvSpPr>
            <a:spLocks noGrp="1"/>
          </p:cNvSpPr>
          <p:nvPr>
            <p:ph idx="1"/>
          </p:nvPr>
        </p:nvSpPr>
        <p:spPr/>
        <p:txBody>
          <a:bodyPr/>
          <a:lstStyle/>
          <a:p>
            <a:endParaRPr lang="en-US" dirty="0"/>
          </a:p>
          <a:p>
            <a:r>
              <a:rPr lang="en-US" dirty="0"/>
              <a:t>The current version of the IEEE-SA Standards Board Bylaws is available at: </a:t>
            </a:r>
          </a:p>
          <a:p>
            <a:pPr lvl="1">
              <a:buNone/>
            </a:pPr>
            <a:r>
              <a:rPr lang="en-US" sz="1800" dirty="0">
                <a:hlinkClick r:id="rId3"/>
              </a:rPr>
              <a:t>http://standards.ieee.org/develop/policies/bylaws/index.html</a:t>
            </a:r>
            <a:r>
              <a:rPr lang="en-US" sz="1800" dirty="0"/>
              <a:t> (HTML version) </a:t>
            </a:r>
          </a:p>
          <a:p>
            <a:pPr lvl="1">
              <a:buNone/>
            </a:pPr>
            <a:r>
              <a:rPr lang="en-US" sz="1800" dirty="0">
                <a:hlinkClick r:id="rId4"/>
              </a:rPr>
              <a:t>http://standards.ieee.org/develop/policies/bylaws/sb_bylaws.pdf</a:t>
            </a:r>
            <a:r>
              <a:rPr lang="en-US" sz="1800" dirty="0"/>
              <a:t> (PDF version)</a:t>
            </a:r>
            <a:r>
              <a:rPr lang="en-US" sz="1400" dirty="0"/>
              <a:t> </a:t>
            </a:r>
          </a:p>
          <a:p>
            <a:pPr>
              <a:buNone/>
            </a:pPr>
            <a:br>
              <a:rPr lang="en-US" sz="1600" dirty="0"/>
            </a:br>
            <a:endParaRPr lang="en-US" sz="1600" dirty="0"/>
          </a:p>
          <a:p>
            <a:r>
              <a:rPr lang="en-US" dirty="0"/>
              <a:t>The current version of the IEEE-SA Standards Board Operations Manual is available at: </a:t>
            </a:r>
          </a:p>
          <a:p>
            <a:pPr lvl="1">
              <a:buNone/>
            </a:pPr>
            <a:r>
              <a:rPr lang="en-US" sz="1800" dirty="0">
                <a:hlinkClick r:id="rId5"/>
              </a:rPr>
              <a:t>http://standards.ieee.org/develop/policies/opman/index.html</a:t>
            </a:r>
            <a:r>
              <a:rPr lang="en-US" sz="1800" dirty="0"/>
              <a:t> (HTML version) </a:t>
            </a:r>
          </a:p>
          <a:p>
            <a:pPr lvl="1">
              <a:buNone/>
            </a:pPr>
            <a:r>
              <a:rPr lang="en-US" sz="1800" dirty="0">
                <a:hlinkClick r:id="rId6"/>
              </a:rPr>
              <a:t>http://standards.ieee.org/develop/policies/opman/sb_om.pdf</a:t>
            </a:r>
            <a:r>
              <a:rPr lang="en-US" sz="1800" dirty="0"/>
              <a:t> (PDF version) </a:t>
            </a:r>
            <a:endParaRPr lang="en-US" sz="1600" dirty="0"/>
          </a:p>
          <a:p>
            <a:pPr>
              <a:buNone/>
            </a:pPr>
            <a:endParaRPr lang="en-GB" sz="1200" dirty="0"/>
          </a:p>
        </p:txBody>
      </p:sp>
      <p:sp>
        <p:nvSpPr>
          <p:cNvPr id="6" name="Slide Number Placeholder 5"/>
          <p:cNvSpPr>
            <a:spLocks noGrp="1"/>
          </p:cNvSpPr>
          <p:nvPr>
            <p:ph type="sldNum" idx="12"/>
          </p:nvPr>
        </p:nvSpPr>
        <p:spPr/>
        <p:txBody>
          <a:bodyPr/>
          <a:lstStyle/>
          <a:p>
            <a:r>
              <a:rPr lang="en-GB"/>
              <a:t>Slide </a:t>
            </a:r>
            <a:fld id="{440F5867-744E-4AA6-B0ED-4C44D2DFBB7B}" type="slidenum">
              <a:rPr lang="en-GB" smtClean="0"/>
              <a:pPr/>
              <a:t>9</a:t>
            </a:fld>
            <a:endParaRPr lang="en-GB" dirty="0"/>
          </a:p>
        </p:txBody>
      </p:sp>
      <p:sp>
        <p:nvSpPr>
          <p:cNvPr id="5" name="Footer Placeholder 4"/>
          <p:cNvSpPr>
            <a:spLocks noGrp="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defPPr>
              <a:defRPr lang="en-GB"/>
            </a:defPPr>
            <a:lvl1pPr algn="r"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GB"/>
              <a:t>Jon Rosdahl (Qualcomm)</a:t>
            </a:r>
            <a:endParaRPr lang="en-US"/>
          </a:p>
        </p:txBody>
      </p:sp>
      <p:sp>
        <p:nvSpPr>
          <p:cNvPr id="4" name="Date Placeholder 3"/>
          <p:cNvSpPr>
            <a:spLocks noGrp="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defPPr>
              <a:defRPr lang="en-GB"/>
            </a:defPPr>
            <a:lvl1pPr algn="l" defTabSz="449263" rtl="0" eaLnBrk="0" fontAlgn="base" hangingPunct="0">
              <a:spcBef>
                <a:spcPct val="0"/>
              </a:spcBef>
              <a:spcAft>
                <a:spcPct val="0"/>
              </a:spcAft>
              <a:buClr>
                <a:srgbClr val="000000"/>
              </a:buClr>
              <a:buSzPct val="100000"/>
              <a:buFont typeface="Times New Roman" pitchFamily="16" charset="0"/>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kern="1200">
                <a:solidFill>
                  <a:srgbClr val="000000"/>
                </a:solidFill>
                <a:latin typeface="Times New Roman" pitchFamily="16" charset="0"/>
                <a:ea typeface="MS Gothic" charset="-128"/>
                <a:cs typeface="Arial Unicode MS" charset="0"/>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a:lstStyle>
          <a:p>
            <a:pPr>
              <a:defRPr/>
            </a:pPr>
            <a:r>
              <a:rPr lang="en-US"/>
              <a:t>March 2023</a:t>
            </a:r>
            <a:endParaRPr lang="en-US" dirty="0"/>
          </a:p>
        </p:txBody>
      </p:sp>
    </p:spTree>
    <p:extLst>
      <p:ext uri="{BB962C8B-B14F-4D97-AF65-F5344CB8AC3E}">
        <p14:creationId xmlns:p14="http://schemas.microsoft.com/office/powerpoint/2010/main" val="2221805549"/>
      </p:ext>
    </p:extLst>
  </p:cSld>
  <p:clrMapOvr>
    <a:masterClrMapping/>
  </p:clrMapOvr>
</p:sld>
</file>

<file path=ppt/theme/theme1.xml><?xml version="1.0" encoding="utf-8"?>
<a:theme xmlns:a="http://schemas.openxmlformats.org/drawingml/2006/main" name="802-11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16165C"/>
      </a:accent6>
      <a:hlink>
        <a:srgbClr val="2D2DB9"/>
      </a:hlink>
      <a:folHlink>
        <a:srgbClr val="7777DE"/>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EB28163D68FE8E4D9361964FDD814FC4" ma:contentTypeVersion="13" ma:contentTypeDescription="Create a new document." ma:contentTypeScope="" ma:versionID="016e7857fdb711c59c6a098e7e3cf67d">
  <xsd:schema xmlns:xsd="http://www.w3.org/2001/XMLSchema" xmlns:xs="http://www.w3.org/2001/XMLSchema" xmlns:p="http://schemas.microsoft.com/office/2006/metadata/properties" xmlns:ns3="cc9c437c-ae0c-4066-8d90-a0f7de786127" xmlns:ns4="ba37140e-f4c5-4a6c-a9b4-20a691ce6c8a" targetNamespace="http://schemas.microsoft.com/office/2006/metadata/properties" ma:root="true" ma:fieldsID="df51a22fee038379de0f5206ee405254" ns3:_="" ns4:_="">
    <xsd:import namespace="cc9c437c-ae0c-4066-8d90-a0f7de786127"/>
    <xsd:import namespace="ba37140e-f4c5-4a6c-a9b4-20a691ce6c8a"/>
    <xsd:element name="properties">
      <xsd:complexType>
        <xsd:sequence>
          <xsd:element name="documentManagement">
            <xsd:complexType>
              <xsd:all>
                <xsd:element ref="ns3:MediaServiceMetadata" minOccurs="0"/>
                <xsd:element ref="ns3:MediaServiceFastMetadata"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MediaServiceAutoKeyPoints" minOccurs="0"/>
                <xsd:element ref="ns3:MediaServiceKeyPoints" minOccurs="0"/>
                <xsd:element ref="ns3:MediaServiceLocation" minOccurs="0"/>
                <xsd:element ref="ns4:SharedWithUsers" minOccurs="0"/>
                <xsd:element ref="ns4:SharedWithDetails" minOccurs="0"/>
                <xsd:element ref="ns4:SharingHintHash"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c9c437c-ae0c-4066-8d90-a0f7de786127"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DateTaken" ma:index="10" nillable="true" ma:displayName="MediaServiceDateTaken" ma:hidden="true" ma:internalName="MediaServiceDateTaken" ma:readOnly="true">
      <xsd:simpleType>
        <xsd:restriction base="dms:Text"/>
      </xsd:simpleType>
    </xsd:element>
    <xsd:element name="MediaServiceAutoTags" ma:index="11" nillable="true" ma:displayName="Tags" ma:internalName="MediaServiceAutoTags" ma:readOnly="true">
      <xsd:simpleType>
        <xsd:restriction base="dms:Text"/>
      </xsd:simpleType>
    </xsd:element>
    <xsd:element name="MediaServiceOCR" ma:index="12" nillable="true" ma:displayName="Extracted Text" ma:internalName="MediaServiceOCR" ma:readOnly="true">
      <xsd:simpleType>
        <xsd:restriction base="dms:Note">
          <xsd:maxLength value="255"/>
        </xsd:restriction>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AutoKeyPoints" ma:index="15" nillable="true" ma:displayName="MediaServiceAutoKeyPoints" ma:hidden="true" ma:internalName="MediaServiceAutoKeyPoints" ma:readOnly="true">
      <xsd:simpleType>
        <xsd:restriction base="dms:Note"/>
      </xsd:simpleType>
    </xsd:element>
    <xsd:element name="MediaServiceKeyPoints" ma:index="16" nillable="true" ma:displayName="KeyPoints" ma:internalName="MediaServiceKeyPoints" ma:readOnly="true">
      <xsd:simpleType>
        <xsd:restriction base="dms:Note">
          <xsd:maxLength value="255"/>
        </xsd:restriction>
      </xsd:simpleType>
    </xsd:element>
    <xsd:element name="MediaServiceLocation" ma:index="17" nillable="true" ma:displayName="Location" ma:internalName="MediaServiceLocatio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ba37140e-f4c5-4a6c-a9b4-20a691ce6c8a" elementFormDefault="qualified">
    <xsd:import namespace="http://schemas.microsoft.com/office/2006/documentManagement/types"/>
    <xsd:import namespace="http://schemas.microsoft.com/office/infopath/2007/PartnerControls"/>
    <xsd:element name="SharedWithUsers" ma:index="1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9" nillable="true" ma:displayName="Shared With Details" ma:internalName="SharedWithDetails" ma:readOnly="true">
      <xsd:simpleType>
        <xsd:restriction base="dms:Note">
          <xsd:maxLength value="255"/>
        </xsd:restriction>
      </xsd:simpleType>
    </xsd:element>
    <xsd:element name="SharingHintHash" ma:index="20"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337FE6FC-CC99-4B5D-B8EF-C52B94830FC2}">
  <ds:schemaRefs>
    <ds:schemaRef ds:uri="http://schemas.microsoft.com/sharepoint/v3/contenttype/forms"/>
  </ds:schemaRefs>
</ds:datastoreItem>
</file>

<file path=customXml/itemProps2.xml><?xml version="1.0" encoding="utf-8"?>
<ds:datastoreItem xmlns:ds="http://schemas.openxmlformats.org/officeDocument/2006/customXml" ds:itemID="{FA784816-D151-4BC5-B8B2-FA8D35AC5AFF}">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c9c437c-ae0c-4066-8d90-a0f7de786127"/>
    <ds:schemaRef ds:uri="ba37140e-f4c5-4a6c-a9b4-20a691ce6c8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40E5996B-D317-4E13-AB38-820D845C4C73}">
  <ds:schemaRefs>
    <ds:schemaRef ds:uri="cc9c437c-ae0c-4066-8d90-a0f7de786127"/>
    <ds:schemaRef ds:uri="http://purl.org/dc/terms/"/>
    <ds:schemaRef ds:uri="http://schemas.microsoft.com/office/2006/documentManagement/types"/>
    <ds:schemaRef ds:uri="ba37140e-f4c5-4a6c-a9b4-20a691ce6c8a"/>
    <ds:schemaRef ds:uri="http://purl.org/dc/elements/1.1/"/>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 ds:uri="http://purl.org/dc/dcmitype/"/>
  </ds:schemaRefs>
</ds:datastoreItem>
</file>

<file path=docMetadata/LabelInfo.xml><?xml version="1.0" encoding="utf-8"?>
<clbl:labelList xmlns:clbl="http://schemas.microsoft.com/office/2020/mipLabelMetadata">
  <clbl:label id="{98e9ba89-e1a1-4e38-9007-8bdabc25de1d}" enabled="0" method="" siteId="{98e9ba89-e1a1-4e38-9007-8bdabc25de1d}" removed="1"/>
</clbl:labelList>
</file>

<file path=docProps/app.xml><?xml version="1.0" encoding="utf-8"?>
<Properties xmlns="http://schemas.openxmlformats.org/officeDocument/2006/extended-properties" xmlns:vt="http://schemas.openxmlformats.org/officeDocument/2006/docPropsVTypes">
  <Template/>
  <TotalTime>73503</TotalTime>
  <Words>3370</Words>
  <Application>Microsoft Office PowerPoint</Application>
  <PresentationFormat>Widescreen</PresentationFormat>
  <Paragraphs>355</Paragraphs>
  <Slides>31</Slides>
  <Notes>10</Notes>
  <HiddenSlides>0</HiddenSlides>
  <MMClips>0</MMClips>
  <ScaleCrop>false</ScaleCrop>
  <HeadingPairs>
    <vt:vector size="8" baseType="variant">
      <vt:variant>
        <vt:lpstr>Fonts Used</vt:lpstr>
      </vt:variant>
      <vt:variant>
        <vt:i4>3</vt:i4>
      </vt:variant>
      <vt:variant>
        <vt:lpstr>Theme</vt:lpstr>
      </vt:variant>
      <vt:variant>
        <vt:i4>1</vt:i4>
      </vt:variant>
      <vt:variant>
        <vt:lpstr>Embedded OLE Servers</vt:lpstr>
      </vt:variant>
      <vt:variant>
        <vt:i4>1</vt:i4>
      </vt:variant>
      <vt:variant>
        <vt:lpstr>Slide Titles</vt:lpstr>
      </vt:variant>
      <vt:variant>
        <vt:i4>31</vt:i4>
      </vt:variant>
    </vt:vector>
  </HeadingPairs>
  <TitlesOfParts>
    <vt:vector size="36" baseType="lpstr">
      <vt:lpstr>Arial</vt:lpstr>
      <vt:lpstr>Times New Roman</vt:lpstr>
      <vt:lpstr>Verdana</vt:lpstr>
      <vt:lpstr>802-11 Theme</vt:lpstr>
      <vt:lpstr>Document</vt:lpstr>
      <vt:lpstr> PAR Review SC - Meeting Agenda and Comment slides - March 2023 - Mixed-Mode Plenary</vt:lpstr>
      <vt:lpstr>PAR Review SC – Snapshot slide Chair: Jon Rosdahl</vt:lpstr>
      <vt:lpstr>Abstract-PAR Review SC PARs under consideration for  20223 March Mixed-mode Plenary</vt:lpstr>
      <vt:lpstr>Registration for the March 802 Plenary session</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IEEE SA Policy Documents</vt:lpstr>
      <vt:lpstr>IEEE SA Rules Documents</vt:lpstr>
      <vt:lpstr>IEEE 802 Ground Rules</vt:lpstr>
      <vt:lpstr>IEEE 802 Rules Documents </vt:lpstr>
      <vt:lpstr>IEEE 802.11 Rules Document </vt:lpstr>
      <vt:lpstr>IEEE 802 PARs &amp; ICAIDs under consideration for 2023 March IEEE 802 Mixed-mode Plenary</vt:lpstr>
      <vt:lpstr>Agenda for PAR Review SC –  March 13, 14 and 16, 2023 Chair: Jon Rosdahl</vt:lpstr>
      <vt:lpstr>Motion to approve Previous Minutes</vt:lpstr>
      <vt:lpstr>Order to consider:</vt:lpstr>
      <vt:lpstr>Par Review SC Comments</vt:lpstr>
      <vt:lpstr>1) 802.1CS-2020/Cor 1- Link-local Registration Protocol - Corrigendum 1 Corrections to Management Modules and Protocol Encoding,  PAR modification </vt:lpstr>
      <vt:lpstr>2) 802.1ASdm - Amendment: Hot Standby and Clock Drift Error Reduction,  PAR modification and CSD </vt:lpstr>
      <vt:lpstr>3) 802.1Qdt - Amendment: Priority-based Flow Control Enhancements,  PAR modification and CSD </vt:lpstr>
      <vt:lpstr>4) 802.1Qdx - Amendment: YANG Data Models for the Credit-Based Shaper,  PAR and CSD </vt:lpstr>
      <vt:lpstr>5) 802.1DU - Standard: Cut-Through Forwarding Bridges and Bridged Networks,  PAR and CSD </vt:lpstr>
      <vt:lpstr>6) 802.15.4 - Amendment: Privacy Enhancements, PAR and CSD</vt:lpstr>
      <vt:lpstr>6) 802.15.4 - Amendment: Privacy Enhancements, CSD</vt:lpstr>
      <vt:lpstr>Snapshot Report to 802.11 closing plenary</vt:lpstr>
      <vt:lpstr>PAR Review SC  Jon Rosdahl, Chair</vt:lpstr>
      <vt:lpstr>Responses from 802 Working Groups</vt:lpstr>
      <vt:lpstr>Final Report to 802.11</vt:lpstr>
      <vt:lpstr>Final Report to 802.11</vt:lpstr>
      <vt:lpstr>Motion to approve Report</vt:lpstr>
      <vt:lpstr>References:</vt:lpstr>
    </vt:vector>
  </TitlesOfParts>
  <Company>Qualcomm Technologies,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PAR Review SC - Meeting Agenda and Comment slides - March 2023 - Mixed-Mode Plenary</dc:title>
  <dc:subject>March 2022</dc:subject>
  <dc:creator>Jon Rosdahl</dc:creator>
  <cp:keywords>Agenda and Meeting Slides</cp:keywords>
  <dc:description>Jon Rosdahl (Qualcomm)</dc:description>
  <cp:lastModifiedBy>Jon Rosdahl</cp:lastModifiedBy>
  <cp:revision>284</cp:revision>
  <cp:lastPrinted>1601-01-01T00:00:00Z</cp:lastPrinted>
  <dcterms:created xsi:type="dcterms:W3CDTF">2014-04-14T10:59:07Z</dcterms:created>
  <dcterms:modified xsi:type="dcterms:W3CDTF">2023-03-14T00:54:00Z</dcterms:modified>
  <cp:category>Agenda, Report</cp:category>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0x010100EB28163D68FE8E4D9361964FDD814FC4</vt:lpwstr>
  </property>
</Properties>
</file>