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omments/comment1.xml" ContentType="application/vnd.openxmlformats-officedocument.presentationml.comment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69" r:id="rId2"/>
    <p:sldId id="813" r:id="rId3"/>
    <p:sldId id="424" r:id="rId4"/>
    <p:sldId id="423" r:id="rId5"/>
    <p:sldId id="1011" r:id="rId6"/>
    <p:sldId id="757" r:id="rId7"/>
    <p:sldId id="754" r:id="rId8"/>
    <p:sldId id="755" r:id="rId9"/>
    <p:sldId id="458" r:id="rId10"/>
    <p:sldId id="489" r:id="rId11"/>
    <p:sldId id="814" r:id="rId12"/>
    <p:sldId id="815" r:id="rId13"/>
    <p:sldId id="749" r:id="rId14"/>
    <p:sldId id="767" r:id="rId15"/>
    <p:sldId id="768" r:id="rId16"/>
    <p:sldId id="746" r:id="rId17"/>
    <p:sldId id="874" r:id="rId18"/>
    <p:sldId id="1012" r:id="rId19"/>
    <p:sldId id="1066" r:id="rId20"/>
    <p:sldId id="933" r:id="rId21"/>
    <p:sldId id="877" r:id="rId22"/>
    <p:sldId id="1067" r:id="rId23"/>
    <p:sldId id="897" r:id="rId24"/>
    <p:sldId id="1071" r:id="rId25"/>
    <p:sldId id="1072" r:id="rId26"/>
    <p:sldId id="905" r:id="rId27"/>
    <p:sldId id="1017" r:id="rId28"/>
    <p:sldId id="1070" r:id="rId29"/>
    <p:sldId id="1073" r:id="rId30"/>
    <p:sldId id="1074" r:id="rId31"/>
    <p:sldId id="1075" r:id="rId32"/>
    <p:sldId id="842" r:id="rId33"/>
    <p:sldId id="1024" r:id="rId3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88564" autoAdjust="0"/>
  </p:normalViewPr>
  <p:slideViewPr>
    <p:cSldViewPr>
      <p:cViewPr varScale="1">
        <p:scale>
          <a:sx n="87" d="100"/>
          <a:sy n="87" d="100"/>
        </p:scale>
        <p:origin x="250" y="5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609501456"/>
        <c:axId val="609494928"/>
      </c:barChart>
      <c:catAx>
        <c:axId val="60950145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609494928"/>
        <c:crosses val="autoZero"/>
        <c:auto val="1"/>
        <c:lblAlgn val="ctr"/>
        <c:lblOffset val="100"/>
        <c:noMultiLvlLbl val="0"/>
      </c:catAx>
      <c:valAx>
        <c:axId val="60949492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609501456"/>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93459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401214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a:solidFill>
                  <a:schemeClr val="tx1"/>
                </a:solidFill>
                <a:effectLst/>
                <a:latin typeface="Times New Roman" pitchFamily="18" charset="0"/>
                <a:ea typeface="MS PGothic" pitchFamily="34" charset="-128"/>
                <a:cs typeface="MS PGothic" charset="0"/>
              </a:rPr>
              <a:t>Draft may be ready by February 3</a:t>
            </a:r>
            <a:r>
              <a:rPr lang="en-US" altLang="zh-CN" sz="1200" kern="1200" baseline="30000" dirty="0">
                <a:solidFill>
                  <a:schemeClr val="tx1"/>
                </a:solidFill>
                <a:effectLst/>
                <a:latin typeface="Times New Roman" pitchFamily="18" charset="0"/>
                <a:ea typeface="MS PGothic" pitchFamily="34" charset="-128"/>
                <a:cs typeface="MS PGothic" charset="0"/>
              </a:rPr>
              <a:t>rd</a:t>
            </a:r>
            <a:r>
              <a:rPr lang="en-US" altLang="zh-CN" sz="1200" kern="1200" dirty="0">
                <a:solidFill>
                  <a:schemeClr val="tx1"/>
                </a:solidFill>
                <a:effectLst/>
                <a:latin typeface="Times New Roman" pitchFamily="18" charset="0"/>
                <a:ea typeface="MS PGothic" pitchFamily="34" charset="-128"/>
                <a:cs typeface="MS PGothic" charset="0"/>
              </a:rPr>
              <a:t> (that is, 2 weeks after the interim closes).  </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a:solidFill>
                  <a:schemeClr val="tx1"/>
                </a:solidFill>
                <a:effectLst/>
                <a:latin typeface="Times New Roman" pitchFamily="18" charset="0"/>
                <a:ea typeface="MS PGothic" pitchFamily="34" charset="-128"/>
                <a:cs typeface="MS PGothic" charset="0"/>
              </a:rPr>
              <a:t>Given that Dorothy may need a day or two to open the ballot, let’s say that the ballot opens on February 6</a:t>
            </a:r>
            <a:r>
              <a:rPr lang="en-US" altLang="zh-CN" sz="1200" kern="1200" baseline="30000" dirty="0">
                <a:solidFill>
                  <a:schemeClr val="tx1"/>
                </a:solidFill>
                <a:effectLst/>
                <a:latin typeface="Times New Roman" pitchFamily="18" charset="0"/>
                <a:ea typeface="MS PGothic" pitchFamily="34" charset="-128"/>
                <a:cs typeface="MS PGothic" charset="0"/>
              </a:rPr>
              <a:t>th</a:t>
            </a:r>
            <a:r>
              <a:rPr lang="en-US" altLang="zh-CN" sz="1200" kern="1200" dirty="0">
                <a:solidFill>
                  <a:schemeClr val="tx1"/>
                </a:solidFill>
                <a:effectLst/>
                <a:latin typeface="Times New Roman" pitchFamily="18" charset="0"/>
                <a:ea typeface="MS PGothic" pitchFamily="34" charset="-128"/>
                <a:cs typeface="MS PGothic" charset="0"/>
              </a:rPr>
              <a:t>.  </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a:solidFill>
                  <a:schemeClr val="tx1"/>
                </a:solidFill>
                <a:effectLst/>
                <a:latin typeface="Times New Roman" pitchFamily="18" charset="0"/>
                <a:ea typeface="MS PGothic" pitchFamily="34" charset="-128"/>
                <a:cs typeface="MS PGothic" charset="0"/>
              </a:rPr>
              <a:t>30 days later means that the ballot would around March 10</a:t>
            </a:r>
            <a:r>
              <a:rPr lang="en-US" altLang="zh-CN" sz="1200" kern="1200" baseline="30000" dirty="0">
                <a:solidFill>
                  <a:schemeClr val="tx1"/>
                </a:solidFill>
                <a:effectLst/>
                <a:latin typeface="Times New Roman" pitchFamily="18" charset="0"/>
                <a:ea typeface="MS PGothic" pitchFamily="34" charset="-128"/>
                <a:cs typeface="MS PGothic" charset="0"/>
              </a:rPr>
              <a:t>th</a:t>
            </a:r>
            <a:r>
              <a:rPr lang="en-US" altLang="zh-CN" sz="1200" kern="1200" dirty="0">
                <a:solidFill>
                  <a:schemeClr val="tx1"/>
                </a:solidFill>
                <a:effectLst/>
                <a:latin typeface="Times New Roman" pitchFamily="18" charset="0"/>
                <a:ea typeface="MS PGothic" pitchFamily="34" charset="-128"/>
                <a:cs typeface="MS PGothic" charset="0"/>
              </a:rPr>
              <a:t> – which is the week before the March plenary.</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590181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80007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213914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1343049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081948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7433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79980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802.11-23/0182r6</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3/11-23-0152-00-00bf-ieee-802-11bf-january-2023-interim-meeting-minutes.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3/11-23-0259-01-00bf-teleconference-minutes-february-march-2023.doc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March Plenary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2023-03-01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14    </a:t>
            </a:r>
            <a:r>
              <a:rPr lang="en-US" altLang="en-US" sz="3200" dirty="0" smtClean="0">
                <a:solidFill>
                  <a:srgbClr val="0000FF"/>
                </a:solidFill>
                <a:cs typeface="Times New Roman" panose="02020603050405020304" pitchFamily="18" charset="0"/>
              </a:rPr>
              <a:t>(AM </a:t>
            </a:r>
            <a:r>
              <a:rPr lang="en-US" altLang="en-US" sz="3200" dirty="0">
                <a:solidFill>
                  <a:srgbClr val="0000FF"/>
                </a:solidFill>
                <a:cs typeface="Times New Roman" panose="02020603050405020304" pitchFamily="18" charset="0"/>
              </a:rPr>
              <a:t>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zh-CN" sz="1400" dirty="0">
                <a:solidFill>
                  <a:srgbClr val="0000FF"/>
                </a:solidFill>
              </a:rPr>
              <a:t>March Plenary</a:t>
            </a:r>
            <a:r>
              <a:rPr lang="en-US" altLang="en-US" sz="1400" dirty="0">
                <a:solidFill>
                  <a:srgbClr val="0000FF"/>
                </a:solidFill>
              </a:rPr>
              <a:t> </a:t>
            </a:r>
            <a:endParaRPr lang="en-US" altLang="en-US" sz="1400" dirty="0" smtClean="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266</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4068287527"/>
              </p:ext>
            </p:extLst>
          </p:nvPr>
        </p:nvGraphicFramePr>
        <p:xfrm>
          <a:off x="3429000" y="1686554"/>
          <a:ext cx="8305801" cy="217763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13/0230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Robert Stacey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Tutorial for comments resolution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comment resolution for LB272</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23/0379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Approach to the MLME of the baseline spec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23/0412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LB272-DMG-CIDs-v1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25</a:t>
                      </a:r>
                      <a:r>
                        <a:rPr lang="en-US" altLang="zh-CN" sz="1200" kern="1200" baseline="0" dirty="0" smtClean="0">
                          <a:solidFill>
                            <a:srgbClr val="0000FF"/>
                          </a:solidFill>
                          <a:latin typeface="+mn-lt"/>
                          <a:ea typeface="+mn-ea"/>
                          <a:cs typeface="+mn-cs"/>
                        </a:rPr>
                        <a:t>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on Sensing Terminologies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23/417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23/370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11bf D1.0 Segmented Report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1987576679"/>
              </p:ext>
            </p:extLst>
          </p:nvPr>
        </p:nvGraphicFramePr>
        <p:xfrm>
          <a:off x="3429000" y="4548530"/>
          <a:ext cx="8305800" cy="90134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9" name="Rectangle 2"/>
          <p:cNvSpPr txBox="1">
            <a:spLocks noChangeArrowheads="1"/>
          </p:cNvSpPr>
          <p:nvPr/>
        </p:nvSpPr>
        <p:spPr bwMode="auto">
          <a:xfrm>
            <a:off x="3429000" y="431993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a:solidFill>
                  <a:srgbClr val="0000FF"/>
                </a:solidFill>
                <a:cs typeface="Times New Roman" panose="02020603050405020304" pitchFamily="18" charset="0"/>
              </a:rPr>
              <a:t>March 15    </a:t>
            </a:r>
            <a:r>
              <a:rPr lang="en-US" altLang="en-US" sz="3200" dirty="0" smtClean="0">
                <a:solidFill>
                  <a:srgbClr val="0000FF"/>
                </a:solidFill>
                <a:cs typeface="Times New Roman" panose="02020603050405020304" pitchFamily="18" charset="0"/>
              </a:rPr>
              <a:t>(AM </a:t>
            </a:r>
            <a:r>
              <a:rPr lang="en-US" altLang="en-US" sz="3200" dirty="0">
                <a:solidFill>
                  <a:srgbClr val="0000FF"/>
                </a:solidFill>
                <a:cs typeface="Times New Roman" panose="02020603050405020304" pitchFamily="18" charset="0"/>
              </a:rPr>
              <a:t>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March Plenary</a:t>
            </a:r>
            <a:r>
              <a:rPr lang="en-US" altLang="en-US" sz="1600" dirty="0">
                <a:solidFill>
                  <a:srgbClr val="0000FF"/>
                </a:solidFill>
              </a:rPr>
              <a:t> </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814881671"/>
              </p:ext>
            </p:extLst>
          </p:nvPr>
        </p:nvGraphicFramePr>
        <p:xfrm>
          <a:off x="3429000" y="1686554"/>
          <a:ext cx="8305801" cy="195895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23/0412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LB272-DMG-CIDs-v1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25</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on Sensing Terminologies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23/417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LB272-DMG-CIDs-v2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23/370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11bf D1.0 Segmented Report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B050"/>
                          </a:solidFill>
                          <a:latin typeface="+mn-lt"/>
                          <a:ea typeface="+mn-ea"/>
                          <a:cs typeface="+mn-cs"/>
                        </a:rPr>
                        <a:t>22/2101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Kevin </a:t>
                      </a:r>
                      <a:r>
                        <a:rPr lang="en-US" altLang="zh-CN" sz="1200" kern="1200" dirty="0" err="1" smtClean="0">
                          <a:solidFill>
                            <a:srgbClr val="00B050"/>
                          </a:solidFill>
                          <a:latin typeface="+mn-lt"/>
                          <a:ea typeface="+mn-ea"/>
                          <a:cs typeface="+mn-cs"/>
                        </a:rPr>
                        <a:t>Tsunghan</a:t>
                      </a:r>
                      <a:r>
                        <a:rPr lang="en-US" altLang="zh-CN" sz="1200" kern="1200" dirty="0" smtClean="0">
                          <a:solidFill>
                            <a:srgbClr val="00B050"/>
                          </a:solidFill>
                          <a:latin typeface="+mn-lt"/>
                          <a:ea typeface="+mn-ea"/>
                          <a:cs typeface="+mn-cs"/>
                        </a:rPr>
                        <a:t> Tsai (</a:t>
                      </a:r>
                      <a:r>
                        <a:rPr lang="en-US" altLang="zh-CN" sz="1200" kern="1200" dirty="0" err="1" smtClean="0">
                          <a:solidFill>
                            <a:srgbClr val="00B050"/>
                          </a:solidFill>
                          <a:latin typeface="+mn-lt"/>
                          <a:ea typeface="+mn-ea"/>
                          <a:cs typeface="+mn-cs"/>
                        </a:rPr>
                        <a:t>Mediatek</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mmWave</a:t>
                      </a:r>
                      <a:r>
                        <a:rPr lang="en-US" altLang="zh-CN" sz="1200" kern="1200" dirty="0" smtClean="0">
                          <a:solidFill>
                            <a:srgbClr val="00B050"/>
                          </a:solidFill>
                          <a:latin typeface="+mn-lt"/>
                          <a:ea typeface="+mn-ea"/>
                          <a:cs typeface="+mn-cs"/>
                        </a:rPr>
                        <a:t> Phase feedback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965729688"/>
              </p:ext>
            </p:extLst>
          </p:nvPr>
        </p:nvGraphicFramePr>
        <p:xfrm>
          <a:off x="3429000" y="4548530"/>
          <a:ext cx="8305800" cy="90134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9" name="Rectangle 2"/>
          <p:cNvSpPr txBox="1">
            <a:spLocks noChangeArrowheads="1"/>
          </p:cNvSpPr>
          <p:nvPr/>
        </p:nvSpPr>
        <p:spPr bwMode="auto">
          <a:xfrm>
            <a:off x="3429000" y="431993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6802981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16    </a:t>
            </a:r>
            <a:r>
              <a:rPr lang="en-US" altLang="en-US" sz="3200" dirty="0" smtClean="0">
                <a:solidFill>
                  <a:srgbClr val="0000FF"/>
                </a:solidFill>
                <a:cs typeface="Times New Roman" panose="02020603050405020304" pitchFamily="18" charset="0"/>
              </a:rPr>
              <a:t>(AM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smtClean="0">
                <a:solidFill>
                  <a:srgbClr val="0000FF"/>
                </a:solidFill>
              </a:rPr>
              <a:t>March Plenary</a:t>
            </a:r>
            <a:r>
              <a:rPr lang="en-US" altLang="en-US" sz="1600" dirty="0" smtClean="0">
                <a:solidFill>
                  <a:srgbClr val="0000FF"/>
                </a:solidFill>
              </a:rPr>
              <a:t> </a:t>
            </a:r>
          </a:p>
          <a:p>
            <a:pPr algn="just"/>
            <a:r>
              <a:rPr lang="en-US" altLang="zh-CN" sz="1600" dirty="0" smtClean="0"/>
              <a:t>Motion (</a:t>
            </a:r>
            <a:r>
              <a:rPr lang="en-US" altLang="zh-CN" sz="1600" dirty="0" smtClean="0">
                <a:solidFill>
                  <a:srgbClr val="0000FF"/>
                </a:solidFill>
              </a:rPr>
              <a:t>267-269</a:t>
            </a:r>
            <a:r>
              <a:rPr lang="en-US" altLang="zh-CN" sz="1600" dirty="0" smtClean="0"/>
              <a:t>)</a:t>
            </a:r>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566263876"/>
              </p:ext>
            </p:extLst>
          </p:nvPr>
        </p:nvGraphicFramePr>
        <p:xfrm>
          <a:off x="3429000" y="1686554"/>
          <a:ext cx="8305801" cy="133870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23/0428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Yang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Comments on Sensing Terminologies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23/0438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comments measurement setup comments resolution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23/0474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on Sensing Measurement Setup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lb272-ost-misc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6"/>
          <p:cNvGraphicFramePr>
            <a:graphicFrameLocks noGrp="1"/>
          </p:cNvGraphicFramePr>
          <p:nvPr>
            <p:extLst/>
          </p:nvPr>
        </p:nvGraphicFramePr>
        <p:xfrm>
          <a:off x="3429000" y="4548530"/>
          <a:ext cx="8305800" cy="90134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9" name="Rectangle 2"/>
          <p:cNvSpPr txBox="1">
            <a:spLocks noChangeArrowheads="1"/>
          </p:cNvSpPr>
          <p:nvPr/>
        </p:nvSpPr>
        <p:spPr bwMode="auto">
          <a:xfrm>
            <a:off x="3429000" y="431993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January </a:t>
            </a:r>
            <a:r>
              <a:rPr lang="en-US" altLang="zh-CN" sz="2000" dirty="0" smtClean="0"/>
              <a:t>2022 </a:t>
            </a:r>
            <a:r>
              <a:rPr lang="en-US" altLang="zh-CN" sz="2000" dirty="0"/>
              <a:t>meeting to today:</a:t>
            </a:r>
          </a:p>
          <a:p>
            <a:pPr lvl="1" algn="just">
              <a:buFont typeface="Arial" panose="020B0604020202020204" pitchFamily="34" charset="0"/>
              <a:buChar char="•"/>
            </a:pPr>
            <a:r>
              <a:rPr lang="en-US" altLang="zh-CN" sz="1600" dirty="0"/>
              <a:t>January </a:t>
            </a:r>
            <a:r>
              <a:rPr lang="en-US" altLang="zh-CN" sz="1600" dirty="0" smtClean="0"/>
              <a:t>Interim: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mentor.ieee.org/802.11/dcn/23/11-23-0152-00-00bf-ieee-802-11bf-january-2023-interim-meeting-minutes.docx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January-March: </a:t>
            </a:r>
          </a:p>
          <a:p>
            <a:pPr marL="457200" lvl="1" indent="0" algn="just">
              <a:buNone/>
            </a:pPr>
            <a:r>
              <a:rPr lang="en-US" altLang="zh-CN" sz="1600" dirty="0"/>
              <a:t>	</a:t>
            </a:r>
            <a:r>
              <a:rPr lang="en-US" altLang="zh-CN" sz="1600" dirty="0" smtClean="0">
                <a:hlinkClick r:id="rId4"/>
              </a:rPr>
              <a:t>https</a:t>
            </a:r>
            <a:r>
              <a:rPr lang="en-US" altLang="zh-CN" sz="1600" dirty="0">
                <a:hlinkClick r:id="rId4"/>
              </a:rPr>
              <a:t>://</a:t>
            </a:r>
            <a:r>
              <a:rPr lang="en-US" altLang="zh-CN" sz="1600" dirty="0" smtClean="0">
                <a:hlinkClick r:id="rId4"/>
              </a:rPr>
              <a:t>mentor.ieee.org/802.11/dcn/23/11-23-0259-01-00bf-teleconference-minutes-february-march-2023.docx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Wilhelmsson 	Second: Sang Kim</a:t>
            </a:r>
            <a:endParaRPr lang="en-US" altLang="zh-CN" sz="2000" dirty="0" smtClean="0"/>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1800" kern="0" dirty="0">
                <a:solidFill>
                  <a:schemeClr val="bg1">
                    <a:lumMod val="50000"/>
                  </a:schemeClr>
                </a:solidFill>
                <a:latin typeface="Times New Roman"/>
              </a:rPr>
              <a:t>January 20, 2023</a:t>
            </a:r>
          </a:p>
          <a:p>
            <a:pPr lvl="1">
              <a:buFont typeface="Times New Roman" pitchFamily="16" charset="0"/>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1.0 and Initial Letter Ballot</a:t>
            </a:r>
          </a:p>
          <a:p>
            <a:pPr>
              <a:buFont typeface="Times New Roman" pitchFamily="16" charset="0"/>
              <a:buChar char="•"/>
            </a:pPr>
            <a:endParaRPr lang="en-US" altLang="zh-CN" sz="1800" kern="0" dirty="0">
              <a:solidFill>
                <a:srgbClr val="000000"/>
              </a:solidFill>
              <a:latin typeface="Times New Roman"/>
            </a:endParaRPr>
          </a:p>
          <a:p>
            <a:pPr>
              <a:buFont typeface="Times New Roman" pitchFamily="16" charset="0"/>
              <a:buChar char="•"/>
            </a:pPr>
            <a:endParaRPr lang="en-US" altLang="zh-CN" sz="1800" kern="0" dirty="0">
              <a:solidFill>
                <a:srgbClr val="000000"/>
              </a:solidFill>
              <a:latin typeface="Times New Roman"/>
            </a:endParaRPr>
          </a:p>
          <a:p>
            <a:pPr>
              <a:buFont typeface="Times New Roman" pitchFamily="16" charset="0"/>
              <a:buChar char="•"/>
            </a:pPr>
            <a:r>
              <a:rPr lang="en-US" altLang="zh-CN" sz="1800" kern="0" dirty="0">
                <a:solidFill>
                  <a:srgbClr val="000000"/>
                </a:solidFill>
                <a:latin typeface="Times New Roman"/>
              </a:rPr>
              <a:t>Tuesday </a:t>
            </a:r>
            <a:r>
              <a:rPr lang="en-US" altLang="zh-CN" sz="1800" kern="0" dirty="0">
                <a:solidFill>
                  <a:srgbClr val="FF0000"/>
                </a:solidFill>
                <a:latin typeface="Times New Roman"/>
              </a:rPr>
              <a:t>January 31</a:t>
            </a:r>
            <a:r>
              <a:rPr lang="en-US" altLang="zh-CN" sz="1800" kern="0" dirty="0">
                <a:solidFill>
                  <a:srgbClr val="000000"/>
                </a:solidFill>
                <a:latin typeface="Times New Roman"/>
              </a:rPr>
              <a:t>, 2023 at 23:59 Eastern Time USA (11:59 PM)</a:t>
            </a:r>
          </a:p>
          <a:p>
            <a:pPr lvl="1">
              <a:buFont typeface="Times New Roman" pitchFamily="16" charset="0"/>
              <a:buChar char="•"/>
            </a:pPr>
            <a:r>
              <a:rPr lang="en-US" altLang="zh-CN" sz="1400" dirty="0"/>
              <a:t>Initial LB start for D1.0</a:t>
            </a:r>
          </a:p>
          <a:p>
            <a:pPr lvl="1">
              <a:buFont typeface="Times New Roman" pitchFamily="16" charset="0"/>
              <a:buChar char="•"/>
            </a:pPr>
            <a:endParaRPr lang="en-US" altLang="zh-CN" sz="1400" kern="0" dirty="0">
              <a:solidFill>
                <a:srgbClr val="000000"/>
              </a:solidFill>
              <a:latin typeface="Times New Roman"/>
            </a:endParaRPr>
          </a:p>
          <a:p>
            <a:pPr>
              <a:buFont typeface="Times New Roman" pitchFamily="16" charset="0"/>
              <a:buChar char="•"/>
            </a:pPr>
            <a:r>
              <a:rPr lang="en-US" altLang="zh-CN" sz="1800" kern="0" dirty="0">
                <a:solidFill>
                  <a:srgbClr val="000000"/>
                </a:solidFill>
                <a:latin typeface="Times New Roman"/>
              </a:rPr>
              <a:t>Thursday </a:t>
            </a:r>
            <a:r>
              <a:rPr lang="en-US" altLang="zh-CN" sz="1800" kern="0" dirty="0">
                <a:solidFill>
                  <a:srgbClr val="FF0000"/>
                </a:solidFill>
                <a:latin typeface="Times New Roman"/>
              </a:rPr>
              <a:t>March 2</a:t>
            </a:r>
            <a:r>
              <a:rPr lang="en-US" altLang="zh-CN" sz="1800" kern="0" dirty="0">
                <a:solidFill>
                  <a:srgbClr val="000000"/>
                </a:solidFill>
                <a:latin typeface="Times New Roman"/>
              </a:rPr>
              <a:t>, 2023 at 23:59 Eastern Time USA (11:59 PM)</a:t>
            </a:r>
          </a:p>
          <a:p>
            <a:pPr lvl="1">
              <a:buFont typeface="Times New Roman" pitchFamily="16" charset="0"/>
              <a:buChar char="•"/>
            </a:pPr>
            <a:r>
              <a:rPr lang="en-US" altLang="zh-CN" sz="1400" dirty="0"/>
              <a:t>Initial LB end for D1.0</a:t>
            </a:r>
          </a:p>
          <a:p>
            <a:pPr lvl="1">
              <a:buFont typeface="Times New Roman" pitchFamily="16" charset="0"/>
              <a:buChar char="•"/>
            </a:pPr>
            <a:r>
              <a:rPr lang="en-US" altLang="zh-CN" sz="1400" dirty="0"/>
              <a:t>Assign the comments</a:t>
            </a:r>
            <a:endParaRPr lang="en-US" altLang="zh-CN" sz="1400" kern="0" dirty="0">
              <a:solidFill>
                <a:srgbClr val="000000"/>
              </a:solidFill>
              <a:latin typeface="Times New Roman"/>
            </a:endParaRPr>
          </a:p>
          <a:p>
            <a:pPr lvl="1">
              <a:buFont typeface="Times New Roman" pitchFamily="16" charset="0"/>
              <a:buChar char="•"/>
            </a:pPr>
            <a:endParaRPr lang="en-US" altLang="zh-CN" sz="14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3702128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324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23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dirty="0">
                <a:solidFill>
                  <a:schemeClr val="bg1">
                    <a:lumMod val="50000"/>
                  </a:schemeClr>
                </a:solidFill>
                <a:cs typeface="Times New Roman" panose="02020603050405020304" pitchFamily="18" charset="0"/>
              </a:rPr>
              <a:t>(Holidays)</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24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26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 –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30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r>
              <a:rPr lang="en-US" altLang="zh-CN" sz="1100" dirty="0">
                <a:solidFill>
                  <a:schemeClr val="bg1">
                    <a:lumMod val="50000"/>
                  </a:schemeClr>
                </a:solidFill>
                <a:cs typeface="Times New Roman" panose="02020603050405020304" pitchFamily="18" charset="0"/>
              </a:rPr>
              <a:t> (1 calls/week for the first 3 weeks)</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31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	(Thursday),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6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r>
              <a:rPr lang="en-US" altLang="zh-CN" sz="1100" dirty="0">
                <a:solidFill>
                  <a:srgbClr val="FF0000"/>
                </a:solidFill>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7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9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13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(2 calls/week after the first 3 weeks)</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14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16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400050" lvl="2" indent="0" algn="just">
              <a:spcBef>
                <a:spcPct val="0"/>
              </a:spcBef>
              <a:spcAft>
                <a:spcPts val="0"/>
              </a:spcAft>
              <a:buClr>
                <a:srgbClr val="000000"/>
              </a:buClr>
              <a:buNone/>
              <a:defRPr/>
            </a:pP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20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February 	21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23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27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dirty="0">
                <a:solidFill>
                  <a:srgbClr val="FF0000"/>
                </a:solidFill>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28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2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400050" lvl="2" indent="0" algn="just">
              <a:spcBef>
                <a:spcPct val="0"/>
              </a:spcBef>
              <a:spcAft>
                <a:spcPts val="0"/>
              </a:spcAft>
              <a:buClr>
                <a:srgbClr val="000000"/>
              </a:buClr>
              <a:buNone/>
              <a:defRPr/>
            </a:pP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6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7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9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a:spcBef>
                <a:spcPts val="0"/>
              </a:spcBef>
            </a:pPr>
            <a:r>
              <a:rPr lang="en-US" altLang="zh-CN" sz="1100" dirty="0"/>
              <a:t>12 Mar 2023 - </a:t>
            </a:r>
            <a:r>
              <a:rPr lang="en-US" altLang="zh-CN" sz="1100" dirty="0">
                <a:solidFill>
                  <a:srgbClr val="FF0000"/>
                </a:solidFill>
              </a:rPr>
              <a:t>Daylight Saving Time Starts</a:t>
            </a:r>
          </a:p>
          <a:p>
            <a:pPr>
              <a:spcBef>
                <a:spcPts val="0"/>
              </a:spcBef>
            </a:pPr>
            <a:r>
              <a:rPr lang="en-US" altLang="zh-CN" sz="1100" b="0" dirty="0"/>
              <a:t>Sunday, 12 March 2023, </a:t>
            </a:r>
            <a:r>
              <a:rPr lang="en-US" altLang="zh-CN" sz="1100" dirty="0"/>
              <a:t>02:00:00</a:t>
            </a:r>
            <a:r>
              <a:rPr lang="en-US" altLang="zh-CN" sz="1100" b="0" dirty="0"/>
              <a:t> clocks are turned </a:t>
            </a:r>
            <a:r>
              <a:rPr lang="en-US" altLang="zh-CN" sz="1100" dirty="0"/>
              <a:t>forward</a:t>
            </a:r>
            <a:r>
              <a:rPr lang="en-US" altLang="zh-CN" sz="1100" b="0" dirty="0"/>
              <a:t> 1 hour to</a:t>
            </a:r>
            <a:br>
              <a:rPr lang="en-US" altLang="zh-CN" sz="1100" b="0" dirty="0"/>
            </a:br>
            <a:r>
              <a:rPr lang="en-US" altLang="zh-CN" sz="1100" b="0" dirty="0"/>
              <a:t>Sunday, 12 March 2023, </a:t>
            </a:r>
            <a:r>
              <a:rPr lang="en-US" altLang="zh-CN" sz="1100" dirty="0"/>
              <a:t>03:00:00</a:t>
            </a:r>
            <a:r>
              <a:rPr lang="en-US" altLang="zh-CN" sz="1100" b="0" dirty="0"/>
              <a:t> local daylight time instead.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Confirmed: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March Plenary 2023 (March 12-17)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strike="sngStrike" dirty="0">
                <a:solidFill>
                  <a:srgbClr val="0070C0"/>
                </a:solidFill>
                <a:cs typeface="Times New Roman" panose="02020603050405020304" pitchFamily="18" charset="0"/>
              </a:rPr>
              <a:t>March 13    (Monday EV 1),		19:30-21:30 Atlanta time –Tutorial? </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March 14    (Tuesday AM 1),		08:00-10:00 Atlanta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strike="sngStrike" dirty="0">
                <a:solidFill>
                  <a:srgbClr val="0070C0"/>
                </a:solidFill>
                <a:cs typeface="Times New Roman" panose="02020603050405020304" pitchFamily="18" charset="0"/>
              </a:rPr>
              <a:t>March 14    (Tuesday EV 1),		19:30-21:30 Atlanta </a:t>
            </a:r>
            <a:r>
              <a:rPr lang="en-US" altLang="zh-CN" sz="1200" strike="sngStrike" dirty="0" smtClean="0">
                <a:solidFill>
                  <a:srgbClr val="0070C0"/>
                </a:solidFill>
                <a:cs typeface="Times New Roman" panose="02020603050405020304" pitchFamily="18" charset="0"/>
              </a:rPr>
              <a:t>time</a:t>
            </a:r>
            <a:r>
              <a:rPr lang="en-US" altLang="zh-CN" sz="1200" dirty="0" smtClean="0">
                <a:solidFill>
                  <a:srgbClr val="0070C0"/>
                </a:solidFill>
                <a:cs typeface="Times New Roman" panose="02020603050405020304" pitchFamily="18" charset="0"/>
              </a:rPr>
              <a:t> </a:t>
            </a:r>
            <a:endParaRPr lang="en-US" altLang="zh-CN" sz="1200" dirty="0" smtClean="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March 15    (Wednesday AM 1),		08:00-10:00 Atlanta time</a:t>
            </a:r>
            <a:r>
              <a:rPr lang="en-US" altLang="zh-CN" dirty="0">
                <a:solidFill>
                  <a:schemeClr val="bg1">
                    <a:lumMod val="50000"/>
                  </a:schemeClr>
                </a:solidFill>
                <a:cs typeface="Times New Roman" panose="02020603050405020304" pitchFamily="18" charset="0"/>
              </a:rPr>
              <a:t> </a:t>
            </a:r>
            <a:endParaRPr lang="en-US" altLang="zh-CN" sz="1200" dirty="0" smtClean="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200" dirty="0" smtClean="0">
                <a:solidFill>
                  <a:srgbClr val="00B0F0"/>
                </a:solidFill>
                <a:ea typeface="宋体" panose="02010600030101010101" pitchFamily="2" charset="-122"/>
              </a:rPr>
              <a:t>March </a:t>
            </a:r>
            <a:r>
              <a:rPr lang="en-US" altLang="zh-CN" sz="1200" dirty="0">
                <a:solidFill>
                  <a:srgbClr val="00B0F0"/>
                </a:solidFill>
                <a:ea typeface="宋体" panose="02010600030101010101" pitchFamily="2" charset="-122"/>
              </a:rPr>
              <a:t>15    (Wednesday AM 2),		10:30-12:30 Atlanta time </a:t>
            </a:r>
          </a:p>
          <a:p>
            <a:pPr marL="400050" lvl="2" indent="0" algn="just">
              <a:spcBef>
                <a:spcPct val="0"/>
              </a:spcBef>
              <a:spcAft>
                <a:spcPts val="0"/>
              </a:spcAft>
              <a:buNone/>
              <a:defRPr/>
            </a:pPr>
            <a:endParaRPr lang="en-US" altLang="zh-CN" sz="1200"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March 16    (Thursday AM 1),		08:00-10:00 Atlanta time</a:t>
            </a:r>
          </a:p>
          <a:p>
            <a:pPr marL="685800" lvl="2" indent="-285750" algn="just">
              <a:spcBef>
                <a:spcPct val="0"/>
              </a:spcBef>
              <a:spcAft>
                <a:spcPts val="0"/>
              </a:spcAft>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March 16    (Thursday AM 2),		10:30-12:30 Atlanta </a:t>
            </a:r>
            <a:r>
              <a:rPr lang="en-US" altLang="zh-CN" strike="sngStrike" dirty="0" smtClean="0">
                <a:solidFill>
                  <a:schemeClr val="bg1">
                    <a:lumMod val="50000"/>
                  </a:schemeClr>
                </a:solidFill>
                <a:cs typeface="Times New Roman" panose="02020603050405020304" pitchFamily="18" charset="0"/>
              </a:rPr>
              <a:t>time</a:t>
            </a:r>
            <a:endParaRPr lang="en-US" altLang="zh-CN"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(Jan2023 – Mar 2023 CAC calls: </a:t>
            </a:r>
            <a:r>
              <a:rPr lang="en-US" altLang="zh-CN" sz="900" dirty="0">
                <a:solidFill>
                  <a:srgbClr val="0000FF"/>
                </a:solidFill>
                <a:cs typeface="Times New Roman" panose="02020603050405020304" pitchFamily="18" charset="0"/>
              </a:rPr>
              <a:t>February 6, 27, and March 12</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22:00 - 00:00am ET </a:t>
            </a:r>
            <a:r>
              <a:rPr lang="en-US" altLang="zh-CN" sz="900" dirty="0">
                <a:cs typeface="MS PGothic" charset="0"/>
              </a:rPr>
              <a:t>(Thursday 19</a:t>
            </a:r>
            <a:r>
              <a:rPr lang="zh-CN" altLang="en-US" sz="900" dirty="0">
                <a:cs typeface="MS PGothic" charset="0"/>
              </a:rPr>
              <a:t>：</a:t>
            </a:r>
            <a:r>
              <a:rPr lang="en-US" altLang="zh-CN" sz="900" dirty="0">
                <a:cs typeface="MS PGothic" charset="0"/>
              </a:rPr>
              <a:t>00  – 21:00 PT, Friday 11am-13:00 in China, Friday 5am-7am in Israel, Friday 4am – 6am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ext uri="{D42A27DB-BD31-4B8C-83A1-F6EECF244321}">
                <p14:modId xmlns:p14="http://schemas.microsoft.com/office/powerpoint/2010/main" val="1516230203"/>
              </p:ext>
            </p:extLst>
          </p:nvPr>
        </p:nvGraphicFramePr>
        <p:xfrm>
          <a:off x="6553200" y="3752215"/>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13:00-15:00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07:00-09:00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15:30-17:30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09:30-11:30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18:30-20:30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12:30-14:30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21:00-23:00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22:00-00:00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15:00-17:00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00:30-02:30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18:30-20:30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40599291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strike="sngStrike" dirty="0">
                <a:solidFill>
                  <a:srgbClr val="FF0000"/>
                </a:solidFill>
                <a:cs typeface="Times New Roman" panose="02020603050405020304" pitchFamily="18" charset="0"/>
              </a:rPr>
              <a:t> </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70C0"/>
                </a:solidFill>
                <a:cs typeface="Times New Roman" panose="02020603050405020304" pitchFamily="18" charset="0"/>
              </a:rPr>
              <a:t>May 15    (</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 08:00-10:00 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70C0"/>
                </a:solidFill>
                <a:cs typeface="Times New Roman" panose="02020603050405020304" pitchFamily="18" charset="0"/>
              </a:rPr>
              <a:t>May 16    (</a:t>
            </a:r>
            <a:r>
              <a:rPr lang="en-US" altLang="zh-CN" dirty="0">
                <a:solidFill>
                  <a:srgbClr val="0070C0"/>
                </a:solidFill>
                <a:cs typeface="Times New Roman" panose="02020603050405020304" pitchFamily="18" charset="0"/>
              </a:rPr>
              <a:t>Tuesday AM 2</a:t>
            </a:r>
            <a:r>
              <a:rPr lang="en-US" altLang="zh-CN" sz="1200" dirty="0">
                <a:solidFill>
                  <a:srgbClr val="0070C0"/>
                </a:solidFill>
                <a:cs typeface="Times New Roman" panose="02020603050405020304" pitchFamily="18" charset="0"/>
              </a:rPr>
              <a:t>),		 10:30-12:30 Orlando time </a:t>
            </a: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10:30-12:30 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 10:30-12:30</a:t>
            </a:r>
            <a:r>
              <a:rPr lang="en-US" altLang="zh-CN" sz="1200" dirty="0">
                <a:solidFill>
                  <a:srgbClr val="00B0F0"/>
                </a:solidFill>
                <a:cs typeface="Times New Roman" panose="02020603050405020304" pitchFamily="18" charset="0"/>
              </a:rPr>
              <a:t> 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10, and May 1,</a:t>
            </a:r>
            <a:r>
              <a:rPr lang="zh-CN" altLang="en-US" sz="900" dirty="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ext uri="{D42A27DB-BD31-4B8C-83A1-F6EECF244321}">
                <p14:modId xmlns:p14="http://schemas.microsoft.com/office/powerpoint/2010/main" val="2485720335"/>
              </p:ext>
            </p:extLst>
          </p:nvPr>
        </p:nvGraphicFramePr>
        <p:xfrm>
          <a:off x="6553200" y="3752215"/>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20:30-22:30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7927561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March 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a:t>
            </a:r>
            <a:r>
              <a:rPr lang="en-US" dirty="0" smtClean="0"/>
              <a:t>D1.0 </a:t>
            </a:r>
            <a:r>
              <a:rPr lang="en-US" dirty="0"/>
              <a:t>(802.11bf </a:t>
            </a:r>
            <a:r>
              <a:rPr lang="en-US" dirty="0" smtClean="0"/>
              <a:t>LB272 comments</a:t>
            </a:r>
            <a:r>
              <a:rPr lang="en-US" dirty="0"/>
              <a:t>)</a:t>
            </a:r>
          </a:p>
          <a:p>
            <a:pPr lvl="1" algn="just">
              <a:spcBef>
                <a:spcPts val="0"/>
              </a:spcBef>
              <a:spcAft>
                <a:spcPts val="600"/>
              </a:spcAft>
              <a:buFont typeface="Arial" panose="020B0604020202020204" pitchFamily="34" charset="0"/>
              <a:buChar char="•"/>
            </a:pPr>
            <a:r>
              <a:rPr lang="en-US" altLang="zh-CN" sz="1800" dirty="0" smtClean="0">
                <a:solidFill>
                  <a:srgbClr val="FF0000"/>
                </a:solidFill>
              </a:rPr>
              <a:t>~00.00% </a:t>
            </a:r>
            <a:r>
              <a:rPr lang="en-US" altLang="zh-CN" sz="1800" dirty="0"/>
              <a:t>of all CC40 comments are now resolved or marked as “ready for motion” ” </a:t>
            </a:r>
            <a:r>
              <a:rPr lang="en-US" altLang="zh-CN" sz="1800" dirty="0" smtClean="0"/>
              <a:t>(</a:t>
            </a:r>
            <a:r>
              <a:rPr lang="en-US" altLang="zh-CN" sz="1800" dirty="0" smtClean="0">
                <a:solidFill>
                  <a:srgbClr val="FF0000"/>
                </a:solidFill>
              </a:rPr>
              <a:t>0/1302,</a:t>
            </a:r>
            <a:r>
              <a:rPr lang="en-US" altLang="zh-CN" sz="1800" dirty="0" smtClean="0"/>
              <a:t> </a:t>
            </a:r>
            <a:r>
              <a:rPr lang="en-US" altLang="zh-CN" sz="1800" dirty="0"/>
              <a:t>Please refer to the figure)</a:t>
            </a:r>
          </a:p>
          <a:p>
            <a:pPr marL="361950" lvl="1" indent="0" algn="just">
              <a:spcBef>
                <a:spcPts val="0"/>
              </a:spcBef>
              <a:spcAft>
                <a:spcPts val="600"/>
              </a:spcAft>
              <a:buNone/>
            </a:pPr>
            <a:endParaRPr lang="en-US" altLang="zh-CN" sz="1800"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6"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4275236451"/>
              </p:ext>
            </p:extLst>
          </p:nvPr>
        </p:nvGraphicFramePr>
        <p:xfrm>
          <a:off x="8001000" y="1981200"/>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898878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13Y</a:t>
            </a:r>
            <a:r>
              <a:rPr lang="en-US" altLang="zh-CN" sz="1800" b="1" kern="0" dirty="0"/>
              <a:t>/  </a:t>
            </a:r>
            <a:r>
              <a:rPr lang="en-US" altLang="zh-CN" sz="1800" b="1" kern="0" dirty="0" smtClean="0"/>
              <a:t>9N</a:t>
            </a:r>
            <a:r>
              <a:rPr lang="en-US" altLang="zh-CN" sz="1800" b="1" kern="0" dirty="0"/>
              <a:t>/  </a:t>
            </a:r>
            <a:r>
              <a:rPr lang="en-US" altLang="zh-CN" sz="1800" b="1" kern="0" dirty="0" smtClean="0"/>
              <a:t>9A</a:t>
            </a:r>
            <a:r>
              <a:rPr lang="en-US" altLang="zh-CN" sz="1800" b="1" kern="0" dirty="0"/>
              <a:t>)</a:t>
            </a:r>
          </a:p>
          <a:p>
            <a:pPr marL="342900" lvl="1" indent="-342900" algn="just">
              <a:buFont typeface="Arial" panose="020B0604020202020204" pitchFamily="34" charset="0"/>
              <a:buChar char="•"/>
              <a:defRPr/>
            </a:pPr>
            <a:r>
              <a:rPr lang="en-US" altLang="zh-CN" sz="1800" b="1" kern="0" dirty="0" smtClean="0"/>
              <a:t>Result*: </a:t>
            </a:r>
            <a:r>
              <a:rPr lang="en-US" altLang="zh-CN" sz="1600" b="1" dirty="0">
                <a:highlight>
                  <a:srgbClr val="00FF00"/>
                </a:highlight>
              </a:rPr>
              <a:t>Motion Passes </a:t>
            </a:r>
            <a:r>
              <a:rPr lang="en-US" altLang="zh-CN" sz="1600" b="1" dirty="0" smtClean="0">
                <a:highlight>
                  <a:srgbClr val="00FF00"/>
                </a:highlight>
              </a:rPr>
              <a:t>(13Y</a:t>
            </a:r>
            <a:r>
              <a:rPr lang="en-US" altLang="zh-CN" sz="1600" b="1" dirty="0">
                <a:highlight>
                  <a:srgbClr val="00FF00"/>
                </a:highlight>
              </a:rPr>
              <a:t>, </a:t>
            </a:r>
            <a:r>
              <a:rPr lang="en-US" altLang="zh-CN" sz="1600" b="1" dirty="0" smtClean="0">
                <a:highlight>
                  <a:srgbClr val="00FF00"/>
                </a:highlight>
              </a:rPr>
              <a:t>9N</a:t>
            </a:r>
            <a:r>
              <a:rPr lang="en-US" altLang="zh-CN" sz="1600" b="1" dirty="0">
                <a:highlight>
                  <a:srgbClr val="00FF00"/>
                </a:highlight>
              </a:rPr>
              <a:t>, </a:t>
            </a:r>
            <a:r>
              <a:rPr lang="en-US" altLang="zh-CN" sz="1600" b="1" dirty="0" smtClean="0">
                <a:highlight>
                  <a:srgbClr val="00FF00"/>
                </a:highlight>
              </a:rPr>
              <a:t>9A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410131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1154, 2044, 2292</a:t>
            </a:r>
            <a:r>
              <a:rPr lang="en-US" altLang="zh-CN" sz="1600" dirty="0" smtClean="0"/>
              <a:t>, </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smtClean="0"/>
              <a:t>23/0370r2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a:t>: Rui Du</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23/0370r2</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41123341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March 14    (Tuesday AM 1),		08:00-10:00 Atlanta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March 15    (Wednesday AM 1),		08:00-10:00 Atlanta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March 15    (Wednesday AM 2),		10:30-12:30 Atlanta time </a:t>
            </a:r>
          </a:p>
          <a:p>
            <a:pPr marL="400050" lvl="2" indent="0" algn="just">
              <a:spcBef>
                <a:spcPct val="0"/>
              </a:spcBef>
              <a:spcAft>
                <a:spcPts val="0"/>
              </a:spcAft>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March 16    (Thursday AM 1),		08:00-10:00 Atlanta time</a:t>
            </a:r>
          </a:p>
          <a:p>
            <a:pPr marL="685800" lvl="2" indent="-285750" algn="just">
              <a:spcBef>
                <a:spcPct val="0"/>
              </a:spcBef>
              <a:spcAft>
                <a:spcPts val="0"/>
              </a:spcAft>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March 16    (Thursday AM 2),		10:30-12:30 Atlanta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1299, 1298, 1355, 1353, 1229, 2166, 1356, 2070, 1354, 1302, 2071, 1357, 1235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11-23-0412r1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a:t>: Claudio da Silva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1749117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1363. 1359, 1360, 1361, 1362, 1364, 1365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a:t>
            </a:r>
            <a:r>
              <a:rPr lang="en-US" altLang="zh-CN" sz="1600" dirty="0" smtClean="0"/>
              <a:t>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a:t>: Claudio da Silva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11-23-0417r1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29201756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dirty="0">
                <a:solidFill>
                  <a:srgbClr val="0000FF"/>
                </a:solidFill>
              </a:rPr>
              <a:t>March 802 plenary </a:t>
            </a:r>
            <a:r>
              <a:rPr lang="en-US"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March 802 plenary </a:t>
            </a:r>
            <a:r>
              <a:rPr lang="en-US" dirty="0" smtClean="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https://cvent.me/AwPbAx</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Tree>
    <p:extLst>
      <p:ext uri="{BB962C8B-B14F-4D97-AF65-F5344CB8AC3E}">
        <p14:creationId xmlns:p14="http://schemas.microsoft.com/office/powerpoint/2010/main" val="8272791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135456</TotalTime>
  <Words>2808</Words>
  <Application>Microsoft Office PowerPoint</Application>
  <PresentationFormat>宽屏</PresentationFormat>
  <Paragraphs>716</Paragraphs>
  <Slides>33</Slides>
  <Notes>32</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33</vt:i4>
      </vt:variant>
    </vt:vector>
  </HeadingPairs>
  <TitlesOfParts>
    <vt:vector size="44"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March Plenary 2023</vt:lpstr>
      <vt:lpstr>IEEE 802.11 Task Group bf WLAN Sensing </vt:lpstr>
      <vt:lpstr>PowerPoint 演示文稿</vt:lpstr>
      <vt:lpstr>PowerPoint 演示文稿</vt:lpstr>
      <vt:lpstr>Registration for the March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D0.1 CR Status (Until September Interim)</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5667</cp:revision>
  <cp:lastPrinted>2014-11-04T15:04:57Z</cp:lastPrinted>
  <dcterms:created xsi:type="dcterms:W3CDTF">2007-04-17T18:10:23Z</dcterms:created>
  <dcterms:modified xsi:type="dcterms:W3CDTF">2023-03-16T14:02:13Z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(3)zg7SWBAyPi3eF/amTOFWg9hX1K+fBKW3zpMVm4ChteDahv+ulGfT5wi1Y5qOU/ANnImLIKWU
FealkZgU26DUOn1jNKf0515HrVqYn/xr+OcU2cfDTo4fb4GGHv4VozmxHxgpRzu0q+ZFMssi
2lRGDfG/mwjPvMfwsGtdYxdaBpV2ex6ThpybsKB0CtKe1NCcZUjXRb2cc9Bw4jkh60pGVuky
saRstVGSuSv2xKvvpr</vt:lpwstr>
  </property>
  <property fmtid="{D5CDD505-2E9C-101B-9397-08002B2CF9AE}" pid="27" name="_2015_ms_pID_7253431">
    <vt:lpwstr>0QcYzin29HPCSy4MZQnaqsBsb4TvLzAOXdadRWBX/vMdTq9Z+sP+EQ
z+FdYdkrFzs6kj4xgpP0L98SFAjs2X3XtTUF/USoE37FVx3TFk/rH2ssfUO4b03wgrPpTREX
ZhVcqi4o0RCbma842aIZ2Woznl4qA4e30lchBAcMFSEuE/DTRavuhDLg7RQs7jXv0Ee6JfbZ
Pl4FFiOxP4t71lKHiYrepc6d1D04aC7yKHoY</vt:lpwstr>
  </property>
  <property fmtid="{D5CDD505-2E9C-101B-9397-08002B2CF9AE}" pid="28" name="_2015_ms_pID_7253432">
    <vt:lpwstr>mPZesmZzN/m8HP3lMvfjUU8=</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