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012" r:id="rId19"/>
    <p:sldId id="1066" r:id="rId20"/>
    <p:sldId id="933" r:id="rId21"/>
    <p:sldId id="877" r:id="rId22"/>
    <p:sldId id="1067" r:id="rId23"/>
    <p:sldId id="897" r:id="rId24"/>
    <p:sldId id="1071" r:id="rId25"/>
    <p:sldId id="1072" r:id="rId26"/>
    <p:sldId id="905" r:id="rId27"/>
    <p:sldId id="1017" r:id="rId28"/>
    <p:sldId id="1070" r:id="rId29"/>
    <p:sldId id="842"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55672144"/>
        <c:axId val="655663440"/>
      </c:barChart>
      <c:catAx>
        <c:axId val="655672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55663440"/>
        <c:crosses val="autoZero"/>
        <c:auto val="1"/>
        <c:lblAlgn val="ctr"/>
        <c:lblOffset val="100"/>
        <c:noMultiLvlLbl val="0"/>
      </c:catAx>
      <c:valAx>
        <c:axId val="655663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556721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345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01214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a:solidFill>
                  <a:schemeClr val="tx1"/>
                </a:solidFill>
                <a:effectLst/>
                <a:latin typeface="Times New Roman" pitchFamily="18" charset="0"/>
                <a:ea typeface="MS PGothic" pitchFamily="34" charset="-128"/>
                <a:cs typeface="MS PGothic" charset="0"/>
              </a:rPr>
              <a:t>rd</a:t>
            </a:r>
            <a:r>
              <a:rPr lang="en-US" altLang="zh-CN" sz="1200" kern="1200" dirty="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a:solidFill>
                  <a:schemeClr val="tx1"/>
                </a:solidFill>
                <a:effectLst/>
                <a:latin typeface="Times New Roman" pitchFamily="18" charset="0"/>
                <a:ea typeface="MS PGothic" pitchFamily="34" charset="-128"/>
                <a:cs typeface="MS PGothic" charset="0"/>
              </a:rPr>
              <a:t>th</a:t>
            </a:r>
            <a:r>
              <a:rPr lang="en-US" altLang="zh-CN" sz="1200" kern="1200" dirty="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59018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80007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13914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1343049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802.11-23/0182r2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152-00-00bf-ieee-802-11bf-january-2023-interim-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3/11-23-0259-01-00bf-teleconference-minutes-february-march-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2023-03-01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14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January Interim </a:t>
            </a:r>
            <a:endParaRPr lang="en-US" altLang="en-US" sz="1400" dirty="0" smtClean="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266</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68287527"/>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13/0230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Robert Stacey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Tutorial for comments resolution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comment resolution for LB272</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23/0379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Approach to the MLME of the baseline spec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987576679"/>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a:t>
            </a:r>
            <a:r>
              <a:rPr lang="en-US" altLang="en-US" sz="3200" dirty="0" smtClean="0">
                <a:solidFill>
                  <a:schemeClr val="tx2"/>
                </a:solidFill>
              </a:rPr>
              <a:t>on </a:t>
            </a:r>
            <a:r>
              <a:rPr lang="en-US" altLang="en-US" sz="3200" dirty="0">
                <a:solidFill>
                  <a:srgbClr val="0000FF"/>
                </a:solidFill>
                <a:cs typeface="Times New Roman" panose="02020603050405020304" pitchFamily="18" charset="0"/>
              </a:rPr>
              <a:t>March 15    </a:t>
            </a:r>
            <a:r>
              <a:rPr lang="en-US" altLang="en-US" sz="3200" dirty="0" smtClean="0">
                <a:solidFill>
                  <a:srgbClr val="0000FF"/>
                </a:solidFill>
                <a:cs typeface="Times New Roman" panose="02020603050405020304" pitchFamily="18" charset="0"/>
              </a:rPr>
              <a:t>(AM </a:t>
            </a:r>
            <a:r>
              <a:rPr lang="en-US" altLang="en-US" sz="3200" dirty="0">
                <a:solidFill>
                  <a:srgbClr val="0000FF"/>
                </a:solidFill>
                <a:cs typeface="Times New Roman" panose="02020603050405020304" pitchFamily="18" charset="0"/>
              </a:rPr>
              <a:t>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366010938"/>
              </p:ext>
            </p:extLst>
          </p:nvPr>
        </p:nvGraphicFramePr>
        <p:xfrm>
          <a:off x="3429000" y="1686554"/>
          <a:ext cx="8305801" cy="177607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LB272-DMG-CIDs-v1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on Sensing Terminologies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23/417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23/370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11bf D1.0 Segmented Report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965729688"/>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680298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16    </a:t>
            </a:r>
            <a:r>
              <a:rPr lang="en-US" altLang="en-US" sz="3200" dirty="0" smtClean="0">
                <a:solidFill>
                  <a:srgbClr val="0000FF"/>
                </a:solidFill>
                <a:cs typeface="Times New Roman" panose="02020603050405020304" pitchFamily="18" charset="0"/>
              </a:rPr>
              <a:t>(AM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January Interim </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86554"/>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lvl="1" algn="just">
              <a:buFont typeface="Arial" panose="020B0604020202020204" pitchFamily="34" charset="0"/>
              <a:buChar char="•"/>
            </a:pPr>
            <a:r>
              <a:rPr lang="en-US" altLang="zh-CN" sz="1600" dirty="0"/>
              <a:t>January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mentor.ieee.org/802.11/dcn/23/11-23-0152-00-00bf-ieee-802-11bf-january-2023-interim-meeting-minutes.docx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January-March: </a:t>
            </a:r>
          </a:p>
          <a:p>
            <a:pPr marL="457200" lvl="1" indent="0" algn="just">
              <a:buNone/>
            </a:pPr>
            <a:r>
              <a:rPr lang="en-US" altLang="zh-CN" sz="1600" dirty="0"/>
              <a:t>	</a:t>
            </a:r>
            <a:r>
              <a:rPr lang="en-US" altLang="zh-CN" sz="1600" dirty="0" smtClean="0">
                <a:hlinkClick r:id="rId4"/>
              </a:rPr>
              <a:t>https</a:t>
            </a:r>
            <a:r>
              <a:rPr lang="en-US" altLang="zh-CN" sz="1600" dirty="0">
                <a:hlinkClick r:id="rId4"/>
              </a:rPr>
              <a:t>://</a:t>
            </a:r>
            <a:r>
              <a:rPr lang="en-US" altLang="zh-CN" sz="1600" dirty="0" smtClean="0">
                <a:hlinkClick r:id="rId4"/>
              </a:rPr>
              <a:t>mentor.ieee.org/802.11/dcn/23/11-23-0259-01-00bf-teleconference-minutes-february-march-2023.docx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Wilhelmsson 	Second</a:t>
            </a:r>
            <a:r>
              <a:rPr lang="en-US" altLang="zh-CN" sz="2000" dirty="0"/>
              <a:t>: Sang Kim</a:t>
            </a:r>
            <a:endParaRPr lang="en-US" altLang="zh-CN" sz="2000" dirty="0" smtClean="0"/>
          </a:p>
          <a:p>
            <a:pPr algn="just"/>
            <a:endParaRPr lang="en-US" altLang="zh-CN" sz="2000" dirty="0" smtClean="0"/>
          </a:p>
          <a:p>
            <a:pPr algn="just"/>
            <a:r>
              <a:rPr lang="en-US" altLang="zh-CN" sz="2000" dirty="0" smtClean="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3702128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chemeClr val="bg1">
                    <a:lumMod val="50000"/>
                  </a:schemeClr>
                </a:solidFill>
                <a:cs typeface="Times New Roman" panose="02020603050405020304" pitchFamily="18" charset="0"/>
              </a:rPr>
              <a:t> (1 calls/week for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r>
              <a:rPr lang="en-US" altLang="zh-CN" sz="1100"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21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28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2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7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a:t>Sunday,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Plenary 2023 (March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13    (Monday EV 1),		19:30-21:30 Atlanta time –Tutorial?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14    (Tuesday EV 1),		19:30-21:30 Atlanta </a:t>
            </a:r>
            <a:r>
              <a:rPr lang="en-US" altLang="zh-CN" sz="1200" strike="sngStrike" dirty="0" smtClean="0">
                <a:solidFill>
                  <a:srgbClr val="0070C0"/>
                </a:solidFill>
                <a:cs typeface="Times New Roman" panose="02020603050405020304" pitchFamily="18" charset="0"/>
              </a:rPr>
              <a:t>time</a:t>
            </a:r>
            <a:r>
              <a:rPr lang="en-US" altLang="zh-CN" sz="1200" dirty="0" smtClean="0">
                <a:solidFill>
                  <a:srgbClr val="0070C0"/>
                </a:solidFill>
                <a:cs typeface="Times New Roman" panose="02020603050405020304" pitchFamily="18" charset="0"/>
              </a:rPr>
              <a:t> </a:t>
            </a:r>
            <a:endParaRPr lang="en-US" altLang="zh-CN" sz="1200"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r>
              <a:rPr lang="en-US" altLang="zh-CN" dirty="0">
                <a:solidFill>
                  <a:schemeClr val="bg1">
                    <a:lumMod val="50000"/>
                  </a:schemeClr>
                </a:solidFill>
                <a:cs typeface="Times New Roman" panose="02020603050405020304" pitchFamily="18" charset="0"/>
              </a:rPr>
              <a:t> </a:t>
            </a:r>
            <a:endParaRPr lang="en-US" altLang="zh-CN" sz="1200"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200" dirty="0" smtClean="0">
                <a:solidFill>
                  <a:srgbClr val="00B0F0"/>
                </a:solidFill>
                <a:ea typeface="宋体" panose="02010600030101010101" pitchFamily="2" charset="-122"/>
              </a:rPr>
              <a:t>March </a:t>
            </a:r>
            <a:r>
              <a:rPr lang="en-US" altLang="zh-CN" sz="1200" dirty="0">
                <a:solidFill>
                  <a:srgbClr val="00B0F0"/>
                </a:solidFill>
                <a:ea typeface="宋体" panose="02010600030101010101" pitchFamily="2" charset="-122"/>
              </a:rPr>
              <a:t>15    (Wednesday AM 2),		10:30-12:30 Atlanta time </a:t>
            </a: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a:t>
            </a:r>
            <a:r>
              <a:rPr lang="en-US" altLang="zh-CN" strike="sngStrike" dirty="0" smtClean="0">
                <a:solidFill>
                  <a:schemeClr val="bg1">
                    <a:lumMod val="50000"/>
                  </a:schemeClr>
                </a:solidFill>
                <a:cs typeface="Times New Roman" panose="02020603050405020304" pitchFamily="18" charset="0"/>
              </a:rPr>
              <a:t>time</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27, and March 12</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1516230203"/>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18:30-20:30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12:30-14:30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0599291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strike="sngStrike" dirty="0">
                <a:solidFill>
                  <a:srgbClr val="FF0000"/>
                </a:solidFill>
                <a:cs typeface="Times New Roman" panose="02020603050405020304" pitchFamily="18" charset="0"/>
              </a:rPr>
              <a:t>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15    (</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 08:00-10:00 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70C0"/>
                </a:solidFill>
                <a:cs typeface="Times New Roman" panose="02020603050405020304" pitchFamily="18" charset="0"/>
              </a:rPr>
              <a:t>May 16    (</a:t>
            </a:r>
            <a:r>
              <a:rPr lang="en-US" altLang="zh-CN" dirty="0">
                <a:solidFill>
                  <a:srgbClr val="0070C0"/>
                </a:solidFill>
                <a:cs typeface="Times New Roman" panose="02020603050405020304" pitchFamily="18" charset="0"/>
              </a:rPr>
              <a:t>Tuesday AM 2</a:t>
            </a:r>
            <a:r>
              <a:rPr lang="en-US" altLang="zh-CN" sz="1200" dirty="0">
                <a:solidFill>
                  <a:srgbClr val="0070C0"/>
                </a:solidFill>
                <a:cs typeface="Times New Roman" panose="02020603050405020304" pitchFamily="18" charset="0"/>
              </a:rPr>
              <a:t>),		 10:30-12:30 Orlando time </a:t>
            </a: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10:30-12:30 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 10:30-12:30</a:t>
            </a:r>
            <a:r>
              <a:rPr lang="en-US" altLang="zh-CN" sz="1200" dirty="0">
                <a:solidFill>
                  <a:srgbClr val="00B0F0"/>
                </a:solidFill>
                <a:cs typeface="Times New Roman" panose="02020603050405020304" pitchFamily="18" charset="0"/>
              </a:rPr>
              <a:t> 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10, and May 1,</a:t>
            </a:r>
            <a:r>
              <a:rPr lang="zh-CN" altLang="en-US" sz="900" dirty="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2485720335"/>
              </p:ext>
            </p:extLst>
          </p:nvPr>
        </p:nvGraphicFramePr>
        <p:xfrm>
          <a:off x="6553200" y="3752215"/>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792756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March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~00.00% </a:t>
            </a:r>
            <a:r>
              <a:rPr lang="en-US" altLang="zh-CN" sz="1800" dirty="0"/>
              <a:t>of all CC40 comments are now resolved or marked as “ready for motion” ” </a:t>
            </a:r>
            <a:r>
              <a:rPr lang="en-US" altLang="zh-CN" sz="1800" dirty="0" smtClean="0"/>
              <a:t>(</a:t>
            </a:r>
            <a:r>
              <a:rPr lang="en-US" altLang="zh-CN" sz="1800" dirty="0" smtClean="0">
                <a:solidFill>
                  <a:srgbClr val="FF0000"/>
                </a:solidFill>
              </a:rPr>
              <a:t>0/1302,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4275236451"/>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9887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Alecsander Eitan</a:t>
            </a:r>
            <a:r>
              <a:rPr lang="en-US" altLang="zh-CN" sz="1800" b="1" kern="0" dirty="0"/>
              <a:t>	</a:t>
            </a:r>
            <a:r>
              <a:rPr lang="en-US" altLang="zh-CN" sz="1800" b="1" dirty="0"/>
              <a:t>	</a:t>
            </a:r>
            <a:r>
              <a:rPr lang="en-US" altLang="zh-CN" sz="1800" b="1" kern="0" dirty="0"/>
              <a:t>Second</a:t>
            </a:r>
            <a:r>
              <a:rPr lang="en-US" altLang="zh-CN" sz="1800" b="1" kern="0" dirty="0"/>
              <a:t>: Claudio da Silva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410131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14    (Tuesday AM 1),		08:00-10:00 Atlanta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15    (Wednesday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March 15    (Wednesday AM 2),		10:30-12:30 Atlanta time </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16    (Thursday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March 16    (Thursday AM 2),		10:30-12:30 Atlanta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March 802 plenary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 802 plenary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https://cvent.me/AwPbAx</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135146</TotalTime>
  <Words>2605</Words>
  <Application>Microsoft Office PowerPoint</Application>
  <PresentationFormat>宽屏</PresentationFormat>
  <Paragraphs>652</Paragraphs>
  <Slides>30</Slides>
  <Notes>29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Plenary 2023</vt:lpstr>
      <vt:lpstr>IEEE 802.11 Task Group bf WLAN Sensing </vt:lpstr>
      <vt:lpstr>PowerPoint 演示文稿</vt:lpstr>
      <vt:lpstr>PowerPoint 演示文稿</vt:lpstr>
      <vt:lpstr>Registration for the March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D0.1 CR Status (Until September Interim)</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5640</cp:revision>
  <cp:lastPrinted>2014-11-04T15:04:57Z</cp:lastPrinted>
  <dcterms:created xsi:type="dcterms:W3CDTF">2007-04-17T18:10:23Z</dcterms:created>
  <dcterms:modified xsi:type="dcterms:W3CDTF">2023-03-14T13:58:41Z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(3)ZeH5fUvxpeL8uYwdD6+7ZuqWrwowIPIaX3oYUoNIzp3jQmw+0sbVg9tpJswoxq6YVSBMwo5O
MqECstHw2ySUwxm6Dgmoe62BItnOliz2xypXcFirblCJvwQ7msdcz+wXLNxPKB/o6FIZqo2M
t3cAGe6poGoa8MDvb0t1mR9xfEx3gUFnH5JH4whI+aKHHuyakzrwJ65xvrAZm8CFXIbXrnMx
DuTOdJwJIFqTPcS+CQ</vt:lpwstr>
  </property>
  <property fmtid="{D5CDD505-2E9C-101B-9397-08002B2CF9AE}" pid="27" name="_2015_ms_pID_7253431">
    <vt:lpwstr>pku/DkQCFqxP/l3HukQdK1c4P9j3ggAirqGOOVTdz+A2Ed8DCvH0JV
IGD6K/W7uBt/q9kaSqXIBd4l+WkemV+cElv6n7+XOPAo2eNwKnFiXoIUeZYdMKJliZRAHmdk
zUCXUUZOVK04yCMQqDLj1Im9D/pb0xJc8Ob4i9UeBKzlLtdFjgtLLkvtzSMjLBROuz8DWVhc
UHckbU1GKmtbUKcjHQAx2BdG8C2ZxPkoFU5q</vt:lpwstr>
  </property>
  <property fmtid="{D5CDD505-2E9C-101B-9397-08002B2CF9AE}" pid="28" name="_2015_ms_pID_7253432">
    <vt:lpwstr>umrKCuwnOtYug+bLdtCaoTo=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